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handoutMasterIdLst>
    <p:handoutMasterId r:id="rId28"/>
  </p:handoutMasterIdLst>
  <p:sldIdLst>
    <p:sldId id="265" r:id="rId5"/>
    <p:sldId id="290" r:id="rId6"/>
    <p:sldId id="278" r:id="rId7"/>
    <p:sldId id="279" r:id="rId8"/>
    <p:sldId id="282" r:id="rId9"/>
    <p:sldId id="281" r:id="rId10"/>
    <p:sldId id="283" r:id="rId11"/>
    <p:sldId id="28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9" r:id="rId25"/>
    <p:sldId id="287"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Fira Sans" panose="020B0503050000020004" pitchFamily="34" charset="0"/>
      <p:regular r:id="rId33"/>
      <p:bold r:id="rId34"/>
      <p:italic r:id="rId35"/>
      <p:boldItalic r:id="rId36"/>
    </p:embeddedFont>
    <p:embeddedFont>
      <p:font typeface="FiraGO Light" panose="020B0604020202020204" charset="0"/>
      <p:regular r:id="rId37"/>
      <p:italic r:id="rId38"/>
    </p:embeddedFont>
    <p:embeddedFont>
      <p:font typeface="FiraGO SemiBold" panose="020B0604020202020204"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85"/>
    <a:srgbClr val="1A3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B0944-B3A9-4C36-BF02-741466FA8D67}" v="17" dt="2021-10-04T18:24:17.267"/>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autoAdjust="0"/>
    <p:restoredTop sz="40864" autoAdjust="0"/>
  </p:normalViewPr>
  <p:slideViewPr>
    <p:cSldViewPr snapToGrid="0" showGuides="1">
      <p:cViewPr varScale="1">
        <p:scale>
          <a:sx n="35" d="100"/>
          <a:sy n="35" d="100"/>
        </p:scale>
        <p:origin x="2899" y="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21/10/2021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21/10/2021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Sæl.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Ég heiti Anna Gunnhildur Ólafsdóttir og er nýráðin verkefnisstjóri stefnu og aðgerðaráætlunar í málefnum sveitarfélaganna.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Ég ætla að stikla á stóru um aðdraganda stefnumótunarinnar, rekja helstu gagnrýni og breytingar í samráðsferlinu og svo skrefin ellefu í aðgerðaráætluninni inn í framtíðina.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Áður vil ég nefna að stefnan er lögð fram á grundvelli ákvæðis sveitarstjórnarlaga um að ráðherra skuli leggja fram þingsályktun um stefnumótun í málefnum sveitarfélaga á þriggja ára fresti.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Stefnan sjálf nær til ársins 2033 og aðgerðaráætlunin til ársins 2023. </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Stefnan er í takt við aðra stefnumótun og áætlanagerð á verksviði samgöngu- og sveitarstjórnarráðuneytis, þ.e. samgönguáætlun, fjarskiptaáætlun og byggðaáætlun og auðvitað sóknaráætlanir.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Allar ganga áætlanirnar upp í meginmarkmið ráðuneytisins um öfluga þjónustu við almenning og fyrirtæki og sjálfbært, sterk sveitarfélög um land allt.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4670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Markmið annars verkefnisins er að auka fjárhagslegan stuðning Jöfnunarsjóðs við sameiningar. FLETTA.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Samþykkt hefur verið að veita 935 m.kr. til sameiningar sveitarfélaga á árunum 2020, 2021 og 2022.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Sérstöku byggðarframlagi verður veitt til sveitarfélaga með íbúaþróun undir landsmeðaltali.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Þá felast í breytingunni þau nýmæli að einstök sveitarfélög geta </a:t>
            </a:r>
            <a:r>
              <a:rPr lang="is-IS" sz="1600" dirty="0" err="1">
                <a:effectLst/>
                <a:latin typeface="Calibri" panose="020F0502020204030204" pitchFamily="34" charset="0"/>
                <a:ea typeface="Calibri" panose="020F0502020204030204" pitchFamily="34" charset="0"/>
                <a:cs typeface="Times New Roman" panose="02020603050405020304" pitchFamily="18" charset="0"/>
              </a:rPr>
              <a:t>fyrirfram</a:t>
            </a:r>
            <a:r>
              <a:rPr lang="is-IS" sz="1600" dirty="0">
                <a:effectLst/>
                <a:latin typeface="Calibri" panose="020F0502020204030204" pitchFamily="34" charset="0"/>
                <a:ea typeface="Calibri" panose="020F0502020204030204" pitchFamily="34" charset="0"/>
                <a:cs typeface="Times New Roman" panose="02020603050405020304" pitchFamily="18" charset="0"/>
              </a:rPr>
              <a:t> séð hvað kæmi í þeirra hlut samkvæmt reglunum óháð því hvaða sveitarfélagi verið er að sameinast. Þessar upplýsingar liggja fyrir á vef Jöfnunarsjóðsins.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Síðast en ekki síst ber að nefna að Jöfnunarsjóði hefur verið heimilað að halda eftir allt að 1.000 </a:t>
            </a:r>
            <a:r>
              <a:rPr lang="is-IS" sz="1600" dirty="0" err="1">
                <a:effectLst/>
                <a:latin typeface="Calibri" panose="020F0502020204030204" pitchFamily="34" charset="0"/>
                <a:ea typeface="Calibri" panose="020F0502020204030204" pitchFamily="34" charset="0"/>
                <a:cs typeface="Times New Roman" panose="02020603050405020304" pitchFamily="18" charset="0"/>
              </a:rPr>
              <a:t>millj</a:t>
            </a:r>
            <a:r>
              <a:rPr lang="is-IS" sz="1600" dirty="0">
                <a:effectLst/>
                <a:latin typeface="Calibri" panose="020F0502020204030204" pitchFamily="34" charset="0"/>
                <a:ea typeface="Calibri" panose="020F0502020204030204" pitchFamily="34" charset="0"/>
                <a:cs typeface="Times New Roman" panose="02020603050405020304" pitchFamily="18" charset="0"/>
              </a:rPr>
              <a:t>. kr. á ári í 15 ár af tekjum Jöfnunarsjóðs sem ekki renna til málefna fatlaðs fólks eða reksturs grunnskóla til að mæta greiðslu á sérstökum framlögum úr sjóðnum sem koma til vegna sameiningar sveitarfélaga (felst í breytingu á lögum um tekjustofna sveitarfélaga frá desember 2019).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81672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Markmið þriðja verkefnisins er að styrkja tekjustofna sveitarfélaga og auka fjárhagslega sjálfbærni þeirra. FLETTA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Skemmst er frá því að segja að verkefnisstjórn um tekjustofna sveitarfélaga og heildarregluverk Jöfnunarsjóðs stefnir að því að skila af sér tillögum í vetur.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is-IS"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Minnt er á að ríkið veitti rúmum 3,3 milljörðum króna aukalega til sveitarfélaganna síðasta haust.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Fjármagnið hefur farið til þjónustu við fólk með fatlanir, fjárhagsaðstoðar og aukins stuðnings við sameiningar, sbr. áðurnefnt verkefni. </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Auka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75"/>
              </a:lnSpc>
              <a:spcAft>
                <a:spcPts val="800"/>
              </a:spcAft>
              <a:buSzPts val="1000"/>
              <a:buFont typeface="Symbol" panose="05050102010706020507" pitchFamily="18" charset="2"/>
              <a:buChar char=""/>
              <a:tabLst>
                <a:tab pos="457200" algn="l"/>
              </a:tabLst>
            </a:pP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670 m.kr.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varið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verði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framlaga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vegna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málefna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fatlaðs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fólks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t>
            </a:r>
            <a:endParaRPr lang="en-US" sz="16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75"/>
              </a:lnSpc>
              <a:spcAft>
                <a:spcPts val="800"/>
              </a:spcAft>
              <a:buSzPts val="1000"/>
              <a:buFont typeface="Symbol" panose="05050102010706020507" pitchFamily="18" charset="2"/>
              <a:buChar char=""/>
              <a:tabLst>
                <a:tab pos="457200" algn="l"/>
              </a:tabLst>
            </a:pP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720 m.kr.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renni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þar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kostnaður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við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fjárhagsaðstoð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er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yfir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nánar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tilgreindum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mörkum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endParaRPr lang="en-US" sz="16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75"/>
              </a:lnSpc>
              <a:spcAft>
                <a:spcPts val="800"/>
              </a:spcAft>
              <a:buSzPts val="1000"/>
              <a:buFont typeface="Symbol" panose="05050102010706020507" pitchFamily="18" charset="2"/>
              <a:buChar char=""/>
              <a:tabLst>
                <a:tab pos="457200" algn="l"/>
              </a:tabLst>
            </a:pP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500 m.kr.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nýtist</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stuðnings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þeirra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glíma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við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hvað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mesta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fjárhagserfiðleika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vegna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Covid-19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faraldursins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Framlögin</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verði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veitt</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í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samstarfi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við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eftirlitsnefnd</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með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fjármálum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og</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eftir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atvikum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Lánasjóð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 </a:t>
            </a:r>
            <a:endParaRPr lang="en-US" sz="16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75"/>
              </a:lnSpc>
              <a:spcAft>
                <a:spcPts val="800"/>
              </a:spcAft>
              <a:buSzPts val="1000"/>
              <a:buFont typeface="Symbol" panose="05050102010706020507" pitchFamily="18" charset="2"/>
              <a:buChar char=""/>
              <a:tabLst>
                <a:tab pos="457200" algn="l"/>
              </a:tabLst>
            </a:pP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480 m.kr.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tímabundin</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lækkun</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tryggingargjalds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samsvarar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viðbótarútgjöldum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launagreiðenda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vegna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launahækkana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í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tengslum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við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lífskjarasamning</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t>
            </a:r>
            <a:endParaRPr lang="en-US" sz="16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75"/>
              </a:lnSpc>
              <a:spcAft>
                <a:spcPts val="800"/>
              </a:spcAft>
              <a:buSzPts val="1000"/>
              <a:buFont typeface="Symbol" panose="05050102010706020507" pitchFamily="18" charset="2"/>
              <a:buChar char=""/>
              <a:tabLst>
                <a:tab pos="457200" algn="l"/>
              </a:tabLst>
            </a:pPr>
            <a:r>
              <a:rPr lang="en-US" sz="1600" b="1" dirty="0">
                <a:solidFill>
                  <a:srgbClr val="FF0000"/>
                </a:solidFill>
                <a:effectLst/>
                <a:latin typeface="Fira Sans" panose="020B0503050000020004" pitchFamily="34" charset="0"/>
                <a:ea typeface="Times New Roman" panose="02020603050405020304" pitchFamily="18" charset="0"/>
                <a:cs typeface="Times New Roman" panose="02020603050405020304" pitchFamily="18" charset="0"/>
              </a:rPr>
              <a:t>935 m.kr.</a:t>
            </a:r>
            <a:r>
              <a:rPr lang="en-US" sz="1600" dirty="0">
                <a:solidFill>
                  <a:srgbClr val="FF0000"/>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sem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styðji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við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stefnumarkandi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áætlun</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stjórnvalda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um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eflingu</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sveitarstjórnarstigsins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og</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aukna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sjálfbærni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þess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með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sameiningum</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a:t>
            </a:r>
            <a:endParaRPr lang="en-US" sz="16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1875"/>
              </a:lnSpc>
              <a:spcAft>
                <a:spcPts val="800"/>
              </a:spcAft>
            </a:pPr>
            <a:r>
              <a:rPr lang="en-US" sz="1600" b="1"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Samtals</a:t>
            </a: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75"/>
              </a:lnSpc>
              <a:spcAft>
                <a:spcPts val="800"/>
              </a:spcAft>
              <a:buSzPts val="1000"/>
              <a:buFont typeface="Symbol" panose="05050102010706020507" pitchFamily="18" charset="2"/>
              <a:buChar char=""/>
              <a:tabLst>
                <a:tab pos="457200" algn="l"/>
              </a:tabLst>
            </a:pP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Heimild</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nýta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1.500 m.kr.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úr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Fasteignasjóði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Jöfnunarsjóðs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sveitarfélaga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verði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nýtt</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í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ár</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og</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á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næsta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ári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til</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þess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að</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vega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upp</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á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móti</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lækkun</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almennra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tekju</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og</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útgjaldajöfnunarframlaga</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a:t>
            </a:r>
            <a:r>
              <a:rPr lang="en-US" sz="1600"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sjóðsins</a:t>
            </a:r>
            <a:r>
              <a:rPr lang="en-US" sz="1600"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a:t>
            </a:r>
            <a:endParaRPr lang="en-US" sz="1600" dirty="0">
              <a:solidFill>
                <a:srgbClr val="4A4A4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1875"/>
              </a:lnSpc>
              <a:spcAft>
                <a:spcPts val="800"/>
              </a:spcAft>
            </a:pPr>
            <a:r>
              <a:rPr lang="en-US" sz="1600" b="1" dirty="0" err="1">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Samtals</a:t>
            </a:r>
            <a:r>
              <a:rPr lang="en-US" sz="1600" b="1" dirty="0">
                <a:solidFill>
                  <a:srgbClr val="4A4A4A"/>
                </a:solidFill>
                <a:effectLst/>
                <a:latin typeface="Fira Sans" panose="020B0503050000020004" pitchFamily="34" charset="0"/>
                <a:ea typeface="Times New Roman" panose="02020603050405020304" pitchFamily="18" charset="0"/>
                <a:cs typeface="Times New Roman" panose="02020603050405020304" pitchFamily="18" charset="0"/>
              </a:rPr>
              <a:t> 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218766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400" dirty="0">
                <a:effectLst/>
                <a:latin typeface="Calibri" panose="020F0502020204030204" pitchFamily="34" charset="0"/>
                <a:ea typeface="Calibri" panose="020F0502020204030204" pitchFamily="34" charset="0"/>
                <a:cs typeface="Times New Roman" panose="02020603050405020304" pitchFamily="18" charset="0"/>
              </a:rPr>
              <a:t>Markmið fjórða verkefnisins er að tryggja sjálfbærni fjármála sveitarfélaga og lækkun skuldaviðmiðs sveitarstjórnarlaga fyrir A- og B-hluta reikningsskila sveitarfélaga. </a:t>
            </a:r>
          </a:p>
          <a:p>
            <a:pPr>
              <a:lnSpc>
                <a:spcPct val="107000"/>
              </a:lnSpc>
              <a:spcAft>
                <a:spcPts val="800"/>
              </a:spcAft>
            </a:pPr>
            <a:endParaRPr lang="is-I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400" dirty="0">
                <a:effectLst/>
                <a:latin typeface="Calibri" panose="020F0502020204030204" pitchFamily="34" charset="0"/>
                <a:ea typeface="Calibri" panose="020F0502020204030204" pitchFamily="34" charset="0"/>
                <a:cs typeface="Times New Roman" panose="02020603050405020304" pitchFamily="18" charset="0"/>
              </a:rPr>
              <a:t>Viðmið fyrir A-hluta verði 100% frá 1. janúar 2027 en veittur verði tíu ára aðlögunartími til að ná nýju viðmiði.  Þá verði unnið á grundvelli ráðherraskipaðrar nefndar um fjármálakafla sveitarstjórnarlaga, m.a. er varðar fjármálareglur skv. 64. gr. sömu laga. FLETTA.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400" dirty="0">
                <a:effectLst/>
                <a:latin typeface="Calibri" panose="020F0502020204030204" pitchFamily="34" charset="0"/>
                <a:ea typeface="Calibri" panose="020F0502020204030204" pitchFamily="34" charset="0"/>
                <a:cs typeface="Times New Roman" panose="02020603050405020304" pitchFamily="18" charset="0"/>
              </a:rPr>
              <a:t>Nú er starfandi starfshópur um ákvæði laga um fjármál sveitarfélaga og er gert ráð fyrir að hann skili af sér niðurstöðuskýrslu alveg á næstunni. Raunar skilst mér að lítið annað en prófarkalestur standi eftir. </a:t>
            </a:r>
          </a:p>
          <a:p>
            <a:pPr>
              <a:lnSpc>
                <a:spcPct val="107000"/>
              </a:lnSpc>
              <a:spcAft>
                <a:spcPts val="800"/>
              </a:spcAft>
            </a:pPr>
            <a:endParaRPr lang="is-I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48507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Markmið fimmta verkefnisins felur í sér þróun aðgerðaráætlunar um breytingar á verkaskiptingu ríkis og sveitarfélaga.</a:t>
            </a:r>
            <a:br>
              <a:rPr lang="is-IS" sz="1600" dirty="0">
                <a:effectLst/>
                <a:latin typeface="Calibri" panose="020F0502020204030204" pitchFamily="34" charset="0"/>
                <a:ea typeface="Calibri" panose="020F0502020204030204" pitchFamily="34" charset="0"/>
                <a:cs typeface="Times New Roman" panose="02020603050405020304" pitchFamily="18" charset="0"/>
              </a:rPr>
            </a:b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Með aðgerðaáætluninni verði tekin afstaða til þess hvaða verkefni sé rétt að færa frá ríki til sveitarfélaga og öfugt. Tekin verði m.a. afstaða til tilfærslu á þjónustu við aldraða, rekstrar framhaldsskóla og heilsugæslu. FLETTA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is-IS" sz="1600" dirty="0">
                <a:effectLst/>
                <a:latin typeface="Calibri" panose="020F0502020204030204" pitchFamily="34" charset="0"/>
                <a:ea typeface="Calibri" panose="020F0502020204030204" pitchFamily="34" charset="0"/>
                <a:cs typeface="Times New Roman" panose="02020603050405020304" pitchFamily="18" charset="0"/>
              </a:rPr>
              <a:t>Gert er ráð fyrir að vinnu við þessa aðgerð verði hleypt af stokkunum í framhaldi af myndun nýrrar ríkisstjórnar.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Þá er svokölluð Grábókarnefnd að störfum og fjallar um grá svæði í þjónustu ríkis og sveitarfélaga. </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AUKA</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Samgöngu- og sveitarstjórnarráðherra, félags- og barnamálaráðherra og Samband íslenskra sveitarfélaga hafa unnið að endurskoðun varðandi skipulag og rekstur Innheimtustofnunar sveitarfélaga, fyrirkomulag innheimtu og kostnaði þar að lútandi, með það að meginmarkmiði meðal að einfalda á verkaskiptingu ríkis og sveitarfélaga, skýra stjórnsýslulega ábyrgð og einfalda framkvæmd.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Ráðuneytið hefur einnig tekið saman yfirlit yfir lögmæt verkefni sveitarfélaga sem er ætlað til leiðbeiningar fyrir sveitarfélög við stefnumótun og áætlanagerð ásamt því að auðvelda umræðu og yfirsýn yfir skyldur og hlutverk sveitarfélaga.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406721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Markmið sjötta verkefnisins er að skýra stöðu og hlutverk landshlutasamtaka. FLETTA.</a:t>
            </a:r>
          </a:p>
          <a:p>
            <a:pPr>
              <a:lnSpc>
                <a:spcPct val="107000"/>
              </a:lnSpc>
              <a:spcAft>
                <a:spcPts val="800"/>
              </a:spcAft>
            </a:pPr>
            <a:endParaRPr lang="is-I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is-IS" sz="1200" b="0" dirty="0">
                <a:latin typeface="Fira Sans" panose="020B0503050000020004" pitchFamily="34" charset="0"/>
              </a:rPr>
              <a:t>Hólmfríður Sveinsdóttir mun gera grein fyrir vinnu þessa verkefnis hér á eftir. </a:t>
            </a: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210784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Markmið sjöunda verkefnisins er að gæta að og virða sjálfstjórn sveitarfélaga og rétt þeirra til að ráða málefnum sínum á eigin ábyrgð.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Í markmiðslýsingunni kemur fram að unnið verð að því að greina kosti þess að koma á fót nefnd eða gerðardómi að norræni fyrirmynd til að taka afstöðu til ágreiningsmála. FLETTA.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is-IS" sz="1600" dirty="0">
                <a:effectLst/>
                <a:latin typeface="Calibri" panose="020F0502020204030204" pitchFamily="34" charset="0"/>
                <a:ea typeface="Calibri" panose="020F0502020204030204" pitchFamily="34" charset="0"/>
                <a:cs typeface="Times New Roman" panose="02020603050405020304" pitchFamily="18" charset="0"/>
              </a:rPr>
            </a:br>
            <a:r>
              <a:rPr lang="is-IS" sz="1600" dirty="0">
                <a:effectLst/>
                <a:latin typeface="Calibri" panose="020F0502020204030204" pitchFamily="34" charset="0"/>
                <a:ea typeface="Calibri" panose="020F0502020204030204" pitchFamily="34" charset="0"/>
                <a:cs typeface="Times New Roman" panose="02020603050405020304" pitchFamily="18" charset="0"/>
              </a:rPr>
              <a:t>Þessu verkefni hefur ekki verið hleypt af stokkunum og er áfram unnið að úrlausn ágreiningsmála innan svokallaðrar Jónsmessunefndar.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52008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Markmið áttunda verkefnisins að bæta starfsaðstæður kjörinna fulltrúa.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Verkefnið er þríþætt: greining á starfsaðstæðum kjörinna fulltrúa, viðmið um greiðslur og önnur réttindi og vinna að gerð jafnréttisáætlana fyrir sveitarstjórnarstigið.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66397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600" dirty="0">
                <a:latin typeface="Fira Sans" panose="020B0503050000020004" pitchFamily="34" charset="0"/>
              </a:rPr>
              <a:t>Skipaður hefur verið starfshópur undir forystu Guðveigar Eyglóardóttur um framgang verkefnisins. Ásamt henni skipa þrír fulltrúar frá Sambandinu og einn frá forsætisráðuneytinu hópinn. Ég sem verkefnisstjóri starfa með honum ásamt Önnu Guðrúnu hjá Sambandinu. </a:t>
            </a:r>
          </a:p>
          <a:p>
            <a:endParaRPr lang="is-IS" sz="1600" dirty="0">
              <a:latin typeface="Fira Sans" panose="020B0503050000020004" pitchFamily="34" charset="0"/>
            </a:endParaRPr>
          </a:p>
          <a:p>
            <a:r>
              <a:rPr lang="is-IS" sz="1600" dirty="0">
                <a:latin typeface="Fira Sans" panose="020B0503050000020004" pitchFamily="34" charset="0"/>
              </a:rPr>
              <a:t>Hópurinn mun hefja vinnu sína á allra næstu dögum. </a:t>
            </a:r>
          </a:p>
          <a:p>
            <a:endParaRPr lang="is-IS" sz="1600" dirty="0">
              <a:latin typeface="Fira Sans" panose="020B0503050000020004" pitchFamily="34" charset="0"/>
            </a:endParaRPr>
          </a:p>
          <a:p>
            <a:pPr>
              <a:lnSpc>
                <a:spcPct val="107000"/>
              </a:lnSpc>
              <a:spcAft>
                <a:spcPts val="800"/>
              </a:spcAft>
            </a:pPr>
            <a:r>
              <a:rPr lang="is-IS" sz="1600" dirty="0">
                <a:latin typeface="Fira Sans" panose="020B0503050000020004" pitchFamily="34" charset="0"/>
              </a:rPr>
              <a:t>Fyrsta verkefni hans verður að greina starfsaðstæður kjörinna fulltrúa í ljósi óeðlilega mikillar endurnýjunar í sveitarstjórnum. </a:t>
            </a:r>
            <a:r>
              <a:rPr lang="is-IS" sz="1600" dirty="0">
                <a:effectLst/>
                <a:latin typeface="Calibri" panose="020F0502020204030204" pitchFamily="34" charset="0"/>
                <a:ea typeface="Calibri" panose="020F0502020204030204" pitchFamily="34" charset="0"/>
                <a:cs typeface="Times New Roman" panose="02020603050405020304" pitchFamily="18" charset="0"/>
              </a:rPr>
              <a:t>Í niðurstöðum viðamikillar könnunar dr. Evu Marínar Hlynsdóttur, dósents við stjórnmálafræðideild HÍ, kemur fram að ríflegar helmingur kjörins sveitarstjórnarfólks hafi orðið fyrir áreiti eða neikvæðu umtali á yfirstandandi eða síðasta kjörtímabili.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Tölurnar sýna að algengast var að þátttakendur höfðu orðið fyrir áreiti á samfélagsmiðlum en einnig var töluvert um áreiti í opinberu rými, t.d. á skemmtunum, í búð, o.s.frv. Allt að 10% höfðu orðið fyrir slíku áreiti á heimilum sínum.</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Á allra næstu dögum munu allir kjörnir fulltrúar fá til sín könnun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beinist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eingöngu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einelti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kynbundinni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áreitni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kynferðislegri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áreitni</a:t>
            </a:r>
            <a:r>
              <a:rPr lang="en-US" sz="1600" dirty="0">
                <a:effectLst/>
                <a:latin typeface="Calibri" panose="020F0502020204030204" pitchFamily="34" charset="0"/>
                <a:ea typeface="Calibri" panose="020F0502020204030204" pitchFamily="34" charset="0"/>
                <a:cs typeface="Times New Roman" panose="02020603050405020304" pitchFamily="18" charset="0"/>
              </a:rPr>
              <a:t> og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neikvæðu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umtali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öðru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áreiti</a:t>
            </a:r>
            <a:r>
              <a:rPr lang="en-US" sz="1600" dirty="0">
                <a:effectLst/>
                <a:latin typeface="Calibri" panose="020F0502020204030204" pitchFamily="34" charset="0"/>
                <a:ea typeface="Calibri" panose="020F0502020204030204" pitchFamily="34" charset="0"/>
                <a:cs typeface="Times New Roman" panose="02020603050405020304" pitchFamily="18" charset="0"/>
              </a:rPr>
              <a:t> og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ofbeldishegðun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Ég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vil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hvetja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ykkur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svara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þessari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könnun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dýpka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þekkingu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okkar</a:t>
            </a:r>
            <a:r>
              <a:rPr lang="en-US" sz="1600" dirty="0">
                <a:effectLst/>
                <a:latin typeface="Calibri" panose="020F0502020204030204" pitchFamily="34" charset="0"/>
                <a:ea typeface="Calibri" panose="020F0502020204030204" pitchFamily="34" charset="0"/>
                <a:cs typeface="Times New Roman" panose="02020603050405020304" pitchFamily="18" charset="0"/>
              </a:rPr>
              <a:t> á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þessu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sviði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is-IS" sz="1600" dirty="0">
              <a:latin typeface="Fira Sans" panose="020B0503050000020004" pitchFamily="34" charset="0"/>
            </a:endParaRPr>
          </a:p>
          <a:p>
            <a:endParaRPr lang="is-IS" sz="1600" dirty="0">
              <a:latin typeface="Fira Sans" panose="020B0503050000020004" pitchFamily="34" charset="0"/>
            </a:endParaRPr>
          </a:p>
          <a:p>
            <a:r>
              <a:rPr lang="is-IS" sz="1600" dirty="0">
                <a:latin typeface="Fira Sans" panose="020B0503050000020004" pitchFamily="34" charset="0"/>
              </a:rPr>
              <a:t>Annað verkefni hópsins snýr að því að hvetja til þess að sent verði út nýtt viðmið um greiðslur til kjörinna fulltrúa. Ég hitti fulltrúa sambandsins nýverið og var varla búin að snúa mér við þegar þeir höfðu sent út nýtt viðmið um greiðslur til kjörinna fulltrúa. </a:t>
            </a:r>
          </a:p>
          <a:p>
            <a:r>
              <a:rPr lang="is-IS" sz="1600" dirty="0">
                <a:latin typeface="Fira Sans" panose="020B0503050000020004" pitchFamily="34" charset="0"/>
              </a:rPr>
              <a:t> </a:t>
            </a:r>
          </a:p>
          <a:p>
            <a:r>
              <a:rPr lang="is-IS" sz="1600" dirty="0">
                <a:latin typeface="Fira Sans" panose="020B0503050000020004" pitchFamily="34" charset="0"/>
              </a:rPr>
              <a:t>Þriðja verkefni hópsins snýr að gerð jafnréttisáætlunar fyrir sveitarstjórnarstigið en lögum samkvæmt eiga sveitarfélögin sjálf að gera slíkar áætlanir. </a:t>
            </a:r>
          </a:p>
          <a:p>
            <a:endParaRPr lang="is-IS" sz="1600" dirty="0">
              <a:latin typeface="Fira Sans" panose="020B0503050000020004" pitchFamily="34" charset="0"/>
            </a:endParaRPr>
          </a:p>
          <a:p>
            <a:r>
              <a:rPr lang="is-IS" sz="1600" dirty="0">
                <a:latin typeface="Fira Sans" panose="020B0503050000020004" pitchFamily="34" charset="0"/>
              </a:rPr>
              <a:t>Í framhaldi af því hefur verið stofnaður starfshópur um stuðning við vinnu Jafnréttisstofu um uppfærslu leiðbeininga gerð jafnréttisáætlana fyrir sveitarfélögin. Í þeirri vinnu verður miðað við útvíkkað hugtak jafnréttis til ýmissa minnihlutahópa. Stefnt er að því að leiðbeiningarnar liggi fyrir og boðið verði upp á námskeið í gerð jafnréttisáætlana næsta haust. </a:t>
            </a:r>
          </a:p>
          <a:p>
            <a:endParaRPr lang="is-IS" sz="1600" dirty="0">
              <a:latin typeface="Fira Sans" panose="020B0503050000020004" pitchFamily="34" charset="0"/>
            </a:endParaRP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65970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Markmið níunda verkefnisins er bæta aðkomu almennings að ákvarðanatöku og stefnumótun á sveitarstjórnarstigi. FLETTA.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Samband íslenskra sveitarfélaga lauk nýverið þróunarverkefni í þeim tilgangi að byggja upp þekkingu á ólíkum leiðum til samráðs.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Framhald aðgerðarinnar verður ákvarðað í framhaldi af þeirri vinnu. </a:t>
            </a: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Ein hugmynd er að þróa sameiginlegan stafrænan lýðræðisvettvang með ríkinu.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4013694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Markmið tíunda verkefnis aðgerðaráætlunarinnar er að bæta aðgengi almennings að þjónustu og stjórnsýslu </a:t>
            </a:r>
            <a:r>
              <a:rPr lang="is-IS" sz="1800" dirty="0" err="1">
                <a:effectLst/>
                <a:latin typeface="Calibri" panose="020F0502020204030204" pitchFamily="34" charset="0"/>
                <a:ea typeface="Calibri" panose="020F0502020204030204" pitchFamily="34" charset="0"/>
                <a:cs typeface="Times New Roman" panose="02020603050405020304" pitchFamily="18" charset="0"/>
              </a:rPr>
              <a:t>sveitarfélaga.FLETTA</a:t>
            </a:r>
            <a:r>
              <a:rPr lang="is-I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Stafrænt ráð sveitarfélaganna var stofnað í október 2021. Hlutverk ráðsins er að þróa stafræna þjónustu í þágu sveitarfélaganna.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Fyrsta verkefni ráðsins er að þróa sjálfsafgreiðsluferil um fjárhagsaðstoð frá umsókn til afgreiðslu. Ferillinn verður keyrður í gegnum Stafrænt Ísland. </a:t>
            </a: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err="1">
                <a:effectLst/>
                <a:latin typeface="Calibri" panose="020F0502020204030204" pitchFamily="34" charset="0"/>
                <a:ea typeface="Calibri" panose="020F0502020204030204" pitchFamily="34" charset="0"/>
                <a:cs typeface="Times New Roman" panose="02020603050405020304" pitchFamily="18" charset="0"/>
              </a:rPr>
              <a:t>Innrömmun</a:t>
            </a:r>
            <a:r>
              <a:rPr lang="is-IS" sz="1800" dirty="0">
                <a:effectLst/>
                <a:latin typeface="Calibri" panose="020F0502020204030204" pitchFamily="34" charset="0"/>
                <a:ea typeface="Calibri" panose="020F0502020204030204" pitchFamily="34" charset="0"/>
                <a:cs typeface="Times New Roman" panose="02020603050405020304" pitchFamily="18" charset="0"/>
              </a:rPr>
              <a:t> formlegs samstarfs viðeigandi ráðuneyta og sveitarfélaga er í mótun.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Ríkið hefur veitt 100 </a:t>
            </a:r>
            <a:r>
              <a:rPr lang="is-IS" sz="1800" dirty="0" err="1">
                <a:effectLst/>
                <a:latin typeface="Calibri" panose="020F0502020204030204" pitchFamily="34" charset="0"/>
                <a:ea typeface="Calibri" panose="020F0502020204030204" pitchFamily="34" charset="0"/>
                <a:cs typeface="Times New Roman" panose="02020603050405020304" pitchFamily="18" charset="0"/>
              </a:rPr>
              <a:t>mkr</a:t>
            </a:r>
            <a:r>
              <a:rPr lang="is-IS" sz="1800" dirty="0">
                <a:effectLst/>
                <a:latin typeface="Calibri" panose="020F0502020204030204" pitchFamily="34" charset="0"/>
                <a:ea typeface="Calibri" panose="020F0502020204030204" pitchFamily="34" charset="0"/>
                <a:cs typeface="Times New Roman" panose="02020603050405020304" pitchFamily="18" charset="0"/>
              </a:rPr>
              <a:t>. til stuðnings verkefninu og er hafinn undirbúningur að margvíslegum verkefnum.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err="1"/>
              <a:t>Þá</a:t>
            </a:r>
            <a:r>
              <a:rPr lang="en-US" dirty="0"/>
              <a:t> </a:t>
            </a:r>
            <a:r>
              <a:rPr lang="en-US" dirty="0" err="1"/>
              <a:t>eru</a:t>
            </a:r>
            <a:r>
              <a:rPr lang="en-US" dirty="0"/>
              <a:t> </a:t>
            </a:r>
            <a:r>
              <a:rPr lang="en-US" dirty="0" err="1"/>
              <a:t>uppi</a:t>
            </a:r>
            <a:r>
              <a:rPr lang="en-US" dirty="0"/>
              <a:t> </a:t>
            </a:r>
            <a:r>
              <a:rPr lang="en-US" dirty="0" err="1"/>
              <a:t>hugmyndir</a:t>
            </a:r>
            <a:r>
              <a:rPr lang="en-US" dirty="0"/>
              <a:t> um </a:t>
            </a:r>
            <a:r>
              <a:rPr lang="en-US" dirty="0" err="1"/>
              <a:t>að</a:t>
            </a:r>
            <a:r>
              <a:rPr lang="en-US" dirty="0"/>
              <a:t> </a:t>
            </a:r>
            <a:r>
              <a:rPr lang="en-US" dirty="0" err="1"/>
              <a:t>ramma</a:t>
            </a:r>
            <a:r>
              <a:rPr lang="en-US" dirty="0"/>
              <a:t> inn </a:t>
            </a:r>
            <a:r>
              <a:rPr lang="en-US" dirty="0" err="1"/>
              <a:t>formlegt</a:t>
            </a:r>
            <a:r>
              <a:rPr lang="en-US" dirty="0"/>
              <a:t> </a:t>
            </a:r>
            <a:r>
              <a:rPr lang="en-US" dirty="0" err="1"/>
              <a:t>samráð</a:t>
            </a:r>
            <a:r>
              <a:rPr lang="en-US" dirty="0"/>
              <a:t> </a:t>
            </a:r>
            <a:r>
              <a:rPr lang="en-US" dirty="0" err="1"/>
              <a:t>ríkis</a:t>
            </a:r>
            <a:r>
              <a:rPr lang="en-US" dirty="0"/>
              <a:t> og sveitarfélaga </a:t>
            </a:r>
            <a:r>
              <a:rPr lang="en-US" dirty="0" err="1"/>
              <a:t>til</a:t>
            </a:r>
            <a:r>
              <a:rPr lang="en-US" dirty="0"/>
              <a:t> </a:t>
            </a:r>
            <a:r>
              <a:rPr lang="en-US" dirty="0" err="1"/>
              <a:t>að</a:t>
            </a:r>
            <a:r>
              <a:rPr lang="en-US" dirty="0"/>
              <a:t> </a:t>
            </a:r>
            <a:r>
              <a:rPr lang="en-US" dirty="0" err="1"/>
              <a:t>allir</a:t>
            </a:r>
            <a:r>
              <a:rPr lang="en-US" dirty="0"/>
              <a:t> </a:t>
            </a:r>
            <a:r>
              <a:rPr lang="en-US" dirty="0" err="1"/>
              <a:t>séu</a:t>
            </a:r>
            <a:r>
              <a:rPr lang="en-US" dirty="0"/>
              <a:t> </a:t>
            </a:r>
            <a:r>
              <a:rPr lang="en-US" dirty="0" err="1"/>
              <a:t>örugglega</a:t>
            </a:r>
            <a:r>
              <a:rPr lang="en-US" dirty="0"/>
              <a:t> </a:t>
            </a:r>
            <a:r>
              <a:rPr lang="en-US" dirty="0" err="1"/>
              <a:t>að</a:t>
            </a:r>
            <a:r>
              <a:rPr lang="en-US" dirty="0"/>
              <a:t> ganga í </a:t>
            </a:r>
            <a:r>
              <a:rPr lang="en-US" dirty="0" err="1"/>
              <a:t>sömu</a:t>
            </a:r>
            <a:r>
              <a:rPr lang="en-US" dirty="0"/>
              <a:t> </a:t>
            </a:r>
            <a:r>
              <a:rPr lang="en-US" dirty="0" err="1"/>
              <a:t>átt</a:t>
            </a:r>
            <a:r>
              <a:rPr lang="en-US" dirty="0"/>
              <a:t>.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13625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7000"/>
              </a:lnSpc>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Stefna</a:t>
            </a:r>
            <a:r>
              <a:rPr lang="en-US" sz="1600" dirty="0">
                <a:effectLst/>
                <a:latin typeface="Calibri" panose="020F0502020204030204" pitchFamily="34" charset="0"/>
                <a:ea typeface="Calibri" panose="020F0502020204030204" pitchFamily="34" charset="0"/>
                <a:cs typeface="Times New Roman" panose="02020603050405020304" pitchFamily="18" charset="0"/>
              </a:rPr>
              <a:t> og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aðgerðar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áætlun</a:t>
            </a:r>
            <a:r>
              <a:rPr lang="en-US" sz="1600" dirty="0">
                <a:effectLst/>
                <a:latin typeface="Calibri" panose="020F0502020204030204" pitchFamily="34" charset="0"/>
                <a:ea typeface="Calibri" panose="020F0502020204030204" pitchFamily="34" charset="0"/>
                <a:cs typeface="Times New Roman" panose="02020603050405020304" pitchFamily="18" charset="0"/>
              </a:rPr>
              <a:t> í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málefnum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sveitarfélaganna</a:t>
            </a:r>
            <a:r>
              <a:rPr lang="en-US" sz="1600" dirty="0">
                <a:effectLst/>
                <a:latin typeface="Calibri" panose="020F0502020204030204" pitchFamily="34" charset="0"/>
                <a:ea typeface="Calibri" panose="020F0502020204030204" pitchFamily="34" charset="0"/>
                <a:cs typeface="Times New Roman" panose="02020603050405020304" pitchFamily="18" charset="0"/>
              </a:rPr>
              <a:t> á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rætur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sínar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allt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ársins</a:t>
            </a:r>
            <a:r>
              <a:rPr lang="en-US" sz="1600" dirty="0">
                <a:effectLst/>
                <a:latin typeface="Calibri" panose="020F0502020204030204" pitchFamily="34" charset="0"/>
                <a:ea typeface="Calibri" panose="020F0502020204030204" pitchFamily="34" charset="0"/>
                <a:cs typeface="Times New Roman" panose="02020603050405020304" pitchFamily="18" charset="0"/>
              </a:rPr>
              <a:t> 2017.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Þróun</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stefnumótunarinnar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hefur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falist</a:t>
            </a:r>
            <a:r>
              <a:rPr lang="en-US" sz="1600" dirty="0">
                <a:effectLst/>
                <a:latin typeface="Calibri" panose="020F0502020204030204" pitchFamily="34" charset="0"/>
                <a:ea typeface="Calibri" panose="020F0502020204030204" pitchFamily="34" charset="0"/>
                <a:cs typeface="Times New Roman" panose="02020603050405020304" pitchFamily="18" charset="0"/>
              </a:rPr>
              <a:t> í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víðtæku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samráði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skýrsluskrifum</a:t>
            </a:r>
            <a:r>
              <a:rPr lang="en-US" sz="1600" dirty="0">
                <a:effectLst/>
                <a:latin typeface="Calibri" panose="020F0502020204030204" pitchFamily="34" charset="0"/>
                <a:ea typeface="Calibri" panose="020F0502020204030204" pitchFamily="34" charset="0"/>
                <a:cs typeface="Times New Roman" panose="02020603050405020304" pitchFamily="18" charset="0"/>
              </a:rPr>
              <a:t> og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loks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þingsályktunum</a:t>
            </a:r>
            <a:r>
              <a:rPr lang="en-US" sz="1600" dirty="0">
                <a:effectLst/>
                <a:latin typeface="Calibri" panose="020F0502020204030204" pitchFamily="34" charset="0"/>
                <a:ea typeface="Calibri" panose="020F0502020204030204" pitchFamily="34" charset="0"/>
                <a:cs typeface="Times New Roman" panose="02020603050405020304" pitchFamily="18" charset="0"/>
              </a:rPr>
              <a:t> og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tilheyrandi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breytingum</a:t>
            </a:r>
            <a:r>
              <a:rPr lang="en-US" sz="1600" dirty="0">
                <a:effectLst/>
                <a:latin typeface="Calibri" panose="020F0502020204030204" pitchFamily="34" charset="0"/>
                <a:ea typeface="Calibri" panose="020F0502020204030204" pitchFamily="34" charset="0"/>
                <a:cs typeface="Times New Roman" panose="02020603050405020304" pitchFamily="18" charset="0"/>
              </a:rPr>
              <a:t> á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löggjöf</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sz="1600"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733952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Markmið ellefta og síðasta verkefnisins  felur í sér fjölgun, fjölbreyttra starfa úti á landsbyggðinni. FLETTA.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cs typeface="Times New Roman" panose="02020603050405020304" pitchFamily="18" charset="0"/>
              </a:rPr>
              <a:t>Hingað til hefur aðallega verið unnið að því að fjölga störfum án staðsetningar og er stefnt að því að 10% allra starfa í ráðuneytum og stofnunum  ríkisins verði auglýst án staðsetningar árið 2024. </a:t>
            </a:r>
            <a:r>
              <a:rPr lang="is-IS" sz="1800" dirty="0" err="1">
                <a:effectLst/>
                <a:latin typeface="Calibri" panose="020F0502020204030204" pitchFamily="34" charset="0"/>
                <a:cs typeface="Times New Roman" panose="02020603050405020304" pitchFamily="18" charset="0"/>
              </a:rPr>
              <a:t>Covid</a:t>
            </a:r>
            <a:r>
              <a:rPr lang="is-IS" sz="1800" dirty="0">
                <a:effectLst/>
                <a:latin typeface="Calibri" panose="020F0502020204030204" pitchFamily="34" charset="0"/>
                <a:cs typeface="Times New Roman" panose="02020603050405020304" pitchFamily="18" charset="0"/>
              </a:rPr>
              <a:t> hefur sannarlega opnað augu fólks fyrir tækifærum til að vinna störf annars staðar en á höfuðborgarsvæðinu og fleiri ráðuneyta hafa sýnt því áhuga, </a:t>
            </a:r>
            <a:r>
              <a:rPr lang="is-IS" sz="1800" dirty="0" err="1">
                <a:effectLst/>
                <a:latin typeface="Calibri" panose="020F0502020204030204" pitchFamily="34" charset="0"/>
                <a:cs typeface="Times New Roman" panose="02020603050405020304" pitchFamily="18" charset="0"/>
              </a:rPr>
              <a:t>tam</a:t>
            </a:r>
            <a:r>
              <a:rPr lang="is-IS" sz="1800" dirty="0">
                <a:effectLst/>
                <a:latin typeface="Calibri" panose="020F0502020204030204" pitchFamily="34" charset="0"/>
                <a:cs typeface="Times New Roman" panose="02020603050405020304" pitchFamily="18" charset="0"/>
              </a:rPr>
              <a:t> gaf fjármálaráðuneytið nýverið út skýrslu um Störf án staðsetningar, stöðu og framtíðarhorfur þar sem finna má gott yfirlit yfir verkefnið. Þá er gert  ráð fyrir aukinni áherslu á þennan þátt í næstu byggðaáætlun (46 milljónir). </a:t>
            </a: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93039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Í heildina litið gengur framkvæmd stefnunnar vel. Ég vil hvetja ykkur til að fylgjast með framgangi hennar á heimasíðu ráðuneytisins.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Formleg endurskoðun stefnunnar hefst um mitt næsta ár en samkvæmt sveitarstjórnarlögum á að endurskoða hana á þriggja ára fresti. Ný áætlun gæti því tekið gildi um mitt ár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2611858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Til að árangur náist þurfa allir að róa í sömu átt. </a:t>
            </a:r>
          </a:p>
        </p:txBody>
      </p:sp>
      <p:sp>
        <p:nvSpPr>
          <p:cNvPr id="4" name="Skyggnunúmersstaðgengill 3"/>
          <p:cNvSpPr>
            <a:spLocks noGrp="1"/>
          </p:cNvSpPr>
          <p:nvPr>
            <p:ph type="sldNum" sz="quarter" idx="5"/>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199507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err="1">
                <a:solidFill>
                  <a:srgbClr val="4A4A4A"/>
                </a:solidFill>
                <a:effectLst/>
                <a:latin typeface="Fira Sans" panose="020B0503050000020004" pitchFamily="34" charset="0"/>
              </a:rPr>
              <a:t>Þó</a:t>
            </a:r>
            <a:r>
              <a:rPr lang="en-US" sz="1600" b="0" i="0" dirty="0">
                <a:solidFill>
                  <a:srgbClr val="4A4A4A"/>
                </a:solidFill>
                <a:effectLst/>
                <a:latin typeface="Fira Sans" panose="020B0503050000020004" pitchFamily="34" charset="0"/>
              </a:rPr>
              <a:t> er </a:t>
            </a:r>
            <a:r>
              <a:rPr lang="en-US" sz="1600" b="0" i="0" dirty="0" err="1">
                <a:solidFill>
                  <a:srgbClr val="4A4A4A"/>
                </a:solidFill>
                <a:effectLst/>
                <a:latin typeface="Fira Sans" panose="020B0503050000020004" pitchFamily="34" charset="0"/>
              </a:rPr>
              <a:t>óhætt</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að</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segja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að</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starfshópur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sveitarstjórnarráðherra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eigi</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stærstan</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heiðurinn</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af</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stefnumótuninni</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Hér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má</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sjá</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mynd</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af</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hópnum</a:t>
            </a:r>
            <a:r>
              <a:rPr lang="en-US" sz="1600" b="0" i="0" dirty="0">
                <a:solidFill>
                  <a:srgbClr val="4A4A4A"/>
                </a:solidFill>
                <a:effectLst/>
                <a:latin typeface="Fira Sans" panose="020B0503050000020004" pitchFamily="34" charset="0"/>
              </a:rPr>
              <a:t> á </a:t>
            </a:r>
            <a:r>
              <a:rPr lang="en-US" sz="1600" b="0" i="0" dirty="0" err="1">
                <a:solidFill>
                  <a:srgbClr val="4A4A4A"/>
                </a:solidFill>
                <a:effectLst/>
                <a:latin typeface="Fira Sans" panose="020B0503050000020004" pitchFamily="34" charset="0"/>
              </a:rPr>
              <a:t>fyrsta</a:t>
            </a:r>
            <a:r>
              <a:rPr lang="en-US" sz="1600" b="0" i="0" dirty="0">
                <a:solidFill>
                  <a:srgbClr val="4A4A4A"/>
                </a:solidFill>
                <a:effectLst/>
                <a:latin typeface="Fira Sans" panose="020B0503050000020004" pitchFamily="34" charset="0"/>
              </a:rPr>
              <a:t> fundi </a:t>
            </a:r>
            <a:r>
              <a:rPr lang="en-US" sz="1600" b="0" i="0" dirty="0" err="1">
                <a:solidFill>
                  <a:srgbClr val="4A4A4A"/>
                </a:solidFill>
                <a:effectLst/>
                <a:latin typeface="Fira Sans" panose="020B0503050000020004" pitchFamily="34" charset="0"/>
              </a:rPr>
              <a:t>hans</a:t>
            </a:r>
            <a:r>
              <a:rPr lang="en-US" sz="1600" b="0" i="0" dirty="0">
                <a:solidFill>
                  <a:srgbClr val="4A4A4A"/>
                </a:solidFill>
                <a:effectLst/>
                <a:latin typeface="Fira Sans" panose="020B0503050000020004" pitchFamily="34" charset="0"/>
              </a:rPr>
              <a:t> í </a:t>
            </a:r>
            <a:r>
              <a:rPr lang="en-US" sz="1600" b="0" i="0" dirty="0" err="1">
                <a:solidFill>
                  <a:srgbClr val="4A4A4A"/>
                </a:solidFill>
                <a:effectLst/>
                <a:latin typeface="Fira Sans" panose="020B0503050000020004" pitchFamily="34" charset="0"/>
              </a:rPr>
              <a:t>ársbyrjun</a:t>
            </a:r>
            <a:r>
              <a:rPr lang="en-US" sz="1600" b="0" i="0" dirty="0">
                <a:solidFill>
                  <a:srgbClr val="4A4A4A"/>
                </a:solidFill>
                <a:effectLst/>
                <a:latin typeface="Fira Sans" panose="020B0503050000020004" pitchFamily="34" charset="0"/>
              </a:rPr>
              <a:t> 2019. </a:t>
            </a:r>
          </a:p>
          <a:p>
            <a:endParaRPr lang="en-US" sz="1600" b="0" i="0" dirty="0">
              <a:solidFill>
                <a:srgbClr val="4A4A4A"/>
              </a:solidFill>
              <a:effectLst/>
              <a:latin typeface="Fira Sans" panose="020B0503050000020004" pitchFamily="34" charset="0"/>
            </a:endParaRPr>
          </a:p>
          <a:p>
            <a:r>
              <a:rPr lang="en-US" sz="1600" b="0" i="0" dirty="0" err="1">
                <a:solidFill>
                  <a:srgbClr val="4A4A4A"/>
                </a:solidFill>
                <a:effectLst/>
                <a:latin typeface="Fira Sans" panose="020B0503050000020004" pitchFamily="34" charset="0"/>
              </a:rPr>
              <a:t>Tveir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fulltrúar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voru</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skipaðir</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af</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ráðherra</a:t>
            </a:r>
            <a:r>
              <a:rPr lang="en-US" sz="1600" b="0" i="0" dirty="0">
                <a:solidFill>
                  <a:srgbClr val="4A4A4A"/>
                </a:solidFill>
                <a:effectLst/>
                <a:latin typeface="Fira Sans" panose="020B0503050000020004" pitchFamily="34" charset="0"/>
              </a:rPr>
              <a:t>, Valgarður Hilmarsson, </a:t>
            </a:r>
            <a:r>
              <a:rPr lang="en-US" sz="1600" b="0" i="0" dirty="0" err="1">
                <a:solidFill>
                  <a:srgbClr val="4A4A4A"/>
                </a:solidFill>
                <a:effectLst/>
                <a:latin typeface="Fira Sans" panose="020B0503050000020004" pitchFamily="34" charset="0"/>
              </a:rPr>
              <a:t>fyrrverandi</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sveitarstjóri</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Blönduósbæjar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sem</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jafnframt</a:t>
            </a:r>
            <a:r>
              <a:rPr lang="en-US" sz="1600" b="0" i="0" dirty="0">
                <a:solidFill>
                  <a:srgbClr val="4A4A4A"/>
                </a:solidFill>
                <a:effectLst/>
                <a:latin typeface="Fira Sans" panose="020B0503050000020004" pitchFamily="34" charset="0"/>
              </a:rPr>
              <a:t> var </a:t>
            </a:r>
            <a:r>
              <a:rPr lang="en-US" sz="1600" b="0" i="0" dirty="0" err="1">
                <a:solidFill>
                  <a:srgbClr val="4A4A4A"/>
                </a:solidFill>
                <a:effectLst/>
                <a:latin typeface="Fira Sans" panose="020B0503050000020004" pitchFamily="34" charset="0"/>
              </a:rPr>
              <a:t>formaður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starfshópsins</a:t>
            </a:r>
            <a:r>
              <a:rPr lang="en-US" sz="1600" b="0" i="0" dirty="0">
                <a:solidFill>
                  <a:srgbClr val="4A4A4A"/>
                </a:solidFill>
                <a:effectLst/>
                <a:latin typeface="Fira Sans" panose="020B0503050000020004" pitchFamily="34" charset="0"/>
              </a:rPr>
              <a:t> og, og </a:t>
            </a:r>
            <a:r>
              <a:rPr lang="en-US" sz="1600" b="0" i="0" dirty="0" err="1">
                <a:solidFill>
                  <a:srgbClr val="4A4A4A"/>
                </a:solidFill>
                <a:effectLst/>
                <a:latin typeface="Fira Sans" panose="020B0503050000020004" pitchFamily="34" charset="0"/>
              </a:rPr>
              <a:t>Sóley</a:t>
            </a:r>
            <a:r>
              <a:rPr lang="en-US" sz="1600" b="0" i="0" dirty="0">
                <a:solidFill>
                  <a:srgbClr val="4A4A4A"/>
                </a:solidFill>
                <a:effectLst/>
                <a:latin typeface="Fira Sans" panose="020B0503050000020004" pitchFamily="34" charset="0"/>
              </a:rPr>
              <a:t> Björk </a:t>
            </a:r>
            <a:r>
              <a:rPr lang="en-US" sz="1600" b="0" i="0" dirty="0" err="1">
                <a:solidFill>
                  <a:srgbClr val="4A4A4A"/>
                </a:solidFill>
                <a:effectLst/>
                <a:latin typeface="Fira Sans" panose="020B0503050000020004" pitchFamily="34" charset="0"/>
              </a:rPr>
              <a:t>Stefánsdóttir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bæjarfulltrúi</a:t>
            </a:r>
            <a:r>
              <a:rPr lang="en-US" sz="1600" b="0" i="0" dirty="0">
                <a:solidFill>
                  <a:srgbClr val="4A4A4A"/>
                </a:solidFill>
                <a:effectLst/>
                <a:latin typeface="Fira Sans" panose="020B0503050000020004" pitchFamily="34" charset="0"/>
              </a:rPr>
              <a:t> í </a:t>
            </a:r>
            <a:r>
              <a:rPr lang="en-US" sz="1600" b="0" i="0" dirty="0" err="1">
                <a:solidFill>
                  <a:srgbClr val="4A4A4A"/>
                </a:solidFill>
                <a:effectLst/>
                <a:latin typeface="Fira Sans" panose="020B0503050000020004" pitchFamily="34" charset="0"/>
              </a:rPr>
              <a:t>Akureyrarbæ</a:t>
            </a:r>
            <a:r>
              <a:rPr lang="en-US" sz="1600" b="0" i="0" dirty="0">
                <a:solidFill>
                  <a:srgbClr val="4A4A4A"/>
                </a:solidFill>
                <a:effectLst/>
                <a:latin typeface="Fira Sans" panose="020B0503050000020004" pitchFamily="34" charset="0"/>
              </a:rPr>
              <a:t>. </a:t>
            </a:r>
          </a:p>
          <a:p>
            <a:endParaRPr lang="en-US" sz="1600" b="0" i="0" dirty="0">
              <a:solidFill>
                <a:srgbClr val="4A4A4A"/>
              </a:solidFill>
              <a:effectLst/>
              <a:latin typeface="Fira Sans" panose="020B0503050000020004" pitchFamily="34" charset="0"/>
            </a:endParaRPr>
          </a:p>
          <a:p>
            <a:r>
              <a:rPr lang="en-US" sz="1600" b="0" i="0" dirty="0" err="1">
                <a:solidFill>
                  <a:srgbClr val="4A4A4A"/>
                </a:solidFill>
                <a:effectLst/>
                <a:latin typeface="Fira Sans" panose="020B0503050000020004" pitchFamily="34" charset="0"/>
              </a:rPr>
              <a:t>Þá</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voru</a:t>
            </a:r>
            <a:r>
              <a:rPr lang="en-US" sz="1600" b="0"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tveir</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fulltrúar</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skipaðir</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af</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Sambandi</a:t>
            </a:r>
            <a:r>
              <a:rPr lang="en-US" sz="1600" b="1" i="0" dirty="0">
                <a:solidFill>
                  <a:srgbClr val="4A4A4A"/>
                </a:solidFill>
                <a:effectLst/>
                <a:latin typeface="Fira Sans" panose="020B0503050000020004" pitchFamily="34" charset="0"/>
              </a:rPr>
              <a:t> </a:t>
            </a:r>
            <a:r>
              <a:rPr lang="en-US" sz="1600" b="1" i="0" dirty="0" err="1">
                <a:solidFill>
                  <a:srgbClr val="4A4A4A"/>
                </a:solidFill>
                <a:effectLst/>
                <a:latin typeface="Fira Sans" panose="020B0503050000020004" pitchFamily="34" charset="0"/>
              </a:rPr>
              <a:t>íslenskra</a:t>
            </a:r>
            <a:r>
              <a:rPr lang="en-US" sz="1600" b="1" i="0" dirty="0">
                <a:solidFill>
                  <a:srgbClr val="4A4A4A"/>
                </a:solidFill>
                <a:effectLst/>
                <a:latin typeface="Fira Sans" panose="020B0503050000020004" pitchFamily="34" charset="0"/>
              </a:rPr>
              <a:t> sveitarfélaga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þau</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Dagur</a:t>
            </a:r>
            <a:r>
              <a:rPr lang="en-US" sz="1600" b="0" i="0" dirty="0">
                <a:solidFill>
                  <a:srgbClr val="4A4A4A"/>
                </a:solidFill>
                <a:effectLst/>
                <a:latin typeface="Fira Sans" panose="020B0503050000020004" pitchFamily="34" charset="0"/>
              </a:rPr>
              <a:t> B. </a:t>
            </a:r>
            <a:r>
              <a:rPr lang="en-US" sz="1600" b="0" i="0" dirty="0" err="1">
                <a:solidFill>
                  <a:srgbClr val="4A4A4A"/>
                </a:solidFill>
                <a:effectLst/>
                <a:latin typeface="Fira Sans" panose="020B0503050000020004" pitchFamily="34" charset="0"/>
              </a:rPr>
              <a:t>Eggertsson</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borgarstjóri</a:t>
            </a:r>
            <a:r>
              <a:rPr lang="en-US" sz="1600" b="0" i="0" dirty="0">
                <a:solidFill>
                  <a:srgbClr val="4A4A4A"/>
                </a:solidFill>
                <a:effectLst/>
                <a:latin typeface="Fira Sans" panose="020B0503050000020004" pitchFamily="34" charset="0"/>
              </a:rPr>
              <a:t> í Reykjavík, </a:t>
            </a:r>
            <a:r>
              <a:rPr lang="en-US" sz="1600" b="0" i="0" dirty="0" err="1">
                <a:solidFill>
                  <a:srgbClr val="4A4A4A"/>
                </a:solidFill>
                <a:effectLst/>
                <a:latin typeface="Fira Sans" panose="020B0503050000020004" pitchFamily="34" charset="0"/>
              </a:rPr>
              <a:t>og</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Aldís</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Hafsteinsdóttir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formaður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Sambands</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íslenskra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sveitarfélaga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og</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bæjarstjóri</a:t>
            </a:r>
            <a:r>
              <a:rPr lang="en-US" sz="1600" b="0" i="0" dirty="0">
                <a:solidFill>
                  <a:srgbClr val="4A4A4A"/>
                </a:solidFill>
                <a:effectLst/>
                <a:latin typeface="Fira Sans" panose="020B0503050000020004" pitchFamily="34" charset="0"/>
              </a:rPr>
              <a:t> í </a:t>
            </a:r>
            <a:r>
              <a:rPr lang="en-US" sz="1600" b="0" i="0" dirty="0" err="1">
                <a:solidFill>
                  <a:srgbClr val="4A4A4A"/>
                </a:solidFill>
                <a:effectLst/>
                <a:latin typeface="Fira Sans" panose="020B0503050000020004" pitchFamily="34" charset="0"/>
              </a:rPr>
              <a:t>Hveragerði</a:t>
            </a:r>
            <a:r>
              <a:rPr lang="en-US" sz="1600" b="0" i="0" dirty="0">
                <a:solidFill>
                  <a:srgbClr val="4A4A4A"/>
                </a:solidFill>
                <a:effectLst/>
                <a:latin typeface="Fira Sans" panose="020B0503050000020004" pitchFamily="34" charset="0"/>
              </a:rPr>
              <a:t>. </a:t>
            </a:r>
          </a:p>
          <a:p>
            <a:endParaRPr lang="en-US" sz="1600" b="0" i="0" dirty="0">
              <a:solidFill>
                <a:srgbClr val="4A4A4A"/>
              </a:solidFill>
              <a:effectLst/>
              <a:latin typeface="Fira Sans" panose="020B0503050000020004" pitchFamily="34" charset="0"/>
            </a:endParaRPr>
          </a:p>
          <a:p>
            <a:r>
              <a:rPr lang="en-US" sz="1600" b="0" i="0" dirty="0" err="1">
                <a:solidFill>
                  <a:srgbClr val="4A4A4A"/>
                </a:solidFill>
                <a:effectLst/>
                <a:latin typeface="Fira Sans" panose="020B0503050000020004" pitchFamily="34" charset="0"/>
              </a:rPr>
              <a:t>Hópurinn</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lét</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af</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störfum</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fyrir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nýafstaðar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kosningar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Nýr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hópur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verður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skipaður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með</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nýjum</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ráðherra</a:t>
            </a:r>
            <a:r>
              <a:rPr lang="en-US" sz="1600" b="0" i="0" dirty="0">
                <a:solidFill>
                  <a:srgbClr val="4A4A4A"/>
                </a:solidFill>
                <a:effectLst/>
                <a:latin typeface="Fira Sans" panose="020B0503050000020004" pitchFamily="34" charset="0"/>
              </a:rPr>
              <a:t>. Hann  </a:t>
            </a:r>
            <a:r>
              <a:rPr lang="en-US" sz="1600" b="0" i="0" dirty="0" err="1">
                <a:solidFill>
                  <a:srgbClr val="4A4A4A"/>
                </a:solidFill>
                <a:effectLst/>
                <a:latin typeface="Fira Sans" panose="020B0503050000020004" pitchFamily="34" charset="0"/>
              </a:rPr>
              <a:t>verður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bakland</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verkefnisstjóra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við</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framkvæmd</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aðgerðaráætlunar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og</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hefur</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vinnu</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við</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nýja</a:t>
            </a:r>
            <a:r>
              <a:rPr lang="en-US" sz="1600" b="0" i="0" dirty="0">
                <a:solidFill>
                  <a:srgbClr val="4A4A4A"/>
                </a:solidFill>
                <a:effectLst/>
                <a:latin typeface="Fira Sans" panose="020B0503050000020004" pitchFamily="34" charset="0"/>
              </a:rPr>
              <a:t> </a:t>
            </a:r>
            <a:r>
              <a:rPr lang="en-US" sz="1600" b="0" i="0" dirty="0" err="1">
                <a:solidFill>
                  <a:srgbClr val="4A4A4A"/>
                </a:solidFill>
                <a:effectLst/>
                <a:latin typeface="Fira Sans" panose="020B0503050000020004" pitchFamily="34" charset="0"/>
              </a:rPr>
              <a:t>stefnumótun</a:t>
            </a:r>
            <a:r>
              <a:rPr lang="en-US" sz="1600" b="0" i="0" dirty="0">
                <a:solidFill>
                  <a:srgbClr val="4A4A4A"/>
                </a:solidFill>
                <a:effectLst/>
                <a:latin typeface="Fira Sans" panose="020B0503050000020004" pitchFamily="34" charset="0"/>
              </a:rPr>
              <a:t>. </a:t>
            </a:r>
          </a:p>
          <a:p>
            <a:endParaRPr lang="en-US" sz="1600" b="0" i="0" dirty="0">
              <a:solidFill>
                <a:srgbClr val="4A4A4A"/>
              </a:solidFill>
              <a:effectLst/>
              <a:latin typeface="Fira Sans" panose="020B0503050000020004" pitchFamily="34" charset="0"/>
            </a:endParaRPr>
          </a:p>
          <a:p>
            <a:endParaRPr lang="is-I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42365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Eins og áður segir var þingályktun með stefnu og aðgerðaráætlun samþykkt á Alþingi þann 29. janúar 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Stefnumótunin felur í sér tvö megin markmið.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Fyrra markmiðið felur í sér að sveitarfélögin verði  öflugur og sjálfbær vettvangur lýðræðislegrar starfsemi. Undirmarkmið þessa yfirmarkmiðs eru annars vegar að sveitarfélögin verði félagslega, efnahagslega og umhverfislega sjálfbærar stjórnsýslueiningar og hins vegar að þau efli lýðræðislega þátttöku íbúa, auki virkni og aðkomu þeirra að ákvarðanatöku og stefnumótun. FLETTA.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Seinna markmiðið felur í sér að sjálfstjórn og ábyrgð sveitarfélaganna verði virt og tryggð verði sem jöfnust réttindi og aðgengi íbúa að þjónustu. Undirmarkmið þessa seinna yfirmarkmiðs eru annars vegar að sveitarfélögin ráði sér sjálf og verði leiðandi í allri stefnumótun og hins vegar að þau tryggi aðgengi að þjónustu og séu í stakk búin til að takast á við samfélagsbreytingar.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Báðum markmiðunum fylgja svo mælikvarðar m.a. um íbúafjölda, skuldaviðmið, lýðræðislega þátttöku, ánægju með þjónustu og framfarir á sviði rafrænnar þjónustu í gegnum Ísland.is.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Þá er í stefnumótuninni lögð áhersla á að samstarf verði á milli ráðuneyta, við Samband íslenskra sveitarfélaga og sveitarfélögin um framkvæmd 11 liða aðgerðaráætlunar stefnunnar.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0" i="0" dirty="0">
              <a:solidFill>
                <a:srgbClr val="242424"/>
              </a:solidFill>
              <a:effectLst/>
              <a:latin typeface="Droid Serif"/>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95119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Almenn ánægja var með upphafleg drög starfshópsins að undanskildum fyrsta lið aðgerðaráætlunarinnar þar sem gert var ráð lögfestingu lágmarks íbúafjölda.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Efasemdir komu fram um lögmæti þess að lögfesta 1.000 manna lágmarksíbúafjölda. </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Í greinargerð  þingsályktunarinnar er tekið fram að lögfesting ákvæðis um lágmarksíbúafjölda sveitarfélaga sé </a:t>
            </a:r>
            <a:r>
              <a:rPr lang="is-IS" sz="1600" b="1" dirty="0">
                <a:effectLst/>
                <a:latin typeface="Calibri" panose="020F0502020204030204" pitchFamily="34" charset="0"/>
                <a:ea typeface="Calibri" panose="020F0502020204030204" pitchFamily="34" charset="0"/>
                <a:cs typeface="Times New Roman" panose="02020603050405020304" pitchFamily="18" charset="0"/>
              </a:rPr>
              <a:t>hvorki í ósamræmi við ákvæði stjórnarskrárinnar um sjálfsákvörðunarrétt sveitarfélaga</a:t>
            </a:r>
            <a:r>
              <a:rPr lang="is-IS" sz="1600" dirty="0">
                <a:effectLst/>
                <a:latin typeface="Calibri" panose="020F0502020204030204" pitchFamily="34" charset="0"/>
                <a:ea typeface="Calibri" panose="020F0502020204030204" pitchFamily="34" charset="0"/>
                <a:cs typeface="Times New Roman" panose="02020603050405020304" pitchFamily="18" charset="0"/>
              </a:rPr>
              <a:t> né </a:t>
            </a:r>
            <a:r>
              <a:rPr lang="is-IS" sz="1600" b="1" dirty="0">
                <a:effectLst/>
                <a:latin typeface="Calibri" panose="020F0502020204030204" pitchFamily="34" charset="0"/>
                <a:ea typeface="Calibri" panose="020F0502020204030204" pitchFamily="34" charset="0"/>
                <a:cs typeface="Times New Roman" panose="02020603050405020304" pitchFamily="18" charset="0"/>
              </a:rPr>
              <a:t>Evrópusáttmála um staðbundna sjálfsstjórn sveitarfélaga.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Athugasemdir voru bæði gerðar við að viðmiðið um 1.000 íbúa væri of hátt og of lágt. Fámennari sveitarfélög bentu á að viðmiðið vær of hátt. Þroskahjálp og fleiri aðilar höfðu áhyggjur af því að viðmiðið væri hugsanlega of lágt til að bjóða upp á sérhæfða þjónustu við fólk með fötlun.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Nokkur fámennari sveitarfélög bentu á að horfa þyrfti til fleiri sjónarmiða heldur en fjölda íbúa við sameiningar, t.d. landfræðilegra og félagslegra aðstæðna.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Sum þeirra bentu á að fámennari sveitarfélög gætu verið sjálfbær þó að þau næðu ekki íbúafjölda viðmiði.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Þá komu fram áhyggjur af því að fámennari sveitarfélög þurftu að ganga í gegnum tvöfalt sameiningarferli  til að ná viðmiðinu.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Niðurstaðan varð sú að tillögu umhverfisnefndar að farið sé vægar í sakirnar þó stefnt sé að 1.000 íbúa lágmarki.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sz="1600"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43347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600" dirty="0">
                <a:effectLst/>
                <a:latin typeface="Calibri" panose="020F0502020204030204" pitchFamily="34" charset="0"/>
                <a:ea typeface="Calibri" panose="020F0502020204030204" pitchFamily="34" charset="0"/>
                <a:cs typeface="Times New Roman" panose="02020603050405020304" pitchFamily="18" charset="0"/>
              </a:rPr>
              <a:t>Stefnumótunin felur ekki aðeins í sér að sveitarfélögum muni fækka í 29 eða færri á næstu fimm árum.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600" dirty="0">
                <a:effectLst/>
                <a:latin typeface="Calibri" panose="020F0502020204030204" pitchFamily="34" charset="0"/>
                <a:ea typeface="Calibri" panose="020F0502020204030204" pitchFamily="34" charset="0"/>
                <a:cs typeface="Times New Roman" panose="02020603050405020304" pitchFamily="18" charset="0"/>
              </a:rPr>
              <a:t>Sparnaður við sameiningarnar hefur verið áætlaður á bilinu 3,6 til 5 milljarðar króna.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600" dirty="0">
                <a:effectLst/>
                <a:latin typeface="Calibri" panose="020F0502020204030204" pitchFamily="34" charset="0"/>
                <a:ea typeface="Calibri" panose="020F0502020204030204" pitchFamily="34" charset="0"/>
                <a:cs typeface="Times New Roman" panose="02020603050405020304" pitchFamily="18" charset="0"/>
              </a:rPr>
              <a:t>Einhver hluti þessa sparnaðar verður væntanlega nýttur til að hækka þjónustustig við íbúana.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600" dirty="0">
                <a:effectLst/>
                <a:latin typeface="Calibri" panose="020F0502020204030204" pitchFamily="34" charset="0"/>
                <a:ea typeface="Calibri" panose="020F0502020204030204" pitchFamily="34" charset="0"/>
                <a:cs typeface="Times New Roman" panose="02020603050405020304" pitchFamily="18" charset="0"/>
              </a:rPr>
              <a:t>Engum vafa er heldur undirorpið að yfir línuna munu sveitarfélögin standa uppi sterkari og betur í stakk búin til að standa undir kröfum um gæði og sjálfbærni.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sz="1600"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52872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0000"/>
              </a:lnSpc>
              <a:spcAft>
                <a:spcPts val="800"/>
              </a:spcAft>
            </a:pPr>
            <a:r>
              <a:rPr lang="is-IS" sz="1800" dirty="0">
                <a:effectLst/>
                <a:latin typeface="Calibri" panose="020F0502020204030204" pitchFamily="34" charset="0"/>
                <a:ea typeface="Calibri" panose="020F0502020204030204" pitchFamily="34" charset="0"/>
                <a:cs typeface="Times New Roman" panose="02020603050405020304" pitchFamily="18" charset="0"/>
              </a:rPr>
              <a:t>Af öðrum ábendingum í samráðsferlinu má nefna. </a:t>
            </a:r>
          </a:p>
          <a:p>
            <a:pPr>
              <a:lnSpc>
                <a:spcPct val="100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42900">
              <a:lnSpc>
                <a:spcPct val="100000"/>
              </a:lnSpc>
              <a:spcAft>
                <a:spcPts val="800"/>
              </a:spcAft>
              <a:buFont typeface="FiraGO Light" panose="020B0403050000020004" pitchFamily="34" charset="0"/>
              <a:buChar char="•"/>
              <a:tabLst>
                <a:tab pos="457200" algn="l"/>
              </a:tabLst>
            </a:pPr>
            <a:r>
              <a:rPr lang="is-IS" sz="1400" dirty="0">
                <a:effectLst/>
                <a:latin typeface="Calibri" panose="020F0502020204030204" pitchFamily="34" charset="0"/>
                <a:ea typeface="Calibri" panose="020F0502020204030204" pitchFamily="34" charset="0"/>
                <a:cs typeface="Times New Roman" panose="02020603050405020304" pitchFamily="18" charset="0"/>
              </a:rPr>
              <a:t>Að styrkja þurfi tekjustofna.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42900">
              <a:lnSpc>
                <a:spcPct val="100000"/>
              </a:lnSpc>
              <a:spcAft>
                <a:spcPts val="800"/>
              </a:spcAft>
              <a:buFont typeface="FiraGO Light" panose="020B0403050000020004" pitchFamily="34" charset="0"/>
              <a:buChar char="•"/>
              <a:tabLst>
                <a:tab pos="457200" algn="l"/>
              </a:tabLst>
            </a:pPr>
            <a:r>
              <a:rPr lang="is-IS" sz="1400" dirty="0">
                <a:effectLst/>
                <a:latin typeface="Calibri" panose="020F0502020204030204" pitchFamily="34" charset="0"/>
                <a:ea typeface="Calibri" panose="020F0502020204030204" pitchFamily="34" charset="0"/>
                <a:cs typeface="Times New Roman" panose="02020603050405020304" pitchFamily="18" charset="0"/>
              </a:rPr>
              <a:t>Að tryggja þurfi stuðning Jöfnunarsjóðs við sameiningar.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42900">
              <a:lnSpc>
                <a:spcPct val="100000"/>
              </a:lnSpc>
              <a:spcAft>
                <a:spcPts val="800"/>
              </a:spcAft>
              <a:buFont typeface="FiraGO Light" panose="020B0403050000020004" pitchFamily="34" charset="0"/>
              <a:buChar char="•"/>
              <a:tabLst>
                <a:tab pos="457200" algn="l"/>
              </a:tabLst>
            </a:pPr>
            <a:r>
              <a:rPr lang="is-IS" sz="1400" dirty="0">
                <a:effectLst/>
                <a:latin typeface="Calibri" panose="020F0502020204030204" pitchFamily="34" charset="0"/>
                <a:ea typeface="Calibri" panose="020F0502020204030204" pitchFamily="34" charset="0"/>
                <a:cs typeface="Times New Roman" panose="02020603050405020304" pitchFamily="18" charset="0"/>
              </a:rPr>
              <a:t>Að fara þurfi varlega í sakirnar við lækkun skuldaviðmiðs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42900">
              <a:lnSpc>
                <a:spcPct val="100000"/>
              </a:lnSpc>
              <a:spcAft>
                <a:spcPts val="800"/>
              </a:spcAft>
              <a:buFont typeface="FiraGO Light" panose="020B0403050000020004" pitchFamily="34" charset="0"/>
              <a:buChar char="•"/>
              <a:tabLst>
                <a:tab pos="457200" algn="l"/>
              </a:tabLst>
            </a:pPr>
            <a:r>
              <a:rPr lang="is-IS" sz="1400" dirty="0">
                <a:effectLst/>
                <a:latin typeface="Calibri" panose="020F0502020204030204" pitchFamily="34" charset="0"/>
                <a:ea typeface="Calibri" panose="020F0502020204030204" pitchFamily="34" charset="0"/>
                <a:cs typeface="Times New Roman" panose="02020603050405020304" pitchFamily="18" charset="0"/>
              </a:rPr>
              <a:t>Að skilgreina þurfi betur hugtakið sjálfbærni.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60000" lvl="0" indent="-342900">
              <a:lnSpc>
                <a:spcPct val="100000"/>
              </a:lnSpc>
              <a:spcAft>
                <a:spcPts val="800"/>
              </a:spcAft>
              <a:buFont typeface="FiraGO Light" panose="020B0403050000020004" pitchFamily="34" charset="0"/>
              <a:buChar char="•"/>
              <a:tabLst>
                <a:tab pos="457200" algn="l"/>
              </a:tabLst>
            </a:pPr>
            <a:r>
              <a:rPr lang="is-IS" sz="1400" dirty="0">
                <a:effectLst/>
                <a:latin typeface="Calibri" panose="020F0502020204030204" pitchFamily="34" charset="0"/>
                <a:ea typeface="Calibri" panose="020F0502020204030204" pitchFamily="34" charset="0"/>
                <a:cs typeface="Times New Roman" panose="02020603050405020304" pitchFamily="18" charset="0"/>
              </a:rPr>
              <a:t>Að stuðla þurfi með markvissum hætti að flutningi starfa út á landsbyggðina, hugtakið </a:t>
            </a:r>
            <a:r>
              <a:rPr lang="is-IS" sz="1400" i="1" dirty="0">
                <a:effectLst/>
                <a:latin typeface="Calibri" panose="020F0502020204030204" pitchFamily="34" charset="0"/>
                <a:ea typeface="Calibri" panose="020F0502020204030204" pitchFamily="34" charset="0"/>
                <a:cs typeface="Times New Roman" panose="02020603050405020304" pitchFamily="18" charset="0"/>
              </a:rPr>
              <a:t>störf á staðsetningar </a:t>
            </a:r>
            <a:r>
              <a:rPr lang="is-IS" sz="1400" dirty="0">
                <a:effectLst/>
                <a:latin typeface="Calibri" panose="020F0502020204030204" pitchFamily="34" charset="0"/>
                <a:ea typeface="Calibri" panose="020F0502020204030204" pitchFamily="34" charset="0"/>
                <a:cs typeface="Times New Roman" panose="02020603050405020304" pitchFamily="18" charset="0"/>
              </a:rPr>
              <a:t>sé ekki nóg.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11630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78369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Markmið fyrsta verkefnis aðgerðaráætlunarinnar er að stuðla að því að lágmarksíbúafjöldi sveitarfélaga verði 250 frá sveitarstjórnarkosningum árið 2022 og 1.000 frá sveitarstjórnar­kosningum árið 2026. </a:t>
            </a:r>
            <a:r>
              <a:rPr lang="is-I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FLETTA</a:t>
            </a: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Stórt skref var stigið að þessu markmiði með breytingu á sveitarstjórnarlögum strax í kjölfar samþykktar þingsályktunarinnar um stefnuna.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Breytingin felur í sér að sé íbúafjöldi í sveitarfélagi undir 250 við sveitastjórnarkosningar 2022 eða 1.000 við sveitarstjórnarkosningar 2026 skuli sveitastjórn þess innan árs, leitast við að ná því markmiði með því að hefja formlegar sameiningarviðræður eða vinna álit um stöðu sveitarfélagsins, getu þess til að sinna lögbundnum verkefnum og um þau tækifæri sem felast í mögulegum kostum sameiningar sveitarfélagsins við annað eða önnur sveitarfélög. </a:t>
            </a:r>
          </a:p>
          <a:p>
            <a:pPr>
              <a:lnSpc>
                <a:spcPct val="107000"/>
              </a:lnSpc>
              <a:spcAft>
                <a:spcPts val="800"/>
              </a:spcAft>
            </a:pPr>
            <a:endParaRPr lang="is-I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s-IS" sz="1600" dirty="0">
                <a:effectLst/>
                <a:latin typeface="Calibri" panose="020F0502020204030204" pitchFamily="34" charset="0"/>
                <a:ea typeface="Calibri" panose="020F0502020204030204" pitchFamily="34" charset="0"/>
                <a:cs typeface="Times New Roman" panose="02020603050405020304" pitchFamily="18" charset="0"/>
              </a:rPr>
              <a:t>Í ráðuneytinu er einmitt í undirbúningi að móta eins konar fyrirmynd af slíku áliti.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309464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2.emf"/><Relationship Id="rId5" Type="http://schemas.openxmlformats.org/officeDocument/2006/relationships/image" Target="../media/image7.emf"/><Relationship Id="rId10" Type="http://schemas.openxmlformats.org/officeDocument/2006/relationships/image" Target="../media/image3.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 uri="{C183D7F6-B498-43B3-948B-1728B52AA6E4}">
                <adec:decorative xmlns:adec="http://schemas.microsoft.com/office/drawing/2017/decorative" val="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0" name="Text Placeholder 2">
            <a:extLst>
              <a:ext uri="{FF2B5EF4-FFF2-40B4-BE49-F238E27FC236}">
                <a16:creationId xmlns:a16="http://schemas.microsoft.com/office/drawing/2014/main" id="{77F13DAF-6FDE-43E4-8CE8-39E4C0D261DC}"/>
              </a:ext>
            </a:extLst>
          </p:cNvPr>
          <p:cNvSpPr>
            <a:spLocks noGrp="1"/>
          </p:cNvSpPr>
          <p:nvPr>
            <p:ph type="body" sz="quarter" idx="11" hasCustomPrompt="1"/>
          </p:nvPr>
        </p:nvSpPr>
        <p:spPr>
          <a:xfrm>
            <a:off x="3448050" y="914399"/>
            <a:ext cx="7862888" cy="307975"/>
          </a:xfrm>
        </p:spPr>
        <p:txBody>
          <a:bodyPr/>
          <a:lstStyle>
            <a:lvl1pPr marL="0" indent="0" algn="l">
              <a:buNone/>
              <a:defRPr lang="da-DK" sz="1400" kern="1200" dirty="0">
                <a:solidFill>
                  <a:schemeClr val="bg1"/>
                </a:solidFill>
                <a:latin typeface="FiraGO SemiBold" panose="020B0603050000020004" pitchFamily="34" charset="0"/>
                <a:ea typeface="+mn-ea"/>
                <a:cs typeface="FiraGO SemiBold" panose="020B0603050000020004" pitchFamily="34" charset="0"/>
              </a:defRPr>
            </a:lvl1pPr>
          </a:lstStyle>
          <a:p>
            <a:pPr lvl="0"/>
            <a:r>
              <a:rPr lang="da-DK" dirty="0"/>
              <a:t>Author</a:t>
            </a:r>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en-US"/>
              <a:t>Click to edit Master title style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en-US"/>
              <a:t>Click to edit Master text styles</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en-US"/>
              <a:t>Click to edit Master text styles</a:t>
            </a:r>
          </a:p>
        </p:txBody>
      </p:sp>
      <p:sp>
        <p:nvSpPr>
          <p:cNvPr id="4" name="Date_GeneralDate" hidden="1"/>
          <p:cNvSpPr>
            <a:spLocks noGrp="1"/>
          </p:cNvSpPr>
          <p:nvPr>
            <p:ph type="dt" sz="half" idx="10"/>
          </p:nvPr>
        </p:nvSpPr>
        <p:spPr/>
        <p:txBody>
          <a:bodyPr/>
          <a:lstStyle/>
          <a:p>
            <a:fld id="{8A466FAB-EE31-4CC6-8F2C-50C8BD78E7FA}"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en-US"/>
              <a:t>Click to edit Master text styles</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en-US"/>
              <a:t>Click to edit Master text styles</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en-US"/>
              <a:t>Click to edit Master text styles</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 uri="{C183D7F6-B498-43B3-948B-1728B52AA6E4}">
                <adec:decorative xmlns:adec="http://schemas.microsoft.com/office/drawing/2017/decorative" val="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 uri="{C183D7F6-B498-43B3-948B-1728B52AA6E4}">
                <adec:decorative xmlns:adec="http://schemas.microsoft.com/office/drawing/2017/decorative" val="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 uri="{C183D7F6-B498-43B3-948B-1728B52AA6E4}">
                <adec:decorative xmlns:adec="http://schemas.microsoft.com/office/drawing/2017/decorative" val="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 uri="{C183D7F6-B498-43B3-948B-1728B52AA6E4}">
                <adec:decorative xmlns:adec="http://schemas.microsoft.com/office/drawing/2017/decorative" val="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20" name="Text Placeholder 2">
            <a:extLst>
              <a:ext uri="{FF2B5EF4-FFF2-40B4-BE49-F238E27FC236}">
                <a16:creationId xmlns:a16="http://schemas.microsoft.com/office/drawing/2014/main" id="{350D47D9-3A63-45A3-879D-CC79EDEC47CF}"/>
              </a:ext>
            </a:extLst>
          </p:cNvPr>
          <p:cNvSpPr>
            <a:spLocks noGrp="1"/>
          </p:cNvSpPr>
          <p:nvPr>
            <p:ph type="body" sz="quarter" idx="11" hasCustomPrompt="1"/>
          </p:nvPr>
        </p:nvSpPr>
        <p:spPr>
          <a:xfrm>
            <a:off x="3448050" y="914399"/>
            <a:ext cx="7862888" cy="307975"/>
          </a:xfrm>
        </p:spPr>
        <p:txBody>
          <a:bodyPr/>
          <a:lstStyle>
            <a:lvl1pPr marL="0" indent="0" algn="l">
              <a:buNone/>
              <a:defRPr lang="da-DK" sz="1400" kern="1200" dirty="0">
                <a:solidFill>
                  <a:schemeClr val="bg1"/>
                </a:solidFill>
                <a:latin typeface="FiraGO SemiBold" panose="020B0603050000020004" pitchFamily="34" charset="0"/>
                <a:ea typeface="+mn-ea"/>
                <a:cs typeface="FiraGO SemiBold" panose="020B0603050000020004" pitchFamily="34" charset="0"/>
              </a:defRPr>
            </a:lvl1pPr>
          </a:lstStyle>
          <a:p>
            <a:pPr lvl="0"/>
            <a:r>
              <a:rPr lang="da-DK" dirty="0"/>
              <a:t>Author</a:t>
            </a:r>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pic>
        <p:nvPicPr>
          <p:cNvPr id="19" name="Logo name">
            <a:extLst>
              <a:ext uri="{FF2B5EF4-FFF2-40B4-BE49-F238E27FC236}">
                <a16:creationId xmlns:a16="http://schemas.microsoft.com/office/drawing/2014/main" id="{38CB5930-F297-487E-8C94-EEA915F7E62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spTree>
    <p:extLst>
      <p:ext uri="{BB962C8B-B14F-4D97-AF65-F5344CB8AC3E}">
        <p14:creationId xmlns:p14="http://schemas.microsoft.com/office/powerpoint/2010/main" val="198140192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en-US"/>
              <a:t>Click to edit Master text styles</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 uri="{C183D7F6-B498-43B3-948B-1728B52AA6E4}">
                <adec:decorative xmlns:adec="http://schemas.microsoft.com/office/drawing/2017/decorative" val="1"/>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21. október 2021</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21. október 2021</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21. október 2021</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21. október 2021</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en-US"/>
              <a:t>Click icon to add chart</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0D3799E9-F10B-4899-884D-0781F7657591}"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 uri="{C183D7F6-B498-43B3-948B-1728B52AA6E4}">
                <adec:decorative xmlns:adec="http://schemas.microsoft.com/office/drawing/2017/decorative" val="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en-US"/>
              <a:t>Click icon to add picture</a:t>
            </a:r>
            <a:endParaRPr lang="is-IS" dirty="0"/>
          </a:p>
        </p:txBody>
      </p:sp>
      <p:sp>
        <p:nvSpPr>
          <p:cNvPr id="18" name="Text Placeholder 2">
            <a:extLst>
              <a:ext uri="{FF2B5EF4-FFF2-40B4-BE49-F238E27FC236}">
                <a16:creationId xmlns:a16="http://schemas.microsoft.com/office/drawing/2014/main" id="{50AA8D6B-3671-4F8E-A4DF-E7B3DEBE4754}"/>
              </a:ext>
            </a:extLst>
          </p:cNvPr>
          <p:cNvSpPr>
            <a:spLocks noGrp="1"/>
          </p:cNvSpPr>
          <p:nvPr>
            <p:ph type="body" sz="quarter" idx="11" hasCustomPrompt="1"/>
          </p:nvPr>
        </p:nvSpPr>
        <p:spPr>
          <a:xfrm>
            <a:off x="3448050" y="914399"/>
            <a:ext cx="7862888" cy="307975"/>
          </a:xfrm>
        </p:spPr>
        <p:txBody>
          <a:bodyPr/>
          <a:lstStyle>
            <a:lvl1pPr marL="0" indent="0" algn="l">
              <a:buNone/>
              <a:defRPr lang="da-DK" sz="1400" kern="1200" dirty="0">
                <a:solidFill>
                  <a:schemeClr val="bg1"/>
                </a:solidFill>
                <a:latin typeface="FiraGO SemiBold" panose="020B0603050000020004" pitchFamily="34" charset="0"/>
                <a:ea typeface="+mn-ea"/>
                <a:cs typeface="FiraGO SemiBold" panose="020B0603050000020004" pitchFamily="34" charset="0"/>
              </a:defRPr>
            </a:lvl1pPr>
          </a:lstStyle>
          <a:p>
            <a:pPr lvl="0"/>
            <a:r>
              <a:rPr lang="da-DK" dirty="0"/>
              <a:t>Author</a:t>
            </a:r>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E4ED7D3A-59CF-4E70-ADB0-E9B64FDA5EFB}"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21. október 2021</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21. október 2021</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598738" y="1017858"/>
            <a:ext cx="9050335" cy="650171"/>
          </a:xfrm>
          <a:prstGeom prst="rect">
            <a:avLst/>
          </a:prstGeom>
          <a:noFill/>
        </p:spPr>
        <p:txBody>
          <a:bodyPr wrap="square" lIns="0" tIns="0" rIns="0" bIns="0" rtlCol="0" anchor="b" anchorCtr="0">
            <a:noAutofit/>
          </a:bodyPr>
          <a:lstStyle/>
          <a:p>
            <a:r>
              <a:rPr kumimoji="0" lang="is-I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delete before use</a:t>
            </a:r>
            <a:endParaRPr lang="is-IS" sz="1800" dirty="0"/>
          </a:p>
        </p:txBody>
      </p:sp>
      <p:sp>
        <p:nvSpPr>
          <p:cNvPr id="29" name="Text Box 2"/>
          <p:cNvSpPr txBox="1">
            <a:spLocks noChangeArrowheads="1"/>
          </p:cNvSpPr>
          <p:nvPr userDrawn="1"/>
        </p:nvSpPr>
        <p:spPr bwMode="auto">
          <a:xfrm>
            <a:off x="2598738" y="2215976"/>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215976"/>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215976"/>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069259"/>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3904321"/>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4797011"/>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304023"/>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424677"/>
            <a:ext cx="262151" cy="256054"/>
          </a:xfrm>
          <a:prstGeom prst="rect">
            <a:avLst/>
          </a:prstGeom>
        </p:spPr>
      </p:pic>
      <p:pic>
        <p:nvPicPr>
          <p:cNvPr id="23" name="6 Crop"/>
          <p:cNvPicPr>
            <a:picLocks noChangeAspect="1"/>
          </p:cNvPicPr>
          <p:nvPr userDrawn="1"/>
        </p:nvPicPr>
        <p:blipFill>
          <a:blip r:embed="rId7"/>
          <a:stretch>
            <a:fillRect/>
          </a:stretch>
        </p:blipFill>
        <p:spPr>
          <a:xfrm>
            <a:off x="8109418" y="3095145"/>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3642449"/>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21. október 2021</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ext Placeholder 2">
            <a:extLst>
              <a:ext uri="{FF2B5EF4-FFF2-40B4-BE49-F238E27FC236}">
                <a16:creationId xmlns:a16="http://schemas.microsoft.com/office/drawing/2014/main" id="{21FE848C-63FD-4185-A0E4-5648A1623549}"/>
              </a:ext>
            </a:extLst>
          </p:cNvPr>
          <p:cNvSpPr>
            <a:spLocks noGrp="1"/>
          </p:cNvSpPr>
          <p:nvPr>
            <p:ph type="body" sz="quarter" idx="11" hasCustomPrompt="1"/>
          </p:nvPr>
        </p:nvSpPr>
        <p:spPr>
          <a:xfrm>
            <a:off x="3448050" y="914399"/>
            <a:ext cx="7862888" cy="307975"/>
          </a:xfrm>
        </p:spPr>
        <p:txBody>
          <a:bodyPr/>
          <a:lstStyle>
            <a:lvl1pPr marL="0" indent="0" algn="l">
              <a:buNone/>
              <a:defRPr lang="da-DK" sz="1400" kern="1200" dirty="0">
                <a:solidFill>
                  <a:schemeClr val="bg1"/>
                </a:solidFill>
                <a:latin typeface="FiraGO SemiBold" panose="020B0603050000020004" pitchFamily="34" charset="0"/>
                <a:ea typeface="+mn-ea"/>
                <a:cs typeface="FiraGO SemiBold" panose="020B0603050000020004" pitchFamily="34" charset="0"/>
              </a:defRPr>
            </a:lvl1pPr>
          </a:lstStyle>
          <a:p>
            <a:pPr lvl="0"/>
            <a:r>
              <a:rPr lang="da-DK" dirty="0"/>
              <a:t>Author</a:t>
            </a:r>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21. október 2021</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 uri="{C183D7F6-B498-43B3-948B-1728B52AA6E4}">
                <adec:decorative xmlns:adec="http://schemas.microsoft.com/office/drawing/2017/decorative" val="1"/>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21. október 2021</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21. október 2021</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21. október 2021</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21. október 2021</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21. október 2021</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 uri="{C183D7F6-B498-43B3-948B-1728B52AA6E4}">
                <adec:decorative xmlns:adec="http://schemas.microsoft.com/office/drawing/2017/decorative" val="1"/>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en-US"/>
              <a:t>Click to edit Master title style</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 uri="{C183D7F6-B498-43B3-948B-1728B52AA6E4}">
                <adec:decorative xmlns:adec="http://schemas.microsoft.com/office/drawing/2017/decorative" val="1"/>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21. október 2021</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jornarradid.is/verkefni/sveitarstjornir-og-byggdamal/jofnunarsjodur-sveitarfelaga/fjarhagsleg-adstod-vegna-sameiningar-sveitarfelaga/"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jornarradid.is/efst-a-baugi/frettir/stok-frett/2021/09/07/Skyrsla-gefin-ut-um-storf-an-stadsetningar/+"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www.stjornarradid.is/verkefni/sveitarstjornir-og-byggdamal/sveitarstjornarmal/stefna-i-malefnum-sveitarfelaga-2019-20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86DD8F-E8BD-4A7E-9D5B-D1A0D035D272}"/>
              </a:ext>
            </a:extLst>
          </p:cNvPr>
          <p:cNvSpPr>
            <a:spLocks noGrp="1"/>
          </p:cNvSpPr>
          <p:nvPr>
            <p:ph type="body" sz="quarter" idx="11"/>
          </p:nvPr>
        </p:nvSpPr>
        <p:spPr/>
        <p:txBody>
          <a:bodyPr/>
          <a:lstStyle/>
          <a:p>
            <a:r>
              <a:rPr lang="da-DK" dirty="0"/>
              <a:t>Anna Gunnhildur Ólafsdóttir</a:t>
            </a:r>
          </a:p>
        </p:txBody>
      </p:sp>
      <p:sp>
        <p:nvSpPr>
          <p:cNvPr id="4" name="Title 3">
            <a:extLst>
              <a:ext uri="{FF2B5EF4-FFF2-40B4-BE49-F238E27FC236}">
                <a16:creationId xmlns:a16="http://schemas.microsoft.com/office/drawing/2014/main" id="{63A837CD-FF93-4841-BF81-9D11013A7C00}"/>
              </a:ext>
            </a:extLst>
          </p:cNvPr>
          <p:cNvSpPr>
            <a:spLocks noGrp="1"/>
          </p:cNvSpPr>
          <p:nvPr>
            <p:ph type="ctrTitle"/>
          </p:nvPr>
        </p:nvSpPr>
        <p:spPr/>
        <p:txBody>
          <a:bodyPr/>
          <a:lstStyle/>
          <a:p>
            <a:r>
              <a:rPr lang="da-DK" dirty="0"/>
              <a:t>Ellefu skref inn í framtíðina</a:t>
            </a:r>
            <a:br>
              <a:rPr lang="da-DK" dirty="0"/>
            </a:br>
            <a:r>
              <a:rPr lang="da-DK" sz="2800" dirty="0"/>
              <a:t>Stefna og aðgerðaráætlun í málefnum sveitarfélaga</a:t>
            </a:r>
            <a:br>
              <a:rPr lang="da-DK" sz="2800" dirty="0"/>
            </a:br>
            <a:br>
              <a:rPr lang="da-DK" sz="2800" dirty="0"/>
            </a:br>
            <a:br>
              <a:rPr lang="da-DK" dirty="0"/>
            </a:br>
            <a:r>
              <a:rPr lang="da-DK" sz="2400" dirty="0"/>
              <a:t>Samtök sveitarfélaga á Norðurlandi vestra</a:t>
            </a:r>
            <a:br>
              <a:rPr lang="da-DK" sz="2400" dirty="0"/>
            </a:br>
            <a:br>
              <a:rPr lang="da-DK" dirty="0"/>
            </a:br>
            <a:br>
              <a:rPr lang="da-DK" dirty="0"/>
            </a:br>
            <a:endParaRPr lang="da-DK" dirty="0"/>
          </a:p>
        </p:txBody>
      </p:sp>
      <p:sp>
        <p:nvSpPr>
          <p:cNvPr id="2" name="Date Placeholder 1">
            <a:extLst>
              <a:ext uri="{FF2B5EF4-FFF2-40B4-BE49-F238E27FC236}">
                <a16:creationId xmlns:a16="http://schemas.microsoft.com/office/drawing/2014/main" id="{07FBEB47-0A30-4BD6-9FA7-2400A27A786C}"/>
              </a:ext>
            </a:extLst>
          </p:cNvPr>
          <p:cNvSpPr>
            <a:spLocks noGrp="1"/>
          </p:cNvSpPr>
          <p:nvPr>
            <p:ph type="dt" sz="half" idx="10"/>
          </p:nvPr>
        </p:nvSpPr>
        <p:spPr>
          <a:xfrm>
            <a:off x="3447929" y="570729"/>
            <a:ext cx="2401755" cy="180000"/>
          </a:xfrm>
        </p:spPr>
        <p:txBody>
          <a:bodyPr/>
          <a:lstStyle/>
          <a:p>
            <a:r>
              <a:rPr lang="is-IS" dirty="0"/>
              <a:t>22. október 2021</a:t>
            </a:r>
          </a:p>
        </p:txBody>
      </p:sp>
    </p:spTree>
    <p:extLst>
      <p:ext uri="{BB962C8B-B14F-4D97-AF65-F5344CB8AC3E}">
        <p14:creationId xmlns:p14="http://schemas.microsoft.com/office/powerpoint/2010/main" val="286516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73068" y="1010377"/>
            <a:ext cx="8713297" cy="667147"/>
          </a:xfrm>
        </p:spPr>
        <p:txBody>
          <a:bodyPr/>
          <a:lstStyle/>
          <a:p>
            <a:r>
              <a:rPr lang="en-US" sz="2400" b="1" i="0" dirty="0">
                <a:solidFill>
                  <a:srgbClr val="5A5E61"/>
                </a:solidFill>
                <a:effectLst/>
                <a:latin typeface="Fira Sans" panose="020B0503050000020004" pitchFamily="34" charset="0"/>
              </a:rPr>
              <a:t>2. </a:t>
            </a:r>
            <a:r>
              <a:rPr lang="is-IS" sz="2400" b="1" i="0" dirty="0">
                <a:solidFill>
                  <a:srgbClr val="5A5E61"/>
                </a:solidFill>
                <a:effectLst/>
                <a:latin typeface="Fira Sans" panose="020B0503050000020004" pitchFamily="34" charset="0"/>
              </a:rPr>
              <a:t>Fjárhagslegur stuðningur við sameiningar</a:t>
            </a:r>
            <a:br>
              <a:rPr lang="en-US" sz="24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185171" y="1524000"/>
            <a:ext cx="4541764" cy="5157015"/>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524000"/>
            <a:ext cx="4541764" cy="5201423"/>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885111" y="1857596"/>
            <a:ext cx="3331534" cy="3724096"/>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is-IS" sz="1600" b="1" dirty="0">
              <a:latin typeface="Fira Sans" panose="020B0503050000020004" pitchFamily="34" charset="0"/>
            </a:endParaRPr>
          </a:p>
          <a:p>
            <a:r>
              <a:rPr lang="is-IS" sz="1600" b="0" i="0" dirty="0">
                <a:solidFill>
                  <a:srgbClr val="000000"/>
                </a:solidFill>
                <a:effectLst/>
                <a:latin typeface="Fira Sans" panose="020B0503050000020004" pitchFamily="34" charset="0"/>
              </a:rPr>
              <a:t>Að veita Jöfnunarsjóði heimildir til að styðja myndarlega við sameiningarferli sveitarfélaga. </a:t>
            </a:r>
          </a:p>
          <a:p>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0" i="0" dirty="0">
                <a:solidFill>
                  <a:srgbClr val="000000"/>
                </a:solidFill>
                <a:effectLst/>
                <a:latin typeface="Fira Sans" panose="020B0503050000020004" pitchFamily="34" charset="0"/>
              </a:rPr>
              <a:t> Fjármála- og efnahagsráðuneytið, Samband íslenskra sveitarfélaga, ráðgjafarnefnd Jöfnunarsjóðs sveitarfélaga og sveitarfélög</a:t>
            </a:r>
            <a:r>
              <a:rPr lang="en-US" sz="1600" b="0" i="0" dirty="0">
                <a:solidFill>
                  <a:srgbClr val="000000"/>
                </a:solidFill>
                <a:effectLst/>
                <a:latin typeface="Fira Sans" panose="020B0503050000020004" pitchFamily="34" charset="0"/>
              </a:rPr>
              <a:t>.</a:t>
            </a:r>
            <a:br>
              <a:rPr lang="en-U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2019–2026.</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426875" y="1797760"/>
            <a:ext cx="4300059" cy="4062651"/>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dirty="0">
                <a:latin typeface="Fira +"/>
              </a:rPr>
              <a:t>Samþykkt hefur verið að veita 935 m.kr. til samningar sveitarfélaga úr Jöfnunarsjóði á árunum 2020, 2021 og 2022. </a:t>
            </a:r>
            <a:endParaRPr lang="en-US" dirty="0">
              <a:latin typeface="Fira +"/>
            </a:endParaRPr>
          </a:p>
          <a:p>
            <a:endParaRPr lang="is-IS" sz="1600" dirty="0">
              <a:latin typeface="Fira Sans" panose="020B0503050000020004" pitchFamily="34" charset="0"/>
            </a:endParaRPr>
          </a:p>
          <a:p>
            <a:r>
              <a:rPr lang="is-IS" sz="1600" dirty="0">
                <a:latin typeface="Fira Sans" panose="020B0503050000020004" pitchFamily="34" charset="0"/>
              </a:rPr>
              <a:t>Sveitarfélög geta gert sér grein fyrir því hversu há </a:t>
            </a:r>
            <a:r>
              <a:rPr lang="is-IS" sz="1600" dirty="0">
                <a:latin typeface="Fira Sans" panose="020B0503050000020004" pitchFamily="34" charset="0"/>
                <a:hlinkClick r:id="rId3"/>
              </a:rPr>
              <a:t>sameiningarframlög </a:t>
            </a:r>
            <a:r>
              <a:rPr lang="is-IS" sz="1600" dirty="0">
                <a:latin typeface="Fira Sans" panose="020B0503050000020004" pitchFamily="34" charset="0"/>
              </a:rPr>
              <a:t>þau myndu fá til sameiningar áður en hafist er handa við undirbúning. </a:t>
            </a:r>
          </a:p>
          <a:p>
            <a:endParaRPr lang="is-IS" sz="1600" dirty="0">
              <a:latin typeface="Fira Sans" panose="020B0503050000020004" pitchFamily="34" charset="0"/>
            </a:endParaRPr>
          </a:p>
          <a:p>
            <a:r>
              <a:rPr lang="is-IS" sz="1600" dirty="0">
                <a:latin typeface="Fira Sans" panose="020B0503050000020004" pitchFamily="34" charset="0"/>
              </a:rPr>
              <a:t>Jöfnunarsjóðnum hefur verið heimilað að halda eftir 1.000 </a:t>
            </a:r>
            <a:r>
              <a:rPr lang="is-IS" sz="1600" dirty="0" err="1">
                <a:latin typeface="Fira Sans" panose="020B0503050000020004" pitchFamily="34" charset="0"/>
              </a:rPr>
              <a:t>mkr</a:t>
            </a:r>
            <a:r>
              <a:rPr lang="is-IS" sz="1600" dirty="0">
                <a:latin typeface="Fira Sans" panose="020B0503050000020004" pitchFamily="34" charset="0"/>
              </a:rPr>
              <a:t> á ári í 15 ár af tekjum Jöfnunarsjóðs til að mæta kostnaði við sameiningar. </a:t>
            </a: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28692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717658"/>
            <a:ext cx="8713297" cy="904993"/>
          </a:xfrm>
        </p:spPr>
        <p:txBody>
          <a:bodyPr/>
          <a:lstStyle/>
          <a:p>
            <a:r>
              <a:rPr lang="en-US" sz="2400" b="1" i="0" dirty="0">
                <a:solidFill>
                  <a:srgbClr val="5A5E61"/>
                </a:solidFill>
                <a:effectLst/>
                <a:latin typeface="Fira Sans" panose="020B0503050000020004" pitchFamily="34" charset="0"/>
              </a:rPr>
              <a:t>3. </a:t>
            </a:r>
            <a:r>
              <a:rPr lang="en-US" sz="2400" b="1" i="0" dirty="0" err="1">
                <a:solidFill>
                  <a:srgbClr val="5A5E61"/>
                </a:solidFill>
                <a:effectLst/>
                <a:latin typeface="Fira Sans" panose="020B0503050000020004" pitchFamily="34" charset="0"/>
              </a:rPr>
              <a:t>Tekjustofnar</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sveitarfélaga</a:t>
            </a:r>
            <a:br>
              <a:rPr lang="en-US"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312107" y="1524586"/>
            <a:ext cx="4541764" cy="5226409"/>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344366" y="1524587"/>
            <a:ext cx="4781548" cy="5226409"/>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672655" y="1891300"/>
            <a:ext cx="4130557" cy="4216539"/>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is-IS" sz="1600" b="1" dirty="0">
              <a:latin typeface="Fira Sans" panose="020B0503050000020004" pitchFamily="34" charset="0"/>
            </a:endParaRPr>
          </a:p>
          <a:p>
            <a:r>
              <a:rPr lang="is-IS" sz="1600" b="0" i="0" dirty="0">
                <a:solidFill>
                  <a:srgbClr val="000000"/>
                </a:solidFill>
                <a:effectLst/>
                <a:latin typeface="Fira Sans" panose="020B0503050000020004" pitchFamily="34" charset="0"/>
              </a:rPr>
              <a:t>Að styrkja tekjustofna sveitarfélaga og auka fjárhagslega sjálfbærni þeirra. </a:t>
            </a:r>
            <a:r>
              <a:rPr lang="is-IS" sz="1600" dirty="0">
                <a:solidFill>
                  <a:srgbClr val="000000"/>
                </a:solidFill>
                <a:latin typeface="Fira Sans" panose="020B0503050000020004" pitchFamily="34" charset="0"/>
              </a:rPr>
              <a:t>Verkefnisstjórn vinni greinargerð um núverandi tekjustofna, setji fram tillögur að breytingum og vinni heildarendurskoðun á regluverki Jöfnunarsjóðs sveitarfélaga. </a:t>
            </a:r>
            <a:br>
              <a:rPr lang="is-IS" sz="1600" dirty="0"/>
            </a:br>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Fjármála- og efnahagsráðuneytið, atvinnuvega- og nýsköpunarráðuneytið og Samband íslenskra sveitar­félaga.</a:t>
            </a:r>
            <a:br>
              <a:rPr lang="is-I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2020–2022.</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654090" y="1790759"/>
            <a:ext cx="3893907" cy="4555093"/>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Stefnt er að því að verkefnisstjórn um tekjustofna sveitarfélaga og heildarregluverk Jöfnunarsjóðs skili af sér tillögum í vetur</a:t>
            </a:r>
            <a:r>
              <a:rPr lang="is-IS" sz="1600" b="1" dirty="0">
                <a:latin typeface="Fira Sans" panose="020B0503050000020004" pitchFamily="34" charset="0"/>
              </a:rPr>
              <a:t>. </a:t>
            </a:r>
          </a:p>
          <a:p>
            <a:endParaRPr lang="is-IS" sz="1600" dirty="0">
              <a:latin typeface="Fira Sans" panose="020B0503050000020004" pitchFamily="34" charset="0"/>
            </a:endParaRPr>
          </a:p>
          <a:p>
            <a:r>
              <a:rPr lang="is-IS" sz="1600" dirty="0">
                <a:latin typeface="Fira Sans" panose="020B0503050000020004" pitchFamily="34" charset="0"/>
              </a:rPr>
              <a:t>Ríkið veitti rúmum 3,3 milljörðum króna aukalega til viðspyrnu sveitarfélaganna síðasta haust. </a:t>
            </a:r>
            <a:endParaRPr lang="en-US" sz="1600" dirty="0">
              <a:latin typeface="Fira Sans" panose="020B0503050000020004" pitchFamily="34" charset="0"/>
            </a:endParaRPr>
          </a:p>
          <a:p>
            <a:endParaRPr lang="is-IS" sz="1600" dirty="0">
              <a:latin typeface="Fira Sans" panose="020B0503050000020004" pitchFamily="34" charset="0"/>
            </a:endParaRPr>
          </a:p>
          <a:p>
            <a:r>
              <a:rPr lang="is-IS" sz="1600" dirty="0">
                <a:latin typeface="Fira Sans" panose="020B0503050000020004" pitchFamily="34" charset="0"/>
              </a:rPr>
              <a:t>Fjármagnið hefur runnið  til þjónustu við fólk með fatlanir, fjárhagsaðstoðar og aukins stuðnings við sameiningar, sbr. áðurnefnt verkefni. </a:t>
            </a:r>
          </a:p>
          <a:p>
            <a:endParaRPr lang="is-IS" sz="1600" dirty="0">
              <a:latin typeface="Fira Sans" panose="020B0503050000020004" pitchFamily="34" charset="0"/>
            </a:endParaRPr>
          </a:p>
          <a:p>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41086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839805"/>
            <a:ext cx="8713297" cy="667147"/>
          </a:xfrm>
        </p:spPr>
        <p:txBody>
          <a:bodyPr/>
          <a:lstStyle/>
          <a:p>
            <a:r>
              <a:rPr lang="en-US" sz="2400" b="1" i="0" dirty="0">
                <a:solidFill>
                  <a:srgbClr val="5A5E61"/>
                </a:solidFill>
                <a:effectLst/>
                <a:latin typeface="Fira Sans" panose="020B0503050000020004" pitchFamily="34" charset="0"/>
              </a:rPr>
              <a:t>4. </a:t>
            </a:r>
            <a:r>
              <a:rPr lang="en-US" sz="2400" b="1" i="0" dirty="0" err="1">
                <a:solidFill>
                  <a:srgbClr val="5A5E61"/>
                </a:solidFill>
                <a:effectLst/>
                <a:latin typeface="Fira Sans" panose="020B0503050000020004" pitchFamily="34" charset="0"/>
              </a:rPr>
              <a:t>Fjármál</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og</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skuldaviðmið</a:t>
            </a:r>
            <a:br>
              <a:rPr lang="en-US" sz="24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710546" y="1340040"/>
            <a:ext cx="4252254" cy="5430409"/>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14775" y="1340040"/>
            <a:ext cx="5039274" cy="5430410"/>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820337" y="1648301"/>
            <a:ext cx="4420038" cy="4678204"/>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en-US" sz="1400" b="0" i="0" dirty="0">
              <a:solidFill>
                <a:srgbClr val="000000"/>
              </a:solidFill>
              <a:effectLst/>
              <a:latin typeface="Fira Sans" panose="020B0503050000020004" pitchFamily="34" charset="0"/>
            </a:endParaRPr>
          </a:p>
          <a:p>
            <a:r>
              <a:rPr lang="is-IS" sz="1600" b="0" i="0" dirty="0">
                <a:solidFill>
                  <a:srgbClr val="000000"/>
                </a:solidFill>
                <a:effectLst/>
                <a:latin typeface="Fira Sans" panose="020B0503050000020004" pitchFamily="34" charset="0"/>
              </a:rPr>
              <a:t>Að tryggja sjálfbærni fjármála sveitarfélaga og lækkun skuldaviðmiðs sveitarstjórnarlaga fyrir A- og B-hluta reikningsskila sveitarfélaga.</a:t>
            </a:r>
            <a:br>
              <a:rPr lang="is-IS" sz="1600" dirty="0"/>
            </a:br>
            <a:r>
              <a:rPr lang="is-IS" sz="1600" b="0" i="0" dirty="0">
                <a:solidFill>
                  <a:srgbClr val="000000"/>
                </a:solidFill>
                <a:effectLst/>
                <a:latin typeface="Fira Sans" panose="020B0503050000020004" pitchFamily="34" charset="0"/>
              </a:rPr>
              <a:t>Viðmið fyrir A-hluta verði 100% frá 1. janúar 2027 en veittur verði tíu ára aðlögunartími til að ná nýju viðmiði. </a:t>
            </a:r>
          </a:p>
          <a:p>
            <a:r>
              <a:rPr lang="is-IS" sz="1600" b="0" i="0" dirty="0">
                <a:solidFill>
                  <a:srgbClr val="000000"/>
                </a:solidFill>
                <a:effectLst/>
                <a:latin typeface="Fira Sans" panose="020B0503050000020004" pitchFamily="34" charset="0"/>
              </a:rPr>
              <a:t>Þá verði unnið á grundvelli ráðherraskipaðrar nefndar um fjármálakafla sveitarstjórnarlaga, m.a. er varðar fjármálareglur skv. 64. gr. sömu laga</a:t>
            </a:r>
            <a:r>
              <a:rPr lang="en-US" sz="1600" b="0" i="0" dirty="0">
                <a:solidFill>
                  <a:srgbClr val="000000"/>
                </a:solidFill>
                <a:effectLst/>
                <a:latin typeface="Fira Sans" panose="020B0503050000020004" pitchFamily="34" charset="0"/>
              </a:rPr>
              <a:t>.</a:t>
            </a:r>
            <a:br>
              <a:rPr lang="en-US" sz="1600" dirty="0"/>
            </a:br>
            <a:endParaRPr lang="en-U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Samband íslenskra sveitarfélaga og sveitarfélög.</a:t>
            </a:r>
            <a:br>
              <a:rPr lang="is-I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859611" y="1648301"/>
            <a:ext cx="4013534" cy="3447098"/>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Starfshópur um  fjármál sveitarfélaga og lækkun  skuldaviðmiðs skilar af sér lokaskýrslu á allra næstu vikum.</a:t>
            </a:r>
          </a:p>
          <a:p>
            <a:endParaRPr lang="is-IS" sz="1600" dirty="0">
              <a:latin typeface="Fira Sans" panose="020B0503050000020004" pitchFamily="34" charset="0"/>
            </a:endParaRPr>
          </a:p>
          <a:p>
            <a:r>
              <a:rPr lang="is-IS" sz="1600" dirty="0">
                <a:latin typeface="Fira Sans" panose="020B0503050000020004" pitchFamily="34" charset="0"/>
              </a:rPr>
              <a:t>Í hópnum hefur m.a. verið fjallað um reikningshald byggðarsamlaga og uppgjör í samstæðu, ákvæði um skuldaviðmið og mögulega lækkun þess, erlendar lántökur sveitarfélaga, útfærslur með tilliti til  þjóðhagsreikninga og mælikvarða heildarafkomu. </a:t>
            </a:r>
          </a:p>
          <a:p>
            <a:endParaRPr lang="is-IS" sz="1600" dirty="0">
              <a:latin typeface="Fira Sans" panose="020B0503050000020004" pitchFamily="34" charset="0"/>
            </a:endParaRPr>
          </a:p>
        </p:txBody>
      </p:sp>
    </p:spTree>
    <p:extLst>
      <p:ext uri="{BB962C8B-B14F-4D97-AF65-F5344CB8AC3E}">
        <p14:creationId xmlns:p14="http://schemas.microsoft.com/office/powerpoint/2010/main" val="1821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1116022"/>
            <a:ext cx="8713297" cy="581916"/>
          </a:xfrm>
        </p:spPr>
        <p:txBody>
          <a:bodyPr/>
          <a:lstStyle/>
          <a:p>
            <a:r>
              <a:rPr lang="nn-NO" sz="2400" b="1" i="0" dirty="0">
                <a:solidFill>
                  <a:srgbClr val="5A5E61"/>
                </a:solidFill>
                <a:effectLst/>
                <a:latin typeface="Fira Sans" panose="020B0503050000020004" pitchFamily="34" charset="0"/>
              </a:rPr>
              <a:t>5. Verkaskipting ríkis og sveitarfélaga</a:t>
            </a:r>
            <a:br>
              <a:rPr lang="nn-NO"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254029" y="1872528"/>
            <a:ext cx="4541764" cy="4596086"/>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797241"/>
            <a:ext cx="4541764" cy="4746661"/>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711673" y="2081142"/>
            <a:ext cx="3966210" cy="4462760"/>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is-IS" sz="1600" b="1" dirty="0">
              <a:latin typeface="Fira Sans" panose="020B0503050000020004" pitchFamily="34" charset="0"/>
            </a:endParaRPr>
          </a:p>
          <a:p>
            <a:r>
              <a:rPr lang="is-IS" sz="1600" b="0" i="0" dirty="0">
                <a:solidFill>
                  <a:srgbClr val="000000"/>
                </a:solidFill>
                <a:effectLst/>
                <a:latin typeface="Fira Sans" panose="020B0503050000020004" pitchFamily="34" charset="0"/>
              </a:rPr>
              <a:t>Að mótuð verði aðgerðaáætlun um breytingar á verkaskiptingu ríkis og sveitarfélaga.</a:t>
            </a:r>
            <a:br>
              <a:rPr lang="is-IS" sz="1600" dirty="0"/>
            </a:br>
            <a:r>
              <a:rPr lang="is-IS" sz="1600" b="0" i="0" dirty="0">
                <a:solidFill>
                  <a:srgbClr val="000000"/>
                </a:solidFill>
                <a:effectLst/>
                <a:latin typeface="Fira Sans" panose="020B0503050000020004" pitchFamily="34" charset="0"/>
              </a:rPr>
              <a:t>Með aðgerðaáætluninni verði tekin afstaða til þess hvaða verkefni sé rétt að færa frá ríki til sveitarfélaga og öfugt. Tekin verði m.a. afstaða til tilfærslu á þjónustu við aldraða, rekstrar framhaldsskóla og heilsugæslu.</a:t>
            </a:r>
          </a:p>
          <a:p>
            <a:endParaRPr lang="is-IS" sz="1600" dirty="0"/>
          </a:p>
          <a:p>
            <a:r>
              <a:rPr lang="is-IS" sz="1600" b="1" i="1" dirty="0">
                <a:solidFill>
                  <a:srgbClr val="000000"/>
                </a:solidFill>
                <a:effectLst/>
                <a:latin typeface="Fira Sans" panose="020B0503050000020004" pitchFamily="34" charset="0"/>
              </a:rPr>
              <a:t>Ábyrgð:</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Samgöngu- og sveitarstjórnarráðuneytið.</a:t>
            </a:r>
            <a:br>
              <a:rPr lang="en-US" sz="1600" dirty="0"/>
            </a:br>
            <a:r>
              <a:rPr lang="is-IS" sz="1600" b="1" i="1" dirty="0">
                <a:solidFill>
                  <a:srgbClr val="000000"/>
                </a:solidFill>
                <a:effectLst/>
                <a:latin typeface="Fira Sans" panose="020B0503050000020004" pitchFamily="34" charset="0"/>
              </a:rPr>
              <a:t>Samstarfsaðilar:</a:t>
            </a:r>
            <a:r>
              <a:rPr lang="is-IS" sz="1600" b="0" i="0" dirty="0">
                <a:solidFill>
                  <a:srgbClr val="000000"/>
                </a:solidFill>
                <a:effectLst/>
                <a:latin typeface="Fira Sans" panose="020B0503050000020004" pitchFamily="34" charset="0"/>
              </a:rPr>
              <a:t> Öll ráðuneyti og Samband íslenskra sveitarfélaga.</a:t>
            </a:r>
            <a:br>
              <a:rPr lang="is-IS" sz="1600" dirty="0"/>
            </a:br>
            <a:r>
              <a:rPr lang="en-US" sz="1600" b="1" i="1" dirty="0" err="1">
                <a:solidFill>
                  <a:srgbClr val="000000"/>
                </a:solidFill>
                <a:effectLst/>
                <a:latin typeface="Fira Sans" panose="020B0503050000020004" pitchFamily="34" charset="0"/>
              </a:rPr>
              <a:t>Tímabil</a:t>
            </a:r>
            <a:r>
              <a:rPr lang="en-US" sz="1600" b="0"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2020–2022.</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660907" y="2081142"/>
            <a:ext cx="3731449" cy="3477875"/>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Stefnt er að því að hefja formlega vinnu við greinargerð um verkaskiptingu ríkis og sveitarfélaga í lok ársins. </a:t>
            </a:r>
          </a:p>
          <a:p>
            <a:endParaRPr lang="is-IS" sz="1600" dirty="0">
              <a:latin typeface="Fira Sans" panose="020B0503050000020004" pitchFamily="34" charset="0"/>
            </a:endParaRPr>
          </a:p>
          <a:p>
            <a:r>
              <a:rPr lang="is-IS" sz="1600" dirty="0">
                <a:latin typeface="Fira Sans" panose="020B0503050000020004" pitchFamily="34" charset="0"/>
              </a:rPr>
              <a:t>Svokölluð Grábókarnefnd um grá svæði milli ríkis og sveitarfélaga hefur lengi verið starfandi. Horft hefur verið til þess að kortleggja betur hin svokölluðu Gráu svæði í verkaskiptingu þessara aðila. </a:t>
            </a:r>
          </a:p>
          <a:p>
            <a:endParaRPr lang="is-IS" sz="1600" b="1" dirty="0">
              <a:latin typeface="Fira Sans" panose="020B0503050000020004" pitchFamily="34" charset="0"/>
            </a:endParaRPr>
          </a:p>
          <a:p>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37414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1030791"/>
            <a:ext cx="8713297" cy="667147"/>
          </a:xfrm>
        </p:spPr>
        <p:txBody>
          <a:bodyPr/>
          <a:lstStyle/>
          <a:p>
            <a:r>
              <a:rPr lang="en-US" sz="2400" b="1" i="0" dirty="0">
                <a:solidFill>
                  <a:srgbClr val="5A5E61"/>
                </a:solidFill>
                <a:effectLst/>
                <a:latin typeface="Fira Sans" panose="020B0503050000020004" pitchFamily="34" charset="0"/>
              </a:rPr>
              <a:t>6. </a:t>
            </a:r>
            <a:r>
              <a:rPr lang="en-US" sz="2400" b="1" i="0" dirty="0" err="1">
                <a:solidFill>
                  <a:srgbClr val="5A5E61"/>
                </a:solidFill>
                <a:effectLst/>
                <a:latin typeface="Fira Sans" panose="020B0503050000020004" pitchFamily="34" charset="0"/>
              </a:rPr>
              <a:t>Landshlutasamtök</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sveitarfélaga</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og</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samvinna</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sveitarfélaga</a:t>
            </a:r>
            <a:br>
              <a:rPr lang="en-US"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254029" y="1872528"/>
            <a:ext cx="4541764" cy="4596086"/>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797241"/>
            <a:ext cx="4541764" cy="4746661"/>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609011" y="2200802"/>
            <a:ext cx="4342248" cy="3939540"/>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en-US" sz="1400" b="0" i="0" dirty="0">
              <a:solidFill>
                <a:srgbClr val="000000"/>
              </a:solidFill>
              <a:effectLst/>
              <a:latin typeface="Fira Sans" panose="020B0503050000020004" pitchFamily="34" charset="0"/>
            </a:endParaRPr>
          </a:p>
          <a:p>
            <a:r>
              <a:rPr lang="is-IS" sz="1600" b="0" i="0" dirty="0">
                <a:solidFill>
                  <a:srgbClr val="000000"/>
                </a:solidFill>
                <a:effectLst/>
                <a:latin typeface="Fira Sans" panose="020B0503050000020004" pitchFamily="34" charset="0"/>
              </a:rPr>
              <a:t>Að skýra stöðu og hlutverk landshlutasamtaka.</a:t>
            </a:r>
            <a:br>
              <a:rPr lang="is-IS" sz="1600" dirty="0"/>
            </a:br>
            <a:r>
              <a:rPr lang="is-IS" sz="1600" b="0" i="0" dirty="0">
                <a:solidFill>
                  <a:srgbClr val="000000"/>
                </a:solidFill>
                <a:effectLst/>
                <a:latin typeface="Fira Sans" panose="020B0503050000020004" pitchFamily="34" charset="0"/>
              </a:rPr>
              <a:t>Hugað verði að samvinnu sveitarfélaga og samningum um </a:t>
            </a:r>
            <a:r>
              <a:rPr lang="is-IS" sz="1600" b="0" i="0" dirty="0" err="1">
                <a:solidFill>
                  <a:srgbClr val="000000"/>
                </a:solidFill>
                <a:effectLst/>
                <a:latin typeface="Fira Sans" panose="020B0503050000020004" pitchFamily="34" charset="0"/>
              </a:rPr>
              <a:t>starfrækslu</a:t>
            </a:r>
            <a:r>
              <a:rPr lang="is-IS" sz="1600" b="0" i="0" dirty="0">
                <a:solidFill>
                  <a:srgbClr val="000000"/>
                </a:solidFill>
                <a:effectLst/>
                <a:latin typeface="Fira Sans" panose="020B0503050000020004" pitchFamily="34" charset="0"/>
              </a:rPr>
              <a:t> verkefna. Skýrðar verði reglur um byggðasamlög, m.a. hvað varðar stjórnskipulag og lýðræðislegt umboð, reglur um framsal á valdi, reikningshald o.fl.</a:t>
            </a:r>
            <a:br>
              <a:rPr lang="is-IS" sz="1600" dirty="0"/>
            </a:br>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Landshlutasamtök sveitarfélaga og Samband íslenskra sveitarfélaga.</a:t>
            </a:r>
            <a:br>
              <a:rPr lang="is-I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2020–2022.</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693035" y="2200802"/>
            <a:ext cx="3893907" cy="1261884"/>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Ráðuneytið vinnur að þessu verkefni, sbr. Erindi Hólmfríðar Sveinsdóttur hér á eftir. </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2301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77105" y="1046468"/>
            <a:ext cx="8713297" cy="667147"/>
          </a:xfrm>
        </p:spPr>
        <p:txBody>
          <a:bodyPr/>
          <a:lstStyle/>
          <a:p>
            <a:r>
              <a:rPr lang="nn-NO" sz="2400" b="1" i="0" dirty="0">
                <a:solidFill>
                  <a:srgbClr val="5A5E61"/>
                </a:solidFill>
                <a:effectLst/>
                <a:latin typeface="Fira Sans" panose="020B0503050000020004" pitchFamily="34" charset="0"/>
              </a:rPr>
              <a:t>7. Samskipti ríkis og sveitarfélaga</a:t>
            </a:r>
            <a:br>
              <a:rPr lang="nn-NO"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423069" y="1644920"/>
            <a:ext cx="4220541" cy="4940705"/>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641599"/>
            <a:ext cx="4749398" cy="4944027"/>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821021" y="1889713"/>
            <a:ext cx="3716939" cy="4216539"/>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is-IS" sz="1600" b="1" dirty="0">
              <a:latin typeface="Fira Sans" panose="020B0503050000020004" pitchFamily="34" charset="0"/>
            </a:endParaRPr>
          </a:p>
          <a:p>
            <a:r>
              <a:rPr lang="is-IS" sz="1600" b="0" i="0" dirty="0">
                <a:solidFill>
                  <a:srgbClr val="000000"/>
                </a:solidFill>
                <a:effectLst/>
                <a:latin typeface="Fira Sans" panose="020B0503050000020004" pitchFamily="34" charset="0"/>
              </a:rPr>
              <a:t>Að gæta að og virða sjálfstjórn sveitarfélaga og rétt þeirra til að ráða málefnum sínum á eigin ábyrgð. Unnið verði að því að greina kosti þess að koma á fót nefnd eða gerðardómi að norrænni fyrirmynd til að taka afstöðu til ágreiningsmála í samskiptum ríkis og sveitarfélaga. </a:t>
            </a:r>
          </a:p>
          <a:p>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Öll ráðuneyti og Samband íslenskra sveitarfélaga.</a:t>
            </a:r>
            <a:br>
              <a:rPr lang="is-I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2020–2022.</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821150" y="1889713"/>
            <a:ext cx="3125744" cy="3200876"/>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b="0" i="0" dirty="0">
                <a:solidFill>
                  <a:srgbClr val="000000"/>
                </a:solidFill>
                <a:effectLst/>
                <a:latin typeface="Fira Sans" panose="020B0503050000020004" pitchFamily="34" charset="0"/>
              </a:rPr>
              <a:t>Verkefninu hefur ekki formlega verið hleypt af stokkunum.</a:t>
            </a:r>
          </a:p>
          <a:p>
            <a:endParaRPr lang="is-IS" sz="1600" dirty="0">
              <a:solidFill>
                <a:srgbClr val="000000"/>
              </a:solidFill>
              <a:latin typeface="Fira Sans" panose="020B0503050000020004" pitchFamily="34" charset="0"/>
            </a:endParaRPr>
          </a:p>
          <a:p>
            <a:r>
              <a:rPr lang="is-IS" sz="1600" b="0" i="0" dirty="0">
                <a:solidFill>
                  <a:srgbClr val="000000"/>
                </a:solidFill>
                <a:effectLst/>
                <a:latin typeface="Fira Sans" panose="020B0503050000020004" pitchFamily="34" charset="0"/>
              </a:rPr>
              <a:t>Svokölluð</a:t>
            </a:r>
            <a:r>
              <a:rPr lang="is-IS" sz="1600" dirty="0">
                <a:solidFill>
                  <a:srgbClr val="000000"/>
                </a:solidFill>
                <a:latin typeface="Fira Sans" panose="020B0503050000020004" pitchFamily="34" charset="0"/>
              </a:rPr>
              <a:t> Jónsmessunefnd með fulltrúum sveitastjórnarráðuneytis, fjármálaráðuneytis, Sambands íslenskra sveitarfélaga og Reykjavíkurborgar er meginvettvangur fyrir samskiptin og úrlausn ágreiningsmála. </a:t>
            </a:r>
            <a:endParaRPr lang="is-IS" sz="1600"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41613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907968"/>
            <a:ext cx="8713297" cy="667147"/>
          </a:xfrm>
        </p:spPr>
        <p:txBody>
          <a:bodyPr/>
          <a:lstStyle/>
          <a:p>
            <a:r>
              <a:rPr lang="en-US" sz="2400" b="1" i="0" dirty="0">
                <a:solidFill>
                  <a:srgbClr val="5A5E61"/>
                </a:solidFill>
                <a:effectLst/>
                <a:latin typeface="Fira Sans" panose="020B0503050000020004" pitchFamily="34" charset="0"/>
              </a:rPr>
              <a:t>8. </a:t>
            </a:r>
            <a:r>
              <a:rPr lang="en-US" sz="2400" b="1" i="0" dirty="0" err="1">
                <a:solidFill>
                  <a:srgbClr val="5A5E61"/>
                </a:solidFill>
                <a:effectLst/>
                <a:latin typeface="Fira Sans" panose="020B0503050000020004" pitchFamily="34" charset="0"/>
              </a:rPr>
              <a:t>Starfsaðstæður</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kjörinna</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fulltrúa</a:t>
            </a:r>
            <a:br>
              <a:rPr lang="en-US"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5" y="1496366"/>
            <a:ext cx="9557897" cy="5192330"/>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770805" y="1764271"/>
            <a:ext cx="9007813" cy="4924425"/>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en-US" sz="1400" b="0" i="0" dirty="0">
              <a:solidFill>
                <a:srgbClr val="000000"/>
              </a:solidFill>
              <a:effectLst/>
              <a:latin typeface="Fira Sans" panose="020B0503050000020004" pitchFamily="34" charset="0"/>
            </a:endParaRPr>
          </a:p>
          <a:p>
            <a:r>
              <a:rPr lang="is-IS" sz="1600" b="0" i="0" dirty="0">
                <a:solidFill>
                  <a:srgbClr val="000000"/>
                </a:solidFill>
                <a:effectLst/>
                <a:latin typeface="Fira Sans" panose="020B0503050000020004" pitchFamily="34" charset="0"/>
              </a:rPr>
              <a:t>Að bæta starfsaðstæður kjörinna fulltrúa og gæta að kynjajafnrétti sveitarstjórnarfólks.</a:t>
            </a:r>
            <a:br>
              <a:rPr lang="is-IS" sz="1600" dirty="0"/>
            </a:br>
            <a:endParaRPr lang="is-IS" sz="1600" dirty="0"/>
          </a:p>
          <a:p>
            <a:pPr marL="285750" indent="-285750">
              <a:buFont typeface="Arial" panose="020B0604020202020204" pitchFamily="34" charset="0"/>
              <a:buChar char="•"/>
            </a:pPr>
            <a:r>
              <a:rPr lang="is-IS" sz="1600" b="0" i="0" dirty="0">
                <a:solidFill>
                  <a:srgbClr val="000000"/>
                </a:solidFill>
                <a:effectLst/>
                <a:latin typeface="Fira Sans" panose="020B0503050000020004" pitchFamily="34" charset="0"/>
              </a:rPr>
              <a:t>Unnið verði að greiningu á starfsaðstæðum og starfskjörum kjörinna fulltrúa í sveitarstjórnum hér á landi og niðurstaðan borin saman við aðstæður annars staðar á Norðurlöndum. Sérstaklega verði hugað að orsökum mikillar endurnýjunar í ljósi þess að stór hluti kjörinna fulltrúa gefur ekki kost á sér aftur eftir að hafa setið eitt kjörtímabil.</a:t>
            </a:r>
            <a:br>
              <a:rPr lang="is-IS" sz="1600" dirty="0"/>
            </a:br>
            <a:endParaRPr lang="is-IS" sz="1600" dirty="0"/>
          </a:p>
          <a:p>
            <a:pPr marL="285750" indent="-285750">
              <a:buFont typeface="Arial" panose="020B0604020202020204" pitchFamily="34" charset="0"/>
              <a:buChar char="•"/>
            </a:pPr>
            <a:r>
              <a:rPr lang="is-IS" sz="1600" b="0" i="0" dirty="0">
                <a:solidFill>
                  <a:srgbClr val="000000"/>
                </a:solidFill>
                <a:effectLst/>
                <a:latin typeface="Fira Sans" panose="020B0503050000020004" pitchFamily="34" charset="0"/>
              </a:rPr>
              <a:t>Ráðuneyti sveitarstjórnarmála gefi út, í samráði við Samband íslenskra sveitarfélaga, viðmiðanir um greiðslur og önnur réttindi sveitarstjórnarmanna fyrir þau störf sem byggjast á greiningu.</a:t>
            </a:r>
            <a:br>
              <a:rPr lang="is-IS" sz="1600" dirty="0"/>
            </a:br>
            <a:endParaRPr lang="is-IS" sz="1600" dirty="0"/>
          </a:p>
          <a:p>
            <a:pPr marL="285750" indent="-285750">
              <a:buFont typeface="Arial" panose="020B0604020202020204" pitchFamily="34" charset="0"/>
              <a:buChar char="•"/>
            </a:pPr>
            <a:r>
              <a:rPr lang="is-IS" sz="1600" b="0" i="0" dirty="0">
                <a:solidFill>
                  <a:srgbClr val="000000"/>
                </a:solidFill>
                <a:effectLst/>
                <a:latin typeface="Fira Sans" panose="020B0503050000020004" pitchFamily="34" charset="0"/>
              </a:rPr>
              <a:t>Unnin verði jafnréttisáætlun fyrir sveitarstjórnarstigið í heild sinni, með markmiðum og mælikvörðum, fyrir kjörna fulltrúa og lykilstjórnendur sveitarfélaga.</a:t>
            </a:r>
            <a:br>
              <a:rPr lang="is-IS" sz="1600" dirty="0"/>
            </a:br>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Félagsmálaráðuneytið, Jafnréttisstofa </a:t>
            </a:r>
            <a:r>
              <a:rPr lang="en-US" sz="1600" b="0" i="0" dirty="0" err="1">
                <a:solidFill>
                  <a:srgbClr val="000000"/>
                </a:solidFill>
                <a:effectLst/>
                <a:latin typeface="Fira Sans" panose="020B0503050000020004" pitchFamily="34" charset="0"/>
              </a:rPr>
              <a:t>og</a:t>
            </a:r>
            <a:r>
              <a:rPr lang="en-US" sz="1600" b="0" i="0" dirty="0">
                <a:solidFill>
                  <a:srgbClr val="000000"/>
                </a:solidFill>
                <a:effectLst/>
                <a:latin typeface="Fira Sans" panose="020B0503050000020004" pitchFamily="34" charset="0"/>
              </a:rPr>
              <a:t> </a:t>
            </a:r>
            <a:r>
              <a:rPr lang="en-US" sz="1600" b="0" i="0" dirty="0" err="1">
                <a:solidFill>
                  <a:srgbClr val="000000"/>
                </a:solidFill>
                <a:effectLst/>
                <a:latin typeface="Fira Sans" panose="020B0503050000020004" pitchFamily="34" charset="0"/>
              </a:rPr>
              <a:t>Samband</a:t>
            </a:r>
            <a:r>
              <a:rPr lang="en-US" sz="1600" b="0" i="0" dirty="0">
                <a:solidFill>
                  <a:srgbClr val="000000"/>
                </a:solidFill>
                <a:effectLst/>
                <a:latin typeface="Fira Sans" panose="020B0503050000020004" pitchFamily="34" charset="0"/>
              </a:rPr>
              <a:t> </a:t>
            </a:r>
            <a:r>
              <a:rPr lang="en-US" sz="1600" b="0" i="0" dirty="0" err="1">
                <a:solidFill>
                  <a:srgbClr val="000000"/>
                </a:solidFill>
                <a:effectLst/>
                <a:latin typeface="Fira Sans" panose="020B0503050000020004" pitchFamily="34" charset="0"/>
              </a:rPr>
              <a:t>íslenskra</a:t>
            </a:r>
            <a:r>
              <a:rPr lang="en-US" sz="1600" b="0" i="0" dirty="0">
                <a:solidFill>
                  <a:srgbClr val="000000"/>
                </a:solidFill>
                <a:effectLst/>
                <a:latin typeface="Fira Sans" panose="020B0503050000020004" pitchFamily="34" charset="0"/>
              </a:rPr>
              <a:t> </a:t>
            </a:r>
            <a:r>
              <a:rPr lang="en-US" sz="1600" b="0" i="0" dirty="0" err="1">
                <a:solidFill>
                  <a:srgbClr val="000000"/>
                </a:solidFill>
                <a:effectLst/>
                <a:latin typeface="Fira Sans" panose="020B0503050000020004" pitchFamily="34" charset="0"/>
              </a:rPr>
              <a:t>sveitarfélaga</a:t>
            </a:r>
            <a:r>
              <a:rPr lang="en-US" sz="1600" b="0" i="0" dirty="0">
                <a:solidFill>
                  <a:srgbClr val="000000"/>
                </a:solidFill>
                <a:effectLst/>
                <a:latin typeface="Fira Sans" panose="020B0503050000020004" pitchFamily="34" charset="0"/>
              </a:rPr>
              <a:t>.</a:t>
            </a:r>
            <a:br>
              <a:rPr lang="en-U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2020–2022.</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Tree>
    <p:extLst>
      <p:ext uri="{BB962C8B-B14F-4D97-AF65-F5344CB8AC3E}">
        <p14:creationId xmlns:p14="http://schemas.microsoft.com/office/powerpoint/2010/main" val="103300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717658"/>
            <a:ext cx="8713297" cy="667147"/>
          </a:xfrm>
        </p:spPr>
        <p:txBody>
          <a:bodyPr/>
          <a:lstStyle/>
          <a:p>
            <a:r>
              <a:rPr lang="is-IS" sz="2400" b="1" dirty="0">
                <a:solidFill>
                  <a:srgbClr val="5A5E61"/>
                </a:solidFill>
                <a:latin typeface="Fira Sans" panose="020B0503050000020004" pitchFamily="34" charset="0"/>
              </a:rPr>
              <a:t>Starfsaðstæður kjörinna fulltrúa - framhald</a:t>
            </a: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2354579" y="1691639"/>
            <a:ext cx="9412029" cy="4617441"/>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2846673" y="2060871"/>
            <a:ext cx="8919936" cy="3970318"/>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Skipaður hefur verið starfshópur undir forystu Guðveigar Eyglóardóttur um framgang verkefnisins. </a:t>
            </a:r>
          </a:p>
          <a:p>
            <a:endParaRPr lang="is-IS" sz="1600" dirty="0">
              <a:latin typeface="Fira Sans" panose="020B0503050000020004" pitchFamily="34" charset="0"/>
            </a:endParaRPr>
          </a:p>
          <a:p>
            <a:r>
              <a:rPr lang="is-IS" sz="1600" b="1" dirty="0">
                <a:latin typeface="Fira Sans" panose="020B0503050000020004" pitchFamily="34" charset="0"/>
              </a:rPr>
              <a:t>Hlutverk starfshópsins er þríþætt. </a:t>
            </a:r>
          </a:p>
          <a:p>
            <a:r>
              <a:rPr lang="is-IS" sz="1600" dirty="0">
                <a:latin typeface="Fira Sans" panose="020B0503050000020004" pitchFamily="34" charset="0"/>
              </a:rPr>
              <a:t> </a:t>
            </a:r>
          </a:p>
          <a:p>
            <a:pPr marL="285750" indent="-285750">
              <a:buFont typeface="Arial" panose="020B0604020202020204" pitchFamily="34" charset="0"/>
              <a:buChar char="•"/>
            </a:pPr>
            <a:r>
              <a:rPr lang="is-IS" sz="1600" dirty="0">
                <a:latin typeface="Fira Sans" panose="020B0503050000020004" pitchFamily="34" charset="0"/>
              </a:rPr>
              <a:t>Að greina og setja fram tillögur um hvernig bæta megi starfsaðstæður kjörinna fulltrúa til að hamla óeðlilega miklu brottfalli.</a:t>
            </a:r>
          </a:p>
          <a:p>
            <a:r>
              <a:rPr lang="is-IS" sz="1600" dirty="0">
                <a:latin typeface="Fira Sans" panose="020B0503050000020004" pitchFamily="34" charset="0"/>
              </a:rPr>
              <a:t> </a:t>
            </a:r>
          </a:p>
          <a:p>
            <a:pPr marL="285750" indent="-285750">
              <a:buFont typeface="Arial" panose="020B0604020202020204" pitchFamily="34" charset="0"/>
              <a:buChar char="•"/>
            </a:pPr>
            <a:r>
              <a:rPr lang="is-IS" sz="1600" dirty="0">
                <a:latin typeface="Fira Sans" panose="020B0503050000020004" pitchFamily="34" charset="0"/>
              </a:rPr>
              <a:t>Að gefa út í samráði við Samband íslenskra sveitarfélaga viðmið um greiðslur og önnur réttindi sveitarstjórnarmanna.</a:t>
            </a:r>
          </a:p>
          <a:p>
            <a:endParaRPr lang="is-IS" sz="1600" dirty="0">
              <a:latin typeface="Fira Sans" panose="020B0503050000020004" pitchFamily="34" charset="0"/>
            </a:endParaRPr>
          </a:p>
          <a:p>
            <a:pPr marL="285750" indent="-285750">
              <a:buFont typeface="Arial" panose="020B0604020202020204" pitchFamily="34" charset="0"/>
              <a:buChar char="•"/>
            </a:pPr>
            <a:r>
              <a:rPr lang="is-IS" sz="1600" dirty="0">
                <a:latin typeface="Fira Sans" panose="020B0503050000020004" pitchFamily="34" charset="0"/>
              </a:rPr>
              <a:t>Að vinna að viðmiðum við gerð jafnréttisáætlana fyrir sveitarfélögin</a:t>
            </a:r>
            <a:r>
              <a:rPr lang="en-US" sz="1600" dirty="0">
                <a:latin typeface="Fira Sans" panose="020B0503050000020004" pitchFamily="34" charset="0"/>
              </a:rPr>
              <a:t>. </a:t>
            </a:r>
          </a:p>
          <a:p>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12760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575132" y="861565"/>
            <a:ext cx="8713297" cy="667147"/>
          </a:xfrm>
        </p:spPr>
        <p:txBody>
          <a:bodyPr/>
          <a:lstStyle/>
          <a:p>
            <a:r>
              <a:rPr lang="en-US" sz="2400" b="1" i="0" dirty="0">
                <a:solidFill>
                  <a:srgbClr val="5A5E61"/>
                </a:solidFill>
                <a:effectLst/>
                <a:latin typeface="Fira Sans" panose="020B0503050000020004" pitchFamily="34" charset="0"/>
              </a:rPr>
              <a:t>9. </a:t>
            </a:r>
            <a:r>
              <a:rPr lang="is-IS" sz="2400" b="1" i="0" dirty="0">
                <a:solidFill>
                  <a:srgbClr val="5A5E61"/>
                </a:solidFill>
                <a:effectLst/>
                <a:latin typeface="Fira Sans" panose="020B0503050000020004" pitchFamily="34" charset="0"/>
              </a:rPr>
              <a:t>Lýðræðislegur vettvangur</a:t>
            </a:r>
            <a:br>
              <a:rPr lang="en-US" sz="24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8234962" y="1361872"/>
            <a:ext cx="3780353" cy="5379396"/>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150495" y="1303506"/>
            <a:ext cx="5798771" cy="5457217"/>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673739" y="1528712"/>
            <a:ext cx="4834337" cy="4924425"/>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 </a:t>
            </a:r>
          </a:p>
          <a:p>
            <a:endParaRPr lang="en-US" sz="1400" b="0" i="0" dirty="0">
              <a:solidFill>
                <a:srgbClr val="000000"/>
              </a:solidFill>
              <a:effectLst/>
              <a:latin typeface="Fira Sans" panose="020B0503050000020004" pitchFamily="34" charset="0"/>
            </a:endParaRPr>
          </a:p>
          <a:p>
            <a:r>
              <a:rPr lang="is-IS" sz="1600" b="0" i="0" dirty="0">
                <a:solidFill>
                  <a:srgbClr val="000000"/>
                </a:solidFill>
                <a:effectLst/>
                <a:latin typeface="Fira Sans" panose="020B0503050000020004" pitchFamily="34" charset="0"/>
              </a:rPr>
              <a:t>Að bæta aðkomu almennings að ákvarðanatöku og stefnumótun á sveitarstjórnarstigi.</a:t>
            </a:r>
            <a:br>
              <a:rPr lang="is-IS" sz="1600" dirty="0"/>
            </a:br>
            <a:r>
              <a:rPr lang="is-IS" sz="1600" b="0" i="0" dirty="0">
                <a:solidFill>
                  <a:srgbClr val="000000"/>
                </a:solidFill>
                <a:effectLst/>
                <a:latin typeface="Fira Sans" panose="020B0503050000020004" pitchFamily="34" charset="0"/>
              </a:rPr>
              <a:t>Komið verði á fót lýðræðislegum vettvangi sveitarfélaganna til að tryggja íbúum sveitarfélaga og </a:t>
            </a:r>
            <a:r>
              <a:rPr lang="is-IS" sz="1600" dirty="0">
                <a:solidFill>
                  <a:srgbClr val="000000"/>
                </a:solidFill>
                <a:latin typeface="Fira Sans" panose="020B0503050000020004" pitchFamily="34" charset="0"/>
              </a:rPr>
              <a:t>annarra þjónustuþega</a:t>
            </a:r>
            <a:r>
              <a:rPr lang="is-IS" sz="1600" b="0" i="0" dirty="0">
                <a:solidFill>
                  <a:srgbClr val="000000"/>
                </a:solidFill>
                <a:effectLst/>
                <a:latin typeface="Fira Sans" panose="020B0503050000020004" pitchFamily="34" charset="0"/>
              </a:rPr>
              <a:t> möguleika á að taka þátt í og hafa áhrif á stjórn sveitarfélagsins og undirbúning stefnumótunar. Í því skyni verði vettvangurinn markvisst nýttur til að þróa aðferðir, verklag og leiðir til að hagnýta rafrænar lausnir.</a:t>
            </a:r>
            <a:br>
              <a:rPr lang="is-IS" sz="1600" dirty="0"/>
            </a:br>
            <a:r>
              <a:rPr lang="is-IS" sz="1600" b="0" i="0" dirty="0">
                <a:solidFill>
                  <a:srgbClr val="000000"/>
                </a:solidFill>
                <a:effectLst/>
                <a:latin typeface="Fira Sans" panose="020B0503050000020004" pitchFamily="34" charset="0"/>
              </a:rPr>
              <a:t>Komið verði á fót tilraunaverkefni í nokkrum sveitarfélögum.  </a:t>
            </a:r>
          </a:p>
          <a:p>
            <a:endParaRPr lang="is-IS" sz="1600" dirty="0"/>
          </a:p>
          <a:p>
            <a:r>
              <a:rPr lang="is-IS" sz="1600" b="1" i="0" dirty="0">
                <a:solidFill>
                  <a:srgbClr val="000000"/>
                </a:solidFill>
                <a:effectLst/>
                <a:latin typeface="Fira Sans" panose="020B0503050000020004" pitchFamily="34" charset="0"/>
              </a:rPr>
              <a:t>Ábyrgð: </a:t>
            </a:r>
            <a:r>
              <a:rPr lang="is-IS" sz="1600" b="0" i="0" dirty="0">
                <a:solidFill>
                  <a:srgbClr val="000000"/>
                </a:solidFill>
                <a:effectLst/>
                <a:latin typeface="Fira Sans" panose="020B0503050000020004" pitchFamily="34" charset="0"/>
              </a:rPr>
              <a:t>Samband íslenskra sveitarfélaga.</a:t>
            </a:r>
            <a:br>
              <a:rPr lang="is-IS" sz="1600" dirty="0"/>
            </a:br>
            <a:r>
              <a:rPr lang="is-IS" sz="1600" b="1" i="1" dirty="0">
                <a:solidFill>
                  <a:srgbClr val="000000"/>
                </a:solidFill>
                <a:effectLst/>
                <a:latin typeface="Fira Sans" panose="020B0503050000020004" pitchFamily="34" charset="0"/>
              </a:rPr>
              <a:t>Samstarfsaðilar:</a:t>
            </a:r>
            <a:r>
              <a:rPr lang="is-IS" sz="1600" b="0" i="0" dirty="0">
                <a:solidFill>
                  <a:srgbClr val="000000"/>
                </a:solidFill>
                <a:effectLst/>
                <a:latin typeface="Fira Sans" panose="020B0503050000020004" pitchFamily="34" charset="0"/>
              </a:rPr>
              <a:t> Forsætisráðuneytið, dómsmálaráðuneytið og samgöngu- og sveitarstjórnarráðuneytið.</a:t>
            </a:r>
            <a:br>
              <a:rPr lang="en-US" sz="1600" dirty="0"/>
            </a:br>
            <a:r>
              <a:rPr lang="en-US" sz="1600" b="1" i="1" dirty="0" err="1">
                <a:solidFill>
                  <a:srgbClr val="000000"/>
                </a:solidFill>
                <a:effectLst/>
                <a:latin typeface="Fira Sans" panose="020B0503050000020004" pitchFamily="34" charset="0"/>
              </a:rPr>
              <a:t>Tímabil</a:t>
            </a:r>
            <a:r>
              <a:rPr lang="en-US" sz="1600" b="1" i="1" dirty="0">
                <a:solidFill>
                  <a:srgbClr val="000000"/>
                </a:solidFill>
                <a:effectLst/>
                <a:latin typeface="Fira Sans" panose="020B0503050000020004" pitchFamily="34" charset="0"/>
              </a:rPr>
              <a:t>:</a:t>
            </a:r>
            <a:r>
              <a:rPr lang="en-US" sz="1600" b="0" i="0" dirty="0">
                <a:solidFill>
                  <a:srgbClr val="000000"/>
                </a:solidFill>
                <a:effectLst/>
                <a:latin typeface="Fira Sans" panose="020B0503050000020004" pitchFamily="34" charset="0"/>
              </a:rPr>
              <a:t> 2020–2022.</a:t>
            </a:r>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8472510" y="1828158"/>
            <a:ext cx="3324027" cy="2492990"/>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Samband íslenskra sveitarfélaga lauk nýverið þróunarverkefni í þeim tilgangi að byggja upp þekkingu á ólíkum leiðum til samráðs.</a:t>
            </a:r>
          </a:p>
          <a:p>
            <a:endParaRPr lang="is-IS" sz="1600" dirty="0">
              <a:latin typeface="Fira Sans" panose="020B0503050000020004" pitchFamily="34" charset="0"/>
            </a:endParaRPr>
          </a:p>
          <a:p>
            <a:r>
              <a:rPr lang="is-IS" sz="1600" dirty="0">
                <a:latin typeface="Fira Sans" panose="020B0503050000020004" pitchFamily="34" charset="0"/>
              </a:rPr>
              <a:t>Framhald aðgerðarinnar verður ákvarðað í framhaldi af þeirri vinnu. </a:t>
            </a: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360767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856418"/>
            <a:ext cx="8713297" cy="667147"/>
          </a:xfrm>
        </p:spPr>
        <p:txBody>
          <a:bodyPr/>
          <a:lstStyle/>
          <a:p>
            <a:r>
              <a:rPr lang="en-US" sz="2400" b="1" i="0" dirty="0">
                <a:solidFill>
                  <a:srgbClr val="5A5E61"/>
                </a:solidFill>
                <a:effectLst/>
                <a:latin typeface="Fira Sans" panose="020B0503050000020004" pitchFamily="34" charset="0"/>
              </a:rPr>
              <a:t>10. </a:t>
            </a:r>
            <a:r>
              <a:rPr lang="en-US" sz="2400" b="1" i="0" dirty="0" err="1">
                <a:solidFill>
                  <a:srgbClr val="5A5E61"/>
                </a:solidFill>
                <a:effectLst/>
                <a:latin typeface="Fira Sans" panose="020B0503050000020004" pitchFamily="34" charset="0"/>
              </a:rPr>
              <a:t>Rafræn</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stjórnsýsla</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sveitarfélaga</a:t>
            </a:r>
            <a:br>
              <a:rPr lang="en-US"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312107" y="1463408"/>
            <a:ext cx="4541764" cy="5110699"/>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523565"/>
            <a:ext cx="4541764" cy="5207975"/>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763767" y="1850005"/>
            <a:ext cx="4201892" cy="3908762"/>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en-US" sz="1400" dirty="0">
              <a:solidFill>
                <a:srgbClr val="000000"/>
              </a:solidFill>
              <a:latin typeface="Fira Sans" panose="020B0503050000020004" pitchFamily="34" charset="0"/>
            </a:endParaRPr>
          </a:p>
          <a:p>
            <a:r>
              <a:rPr lang="is-IS" sz="1600" b="0" i="0" dirty="0">
                <a:solidFill>
                  <a:srgbClr val="000000"/>
                </a:solidFill>
                <a:effectLst/>
                <a:latin typeface="Fira Sans" panose="020B0503050000020004" pitchFamily="34" charset="0"/>
              </a:rPr>
              <a:t>Að </a:t>
            </a:r>
            <a:r>
              <a:rPr lang="is-IS" sz="1600" dirty="0">
                <a:solidFill>
                  <a:srgbClr val="000000"/>
                </a:solidFill>
                <a:latin typeface="Fira Sans" panose="020B0503050000020004" pitchFamily="34" charset="0"/>
              </a:rPr>
              <a:t>gera átak í stafrænni þróun til að bæta</a:t>
            </a:r>
            <a:r>
              <a:rPr lang="is-IS" sz="1600" b="0" i="0" dirty="0">
                <a:solidFill>
                  <a:srgbClr val="000000"/>
                </a:solidFill>
                <a:effectLst/>
                <a:latin typeface="Fira Sans" panose="020B0503050000020004" pitchFamily="34" charset="0"/>
              </a:rPr>
              <a:t> aðgengi almennings að þjónustu og stjórnsýslu sveitarfélaga, bæta samskipti og tryggja gott flæði upplýsinga. Komið verði á miðlægu samstarfi milli sveitarfélaga til að auðvelda þeim að verða virkir þátttakendur í stafrænni framþróun og nýta nútímatækni.  </a:t>
            </a:r>
          </a:p>
          <a:p>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Fjármála- og efnahagsráðuneytið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Samband íslenskra sveitarfélaga, forsætisráðuneytið, samgöngu- og sveitarstjórnarráðuneytið og einstök sveitarfélög.</a:t>
            </a:r>
            <a:br>
              <a:rPr lang="is-IS" sz="1600" dirty="0"/>
            </a:br>
            <a:r>
              <a:rPr lang="is-IS" sz="1600" b="1" i="1" dirty="0">
                <a:solidFill>
                  <a:srgbClr val="000000"/>
                </a:solidFill>
                <a:effectLst/>
                <a:latin typeface="Fira Sans" panose="020B0503050000020004" pitchFamily="34" charset="0"/>
              </a:rPr>
              <a:t>Tímabil:</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2020–2022.</a:t>
            </a: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639499" y="1850005"/>
            <a:ext cx="3975720" cy="4462760"/>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Stafrænt ráð sveitarfélaganna hefur verið stofnað. Hlutverk ráðsins er að þróa stafræna þjónustu í þágu sveitarfélaganna. </a:t>
            </a:r>
          </a:p>
          <a:p>
            <a:endParaRPr lang="is-IS" sz="1600" dirty="0">
              <a:latin typeface="Fira Sans" panose="020B0503050000020004" pitchFamily="34" charset="0"/>
            </a:endParaRPr>
          </a:p>
          <a:p>
            <a:r>
              <a:rPr lang="is-IS" sz="1600" dirty="0">
                <a:latin typeface="Fira Sans" panose="020B0503050000020004" pitchFamily="34" charset="0"/>
              </a:rPr>
              <a:t>Fyrsta verkefni ráðsins er að þróa sjálfsafgreiðsluferil um fjárhagsaðstoð frá umsókn til afgreiðslu. Ferillinn verður keyrður í gegnum Stafrænt Ísland. </a:t>
            </a:r>
          </a:p>
          <a:p>
            <a:endParaRPr lang="is-IS" sz="1600" dirty="0">
              <a:latin typeface="Fira Sans" panose="020B0503050000020004" pitchFamily="34" charset="0"/>
            </a:endParaRPr>
          </a:p>
          <a:p>
            <a:r>
              <a:rPr lang="is-IS" sz="1600" dirty="0">
                <a:latin typeface="Fira Sans" panose="020B0503050000020004" pitchFamily="34" charset="0"/>
              </a:rPr>
              <a:t>Ríkið hefur veitt 100 </a:t>
            </a:r>
            <a:r>
              <a:rPr lang="is-IS" sz="1600" dirty="0" err="1">
                <a:latin typeface="Fira Sans" panose="020B0503050000020004" pitchFamily="34" charset="0"/>
              </a:rPr>
              <a:t>mkr</a:t>
            </a:r>
            <a:r>
              <a:rPr lang="is-IS" sz="1600" dirty="0">
                <a:latin typeface="Fira Sans" panose="020B0503050000020004" pitchFamily="34" charset="0"/>
              </a:rPr>
              <a:t>. til stuðnings verkefninu og er hafinn undirbúningur að margvíslegum verkefnum. </a:t>
            </a:r>
          </a:p>
          <a:p>
            <a:endParaRPr lang="is-IS" sz="1600" dirty="0">
              <a:latin typeface="Fira Sans" panose="020B0503050000020004" pitchFamily="34" charset="0"/>
            </a:endParaRPr>
          </a:p>
          <a:p>
            <a:endParaRPr lang="is-IS" sz="1600" dirty="0">
              <a:latin typeface="Fira Sans" panose="020B0503050000020004" pitchFamily="34" charset="0"/>
            </a:endParaRPr>
          </a:p>
          <a:p>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25715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00BD40D-CA94-47DC-B63E-BD9153DFD1F0}"/>
              </a:ext>
            </a:extLst>
          </p:cNvPr>
          <p:cNvSpPr>
            <a:spLocks noGrp="1"/>
          </p:cNvSpPr>
          <p:nvPr>
            <p:ph type="title"/>
          </p:nvPr>
        </p:nvSpPr>
        <p:spPr>
          <a:xfrm>
            <a:off x="2620501" y="674370"/>
            <a:ext cx="8713297" cy="834390"/>
          </a:xfrm>
        </p:spPr>
        <p:txBody>
          <a:bodyPr/>
          <a:lstStyle/>
          <a:p>
            <a:r>
              <a:rPr lang="is-IS" dirty="0"/>
              <a:t>Ferlið</a:t>
            </a:r>
          </a:p>
        </p:txBody>
      </p:sp>
      <p:sp>
        <p:nvSpPr>
          <p:cNvPr id="3" name="Textastaðgengill 2">
            <a:extLst>
              <a:ext uri="{FF2B5EF4-FFF2-40B4-BE49-F238E27FC236}">
                <a16:creationId xmlns:a16="http://schemas.microsoft.com/office/drawing/2014/main" id="{E3B739A2-3AEF-4029-8A77-CD088234AADF}"/>
              </a:ext>
            </a:extLst>
          </p:cNvPr>
          <p:cNvSpPr>
            <a:spLocks noGrp="1"/>
          </p:cNvSpPr>
          <p:nvPr>
            <p:ph type="body" sz="quarter" idx="13"/>
          </p:nvPr>
        </p:nvSpPr>
        <p:spPr>
          <a:xfrm>
            <a:off x="2491739" y="1703070"/>
            <a:ext cx="9121141" cy="4137342"/>
          </a:xfrm>
        </p:spPr>
        <p:txBody>
          <a:bodyPr/>
          <a:lstStyle/>
          <a:p>
            <a:pPr marL="342900" indent="-342900">
              <a:buFont typeface="+mj-lt"/>
              <a:buAutoNum type="arabicPeriod"/>
            </a:pPr>
            <a:r>
              <a:rPr lang="is-IS" sz="1400" dirty="0"/>
              <a:t>Skýrsla undir yfirskriftinni </a:t>
            </a:r>
            <a:r>
              <a:rPr lang="is-IS" sz="1400" b="1" dirty="0"/>
              <a:t>Staða og framtíð íslenskra sveitarfélaga </a:t>
            </a:r>
            <a:r>
              <a:rPr lang="is-IS" sz="1400" dirty="0"/>
              <a:t>júní 2017.</a:t>
            </a:r>
          </a:p>
          <a:p>
            <a:pPr marL="342900" indent="-342900">
              <a:buFont typeface="+mj-lt"/>
              <a:buAutoNum type="arabicPeriod"/>
            </a:pPr>
            <a:r>
              <a:rPr lang="is-IS" sz="1400" b="1" dirty="0"/>
              <a:t>Hugmyndir</a:t>
            </a:r>
            <a:r>
              <a:rPr lang="is-IS" sz="1400" dirty="0"/>
              <a:t> kynntar á vettvangi </a:t>
            </a:r>
            <a:r>
              <a:rPr lang="is-IS" sz="1400" b="1" dirty="0"/>
              <a:t>Sambandsins</a:t>
            </a:r>
            <a:r>
              <a:rPr lang="is-IS" sz="1400" dirty="0"/>
              <a:t> árið 2018.</a:t>
            </a:r>
          </a:p>
          <a:p>
            <a:pPr marL="342900" indent="-342900">
              <a:buFont typeface="+mj-lt"/>
              <a:buAutoNum type="arabicPeriod"/>
            </a:pPr>
            <a:r>
              <a:rPr lang="is-IS" sz="1400" b="1" dirty="0"/>
              <a:t>Grænbók</a:t>
            </a:r>
            <a:r>
              <a:rPr lang="is-IS" sz="1400" dirty="0"/>
              <a:t> um málefni sveitarfélaga 30. apríl 2019.</a:t>
            </a:r>
          </a:p>
          <a:p>
            <a:pPr marL="342900" indent="-342900">
              <a:buFont typeface="+mj-lt"/>
              <a:buAutoNum type="arabicPeriod"/>
            </a:pPr>
            <a:r>
              <a:rPr lang="is-IS" sz="1400" b="1" dirty="0"/>
              <a:t>Starfshópur um sveitarstjórnarmál skipaður í </a:t>
            </a:r>
            <a:r>
              <a:rPr lang="is-IS" sz="1400" dirty="0"/>
              <a:t>upphaf árs 2019.</a:t>
            </a:r>
          </a:p>
          <a:p>
            <a:pPr marL="342900" indent="-342900">
              <a:buFont typeface="+mj-lt"/>
              <a:buAutoNum type="arabicPeriod"/>
            </a:pPr>
            <a:r>
              <a:rPr lang="is-IS" sz="1400" b="1" dirty="0"/>
              <a:t>Fundaröð</a:t>
            </a:r>
            <a:r>
              <a:rPr lang="is-IS" sz="1400" dirty="0"/>
              <a:t> um tillögurnar í maí 2019. </a:t>
            </a:r>
          </a:p>
          <a:p>
            <a:pPr marL="342900" indent="-342900">
              <a:buFont typeface="+mj-lt"/>
              <a:buAutoNum type="arabicPeriod"/>
            </a:pPr>
            <a:r>
              <a:rPr lang="is-IS" sz="1400" dirty="0"/>
              <a:t>Þingsályktun í </a:t>
            </a:r>
            <a:r>
              <a:rPr lang="is-IS" sz="1400" b="1" dirty="0"/>
              <a:t>Samráðsgátt</a:t>
            </a:r>
            <a:r>
              <a:rPr lang="is-IS" sz="1400" dirty="0"/>
              <a:t> stjórnvalda í ágúst sama ár. </a:t>
            </a:r>
          </a:p>
          <a:p>
            <a:pPr marL="342900" indent="-342900">
              <a:buFont typeface="+mj-lt"/>
              <a:buAutoNum type="arabicPeriod"/>
            </a:pPr>
            <a:r>
              <a:rPr lang="is-IS" sz="1400" dirty="0"/>
              <a:t>Mælt með samþykkt þingsályktunarinnar á </a:t>
            </a:r>
            <a:r>
              <a:rPr lang="is-IS" sz="1400" b="1" dirty="0"/>
              <a:t>landsþingi Sambandsins </a:t>
            </a:r>
            <a:r>
              <a:rPr lang="is-IS" sz="1400" dirty="0"/>
              <a:t>6. september 2019.</a:t>
            </a:r>
          </a:p>
          <a:p>
            <a:pPr marL="342900" indent="-342900">
              <a:buFont typeface="+mj-lt"/>
              <a:buAutoNum type="arabicPeriod"/>
            </a:pPr>
            <a:r>
              <a:rPr lang="is-IS" sz="1400" b="1" dirty="0"/>
              <a:t>Þingsályktun um stefnumótandi áætlun í málefnum sveitarfélaga fyrir árin 2019-2033 og aðgerðaráætlun fyrir árin 2019-2023 </a:t>
            </a:r>
            <a:r>
              <a:rPr lang="is-IS" sz="1400" dirty="0"/>
              <a:t>samþykkt á Alþingi 29. janúar 2020. </a:t>
            </a:r>
          </a:p>
          <a:p>
            <a:pPr marL="342900" indent="-342900">
              <a:buFont typeface="+mj-lt"/>
              <a:buAutoNum type="arabicPeriod"/>
            </a:pPr>
            <a:r>
              <a:rPr lang="is-IS" sz="1400" b="1" dirty="0"/>
              <a:t>Lög</a:t>
            </a:r>
            <a:r>
              <a:rPr lang="is-IS" sz="1400" dirty="0"/>
              <a:t> </a:t>
            </a:r>
            <a:r>
              <a:rPr lang="is-IS" sz="1400" b="1" dirty="0"/>
              <a:t>um breytingu á sveitarstjórnarlögum og lögum um tekjustofna sveitarfélaga </a:t>
            </a:r>
            <a:r>
              <a:rPr lang="is-IS" sz="1400" dirty="0"/>
              <a:t>(lágmarksfjöldi sveitarfélags) í ársbyrjun 2021. </a:t>
            </a:r>
          </a:p>
          <a:p>
            <a:pPr marL="342900" indent="-342900">
              <a:buFont typeface="+mj-lt"/>
              <a:buAutoNum type="arabicPeriod"/>
            </a:pPr>
            <a:endParaRPr lang="is-IS" sz="1600" dirty="0"/>
          </a:p>
          <a:p>
            <a:endParaRPr lang="is-IS" dirty="0"/>
          </a:p>
        </p:txBody>
      </p:sp>
    </p:spTree>
    <p:extLst>
      <p:ext uri="{BB962C8B-B14F-4D97-AF65-F5344CB8AC3E}">
        <p14:creationId xmlns:p14="http://schemas.microsoft.com/office/powerpoint/2010/main" val="107315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934211"/>
            <a:ext cx="8713297" cy="796821"/>
          </a:xfrm>
        </p:spPr>
        <p:txBody>
          <a:bodyPr/>
          <a:lstStyle/>
          <a:p>
            <a:r>
              <a:rPr lang="en-US" sz="2400" b="1" i="0" dirty="0">
                <a:solidFill>
                  <a:srgbClr val="5A5E61"/>
                </a:solidFill>
                <a:effectLst/>
                <a:latin typeface="Fira Sans" panose="020B0503050000020004" pitchFamily="34" charset="0"/>
              </a:rPr>
              <a:t>11. </a:t>
            </a:r>
            <a:r>
              <a:rPr lang="en-US" sz="2400" b="1" i="0" dirty="0" err="1">
                <a:solidFill>
                  <a:srgbClr val="5A5E61"/>
                </a:solidFill>
                <a:effectLst/>
                <a:latin typeface="Fira Sans" panose="020B0503050000020004" pitchFamily="34" charset="0"/>
              </a:rPr>
              <a:t>Fjölgun</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opinberra</a:t>
            </a:r>
            <a:r>
              <a:rPr lang="en-US" sz="2400" b="1" i="0" dirty="0">
                <a:solidFill>
                  <a:srgbClr val="5A5E61"/>
                </a:solidFill>
                <a:effectLst/>
                <a:latin typeface="Fira Sans" panose="020B0503050000020004" pitchFamily="34" charset="0"/>
              </a:rPr>
              <a:t> </a:t>
            </a:r>
            <a:r>
              <a:rPr lang="en-US" sz="2400" b="1" i="0" dirty="0" err="1">
                <a:solidFill>
                  <a:srgbClr val="5A5E61"/>
                </a:solidFill>
                <a:effectLst/>
                <a:latin typeface="Fira Sans" panose="020B0503050000020004" pitchFamily="34" charset="0"/>
              </a:rPr>
              <a:t>starfa</a:t>
            </a:r>
            <a:r>
              <a:rPr lang="en-US" sz="2400" b="1" i="0" dirty="0">
                <a:solidFill>
                  <a:srgbClr val="5A5E61"/>
                </a:solidFill>
                <a:effectLst/>
                <a:latin typeface="Fira Sans" panose="020B0503050000020004" pitchFamily="34" charset="0"/>
              </a:rPr>
              <a:t> á </a:t>
            </a:r>
            <a:r>
              <a:rPr lang="en-US" sz="2400" b="1" i="0" dirty="0" err="1">
                <a:solidFill>
                  <a:srgbClr val="5A5E61"/>
                </a:solidFill>
                <a:effectLst/>
                <a:latin typeface="Fira Sans" panose="020B0503050000020004" pitchFamily="34" charset="0"/>
              </a:rPr>
              <a:t>landsbyggðinni</a:t>
            </a:r>
            <a:br>
              <a:rPr lang="en-US" sz="800" b="1" i="0" dirty="0">
                <a:solidFill>
                  <a:srgbClr val="5A5E61"/>
                </a:solidFill>
                <a:effectLst/>
                <a:latin typeface="Fira Sans" panose="020B0503050000020004" pitchFamily="34" charset="0"/>
              </a:rPr>
            </a:br>
            <a:br>
              <a:rPr lang="en-US" sz="1200" b="1" i="0" dirty="0">
                <a:solidFill>
                  <a:srgbClr val="5A5E61"/>
                </a:solidFill>
                <a:effectLst/>
                <a:latin typeface="Fira Sans" panose="020B0503050000020004" pitchFamily="34" charset="0"/>
              </a:rPr>
            </a:b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271200" y="1523565"/>
            <a:ext cx="4541764" cy="5110699"/>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523565"/>
            <a:ext cx="4541764" cy="5207975"/>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729436" y="1910756"/>
            <a:ext cx="4201892" cy="2185214"/>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en-US" sz="1400" dirty="0">
              <a:solidFill>
                <a:srgbClr val="000000"/>
              </a:solidFill>
              <a:latin typeface="Fira Sans" panose="020B0503050000020004" pitchFamily="34" charset="0"/>
            </a:endParaRPr>
          </a:p>
          <a:p>
            <a:r>
              <a:rPr lang="is-IS" sz="1600" b="0" i="0" dirty="0">
                <a:solidFill>
                  <a:srgbClr val="000000"/>
                </a:solidFill>
                <a:effectLst/>
                <a:latin typeface="Fira Sans" panose="020B0503050000020004" pitchFamily="34" charset="0"/>
              </a:rPr>
              <a:t>Að fjölga störfum og auka fjölbreytni í atvinnulífi um allt land.  </a:t>
            </a:r>
          </a:p>
          <a:p>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Forsætisráðuneytið.</a:t>
            </a:r>
            <a:br>
              <a:rPr lang="is-IS" sz="1600" dirty="0"/>
            </a:br>
            <a:r>
              <a:rPr lang="is-IS" sz="1600" b="1" i="1" dirty="0">
                <a:solidFill>
                  <a:srgbClr val="000000"/>
                </a:solidFill>
                <a:effectLst/>
                <a:latin typeface="Fira Sans" panose="020B0503050000020004" pitchFamily="34" charset="0"/>
              </a:rPr>
              <a:t>Samstarfsaðilar:</a:t>
            </a:r>
            <a:r>
              <a:rPr lang="is-IS" sz="1600" b="0" i="0" dirty="0">
                <a:solidFill>
                  <a:srgbClr val="000000"/>
                </a:solidFill>
                <a:effectLst/>
                <a:latin typeface="Fira Sans" panose="020B0503050000020004" pitchFamily="34" charset="0"/>
              </a:rPr>
              <a:t> Öll ráðuneyti og Samband íslenskra sveitarfélaga.</a:t>
            </a:r>
            <a:br>
              <a:rPr lang="is-IS" sz="1600" dirty="0"/>
            </a:br>
            <a:r>
              <a:rPr lang="is-IS" sz="1600" b="1" i="1" dirty="0">
                <a:solidFill>
                  <a:srgbClr val="000000"/>
                </a:solidFill>
                <a:effectLst/>
                <a:latin typeface="Fira Sans" panose="020B0503050000020004" pitchFamily="34" charset="0"/>
              </a:rPr>
              <a:t>Tímabil:</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2020–2022.</a:t>
            </a: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693035" y="1830908"/>
            <a:ext cx="3893907" cy="4185761"/>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en-US" sz="1400" dirty="0">
              <a:latin typeface="Fira Sans" panose="020B0503050000020004" pitchFamily="34" charset="0"/>
            </a:endParaRPr>
          </a:p>
          <a:p>
            <a:r>
              <a:rPr lang="is-IS" sz="1600" dirty="0">
                <a:latin typeface="Fira Sans" panose="020B0503050000020004" pitchFamily="34" charset="0"/>
              </a:rPr>
              <a:t>Stefnt er að því að 10% allra starfa í ráðuneytum og stofnunum ríkisins verði auglýst án staðsetningar árið 2024.</a:t>
            </a:r>
          </a:p>
          <a:p>
            <a:endParaRPr lang="is-IS" sz="1600" dirty="0">
              <a:latin typeface="Fira Sans" panose="020B0503050000020004" pitchFamily="34" charset="0"/>
            </a:endParaRPr>
          </a:p>
          <a:p>
            <a:r>
              <a:rPr lang="is-IS" sz="1600" dirty="0">
                <a:latin typeface="Fira Sans" panose="020B0503050000020004" pitchFamily="34" charset="0"/>
              </a:rPr>
              <a:t>Í nýútkominni skýrslu fjármálaráðuneytisins um  </a:t>
            </a:r>
            <a:r>
              <a:rPr lang="is-IS" sz="1600" dirty="0">
                <a:hlinkClick r:id="rId3"/>
              </a:rPr>
              <a:t>Störf án staðsetningar</a:t>
            </a:r>
            <a:r>
              <a:rPr lang="is-IS" sz="1600" dirty="0"/>
              <a:t> er að finna yfirlit yfir aðgerðir til að stuðla að fjölgun starfa án staðsetningar, m.a. hvað varðar greiningu starfa, húsnæði fyrir störf án staðsetningar og staðlaðan texta í atvinnuauglýsingum.</a:t>
            </a:r>
          </a:p>
          <a:p>
            <a:endParaRPr lang="is-IS" sz="1600" dirty="0"/>
          </a:p>
          <a:p>
            <a:endParaRPr lang="is-IS" sz="1600" dirty="0"/>
          </a:p>
          <a:p>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8673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taðgengill myndar 5" descr="Mynd sem inniheldur lei�, vegur, �j��vegur&#10;&#10;Lýsing sjálfkrafa búin til">
            <a:extLst>
              <a:ext uri="{FF2B5EF4-FFF2-40B4-BE49-F238E27FC236}">
                <a16:creationId xmlns:a16="http://schemas.microsoft.com/office/drawing/2014/main" id="{E2D1D6B4-838A-4264-A2A9-8B991ABF1F2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424" b="2424"/>
          <a:stretch>
            <a:fillRect/>
          </a:stretch>
        </p:blipFill>
        <p:spPr/>
      </p:pic>
      <p:sp>
        <p:nvSpPr>
          <p:cNvPr id="3" name="Titill 2">
            <a:extLst>
              <a:ext uri="{FF2B5EF4-FFF2-40B4-BE49-F238E27FC236}">
                <a16:creationId xmlns:a16="http://schemas.microsoft.com/office/drawing/2014/main" id="{E071CC5D-34C5-4B9B-91A6-10797FD602DB}"/>
              </a:ext>
            </a:extLst>
          </p:cNvPr>
          <p:cNvSpPr>
            <a:spLocks noGrp="1"/>
          </p:cNvSpPr>
          <p:nvPr>
            <p:ph type="title"/>
          </p:nvPr>
        </p:nvSpPr>
        <p:spPr/>
        <p:txBody>
          <a:bodyPr/>
          <a:lstStyle/>
          <a:p>
            <a:r>
              <a:rPr lang="is-IS" dirty="0"/>
              <a:t>Framhaldið</a:t>
            </a:r>
          </a:p>
        </p:txBody>
      </p:sp>
      <p:sp>
        <p:nvSpPr>
          <p:cNvPr id="4" name="Textastaðgengill 3">
            <a:extLst>
              <a:ext uri="{FF2B5EF4-FFF2-40B4-BE49-F238E27FC236}">
                <a16:creationId xmlns:a16="http://schemas.microsoft.com/office/drawing/2014/main" id="{60296C1D-C185-4191-B99A-36B1B5174554}"/>
              </a:ext>
            </a:extLst>
          </p:cNvPr>
          <p:cNvSpPr>
            <a:spLocks noGrp="1"/>
          </p:cNvSpPr>
          <p:nvPr>
            <p:ph type="body" sz="quarter" idx="13"/>
          </p:nvPr>
        </p:nvSpPr>
        <p:spPr/>
        <p:txBody>
          <a:bodyPr/>
          <a:lstStyle/>
          <a:p>
            <a:pPr marL="342900" indent="-342900">
              <a:lnSpc>
                <a:spcPct val="107000"/>
              </a:lnSpc>
              <a:spcAft>
                <a:spcPts val="800"/>
              </a:spcAft>
              <a:buFont typeface="Wingdings" panose="05000000000000000000" pitchFamily="2" charset="2"/>
              <a:buChar char="§"/>
            </a:pPr>
            <a:r>
              <a:rPr lang="is-IS" sz="1800" dirty="0">
                <a:effectLst/>
                <a:latin typeface="+mj-lt"/>
                <a:ea typeface="Calibri" panose="020F0502020204030204" pitchFamily="34" charset="0"/>
                <a:cs typeface="Arial" panose="020B0604020202020204" pitchFamily="34" charset="0"/>
              </a:rPr>
              <a:t>Í heildina litið gengur </a:t>
            </a:r>
            <a:r>
              <a:rPr lang="is-IS" dirty="0">
                <a:latin typeface="+mj-lt"/>
                <a:ea typeface="Calibri" panose="020F0502020204030204" pitchFamily="34" charset="0"/>
                <a:cs typeface="Arial" panose="020B0604020202020204" pitchFamily="34" charset="0"/>
              </a:rPr>
              <a:t>framkvæmd </a:t>
            </a:r>
            <a:r>
              <a:rPr lang="is-IS" dirty="0">
                <a:latin typeface="+mj-lt"/>
                <a:ea typeface="Calibri" panose="020F0502020204030204" pitchFamily="34" charset="0"/>
                <a:cs typeface="Arial" panose="020B0604020202020204" pitchFamily="34" charset="0"/>
                <a:hlinkClick r:id="rId4"/>
              </a:rPr>
              <a:t>Stefnu í málefnum sveitarfélaga </a:t>
            </a:r>
            <a:r>
              <a:rPr lang="is-IS" dirty="0">
                <a:latin typeface="+mj-lt"/>
                <a:ea typeface="Calibri" panose="020F0502020204030204" pitchFamily="34" charset="0"/>
                <a:cs typeface="Arial" panose="020B0604020202020204" pitchFamily="34" charset="0"/>
              </a:rPr>
              <a:t>vel</a:t>
            </a:r>
            <a:r>
              <a:rPr lang="is-IS" sz="1800" dirty="0">
                <a:effectLst/>
                <a:latin typeface="+mj-lt"/>
                <a:ea typeface="Calibri" panose="020F0502020204030204" pitchFamily="34" charset="0"/>
                <a:cs typeface="Arial" panose="020B0604020202020204" pitchFamily="34" charset="0"/>
              </a:rPr>
              <a:t>.  </a:t>
            </a:r>
            <a:br>
              <a:rPr lang="is-IS" sz="1800" dirty="0">
                <a:effectLst/>
                <a:latin typeface="+mj-lt"/>
                <a:ea typeface="Calibri" panose="020F0502020204030204" pitchFamily="34" charset="0"/>
                <a:cs typeface="Arial" panose="020B0604020202020204" pitchFamily="34" charset="0"/>
              </a:rPr>
            </a:br>
            <a:r>
              <a:rPr lang="is-IS" sz="1800" dirty="0">
                <a:effectLst/>
                <a:latin typeface="+mj-lt"/>
                <a:ea typeface="Calibri" panose="020F0502020204030204" pitchFamily="34" charset="0"/>
                <a:cs typeface="Arial" panose="020B0604020202020204" pitchFamily="34" charset="0"/>
              </a:rPr>
              <a:t>Á heimasíðu ráðuneytisins er hægt að sjá framvindu einstakra aðgerða.</a:t>
            </a:r>
          </a:p>
          <a:p>
            <a:pPr>
              <a:lnSpc>
                <a:spcPct val="107000"/>
              </a:lnSpc>
              <a:spcAft>
                <a:spcPts val="800"/>
              </a:spcAft>
              <a:buNone/>
            </a:pPr>
            <a:endParaRPr lang="en-US" sz="1800" dirty="0">
              <a:effectLst/>
              <a:latin typeface="+mj-lt"/>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
            </a:pPr>
            <a:r>
              <a:rPr lang="is-IS" sz="1800" dirty="0">
                <a:effectLst/>
                <a:latin typeface="+mj-lt"/>
                <a:ea typeface="Calibri" panose="020F0502020204030204" pitchFamily="34" charset="0"/>
                <a:cs typeface="Arial" panose="020B0604020202020204" pitchFamily="34" charset="0"/>
              </a:rPr>
              <a:t>Formleg endurskoðun hennar hefst um mitt næsta ár en samkvæmt sveitarstjórnarlögum á að endurskoða hana á þriggja ára fresti. Ný áætlun gæti því tekið gildi um mitt ár 2023.</a:t>
            </a:r>
            <a:endParaRPr lang="en-US" sz="1800" dirty="0">
              <a:effectLst/>
              <a:latin typeface="+mj-lt"/>
              <a:ea typeface="Calibri" panose="020F0502020204030204" pitchFamily="34" charset="0"/>
              <a:cs typeface="Arial" panose="020B0604020202020204" pitchFamily="34" charset="0"/>
            </a:endParaRPr>
          </a:p>
          <a:p>
            <a:endParaRPr lang="is-IS" dirty="0"/>
          </a:p>
        </p:txBody>
      </p:sp>
    </p:spTree>
    <p:extLst>
      <p:ext uri="{BB962C8B-B14F-4D97-AF65-F5344CB8AC3E}">
        <p14:creationId xmlns:p14="http://schemas.microsoft.com/office/powerpoint/2010/main" val="144235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taðgengill myndar 4" descr="Team rowing boat at dawn">
            <a:extLst>
              <a:ext uri="{FF2B5EF4-FFF2-40B4-BE49-F238E27FC236}">
                <a16:creationId xmlns:a16="http://schemas.microsoft.com/office/drawing/2014/main" id="{D188076B-B47B-4DE3-8B84-00E8E02640D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031" r="4032" b="1"/>
          <a:stretch/>
        </p:blipFill>
        <p:spPr>
          <a:xfrm>
            <a:off x="2598738" y="-1"/>
            <a:ext cx="9594462" cy="6861600"/>
          </a:xfrm>
          <a:noFill/>
        </p:spPr>
      </p:pic>
      <p:sp>
        <p:nvSpPr>
          <p:cNvPr id="3" name="Titill 2">
            <a:extLst>
              <a:ext uri="{FF2B5EF4-FFF2-40B4-BE49-F238E27FC236}">
                <a16:creationId xmlns:a16="http://schemas.microsoft.com/office/drawing/2014/main" id="{D95CB4B2-9484-4357-933B-8B5E75FFFD40}"/>
              </a:ext>
            </a:extLst>
          </p:cNvPr>
          <p:cNvSpPr>
            <a:spLocks noGrp="1"/>
          </p:cNvSpPr>
          <p:nvPr>
            <p:ph type="ctrTitle"/>
          </p:nvPr>
        </p:nvSpPr>
        <p:spPr>
          <a:xfrm>
            <a:off x="3447929" y="1743406"/>
            <a:ext cx="7863009" cy="3290400"/>
          </a:xfrm>
        </p:spPr>
        <p:txBody>
          <a:bodyPr anchor="t">
            <a:normAutofit/>
          </a:bodyPr>
          <a:lstStyle/>
          <a:p>
            <a:r>
              <a:rPr lang="is-IS" dirty="0"/>
              <a:t>Takk fyrir!</a:t>
            </a:r>
          </a:p>
        </p:txBody>
      </p:sp>
      <p:sp>
        <p:nvSpPr>
          <p:cNvPr id="12" name="Text Placeholder 4">
            <a:extLst>
              <a:ext uri="{FF2B5EF4-FFF2-40B4-BE49-F238E27FC236}">
                <a16:creationId xmlns:a16="http://schemas.microsoft.com/office/drawing/2014/main" id="{FEE30944-09FB-4B00-9E3D-E775CC7E103D}"/>
              </a:ext>
            </a:extLst>
          </p:cNvPr>
          <p:cNvSpPr>
            <a:spLocks noGrp="1"/>
          </p:cNvSpPr>
          <p:nvPr>
            <p:ph type="body" sz="quarter" idx="15"/>
          </p:nvPr>
        </p:nvSpPr>
        <p:spPr>
          <a:xfrm>
            <a:off x="3486233" y="5654212"/>
            <a:ext cx="4136400" cy="936000"/>
          </a:xfrm>
        </p:spPr>
        <p:txBody>
          <a:bodyPr/>
          <a:lstStyle/>
          <a:p>
            <a:endParaRPr lang="en-US"/>
          </a:p>
        </p:txBody>
      </p:sp>
    </p:spTree>
    <p:extLst>
      <p:ext uri="{BB962C8B-B14F-4D97-AF65-F5344CB8AC3E}">
        <p14:creationId xmlns:p14="http://schemas.microsoft.com/office/powerpoint/2010/main" val="371152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1AE2-3AD8-4CFF-87CE-89CA5D56572F}"/>
              </a:ext>
            </a:extLst>
          </p:cNvPr>
          <p:cNvSpPr>
            <a:spLocks noGrp="1"/>
          </p:cNvSpPr>
          <p:nvPr>
            <p:ph type="title"/>
          </p:nvPr>
        </p:nvSpPr>
        <p:spPr>
          <a:xfrm>
            <a:off x="2599136" y="1197875"/>
            <a:ext cx="8713297" cy="308610"/>
          </a:xfrm>
        </p:spPr>
        <p:txBody>
          <a:bodyPr anchor="b">
            <a:normAutofit/>
          </a:bodyPr>
          <a:lstStyle/>
          <a:p>
            <a:r>
              <a:rPr lang="is-IS" sz="2000" dirty="0"/>
              <a:t>Starfshópur</a:t>
            </a:r>
          </a:p>
        </p:txBody>
      </p:sp>
      <p:sp>
        <p:nvSpPr>
          <p:cNvPr id="3" name="Text Placeholder 2">
            <a:extLst>
              <a:ext uri="{FF2B5EF4-FFF2-40B4-BE49-F238E27FC236}">
                <a16:creationId xmlns:a16="http://schemas.microsoft.com/office/drawing/2014/main" id="{6900765F-9B78-43EB-92D6-FE7613536A30}"/>
              </a:ext>
            </a:extLst>
          </p:cNvPr>
          <p:cNvSpPr>
            <a:spLocks noGrp="1"/>
          </p:cNvSpPr>
          <p:nvPr>
            <p:ph type="body" sz="quarter" idx="13"/>
          </p:nvPr>
        </p:nvSpPr>
        <p:spPr>
          <a:xfrm>
            <a:off x="2599136" y="1852611"/>
            <a:ext cx="8713297" cy="1696973"/>
          </a:xfrm>
        </p:spPr>
        <p:txBody>
          <a:bodyPr>
            <a:normAutofit fontScale="92500" lnSpcReduction="20000"/>
          </a:bodyPr>
          <a:lstStyle/>
          <a:p>
            <a:pPr marL="285750" indent="-285750">
              <a:lnSpc>
                <a:spcPct val="130000"/>
              </a:lnSpc>
              <a:buFont typeface="Wingdings" panose="05000000000000000000" pitchFamily="2" charset="2"/>
              <a:buChar char="§"/>
            </a:pPr>
            <a:r>
              <a:rPr lang="is-IS" sz="1600" dirty="0"/>
              <a:t>Valgarður Hilmarsson, fyrrverandi sveitarstjóri </a:t>
            </a:r>
            <a:r>
              <a:rPr lang="is-IS" sz="1600" dirty="0" err="1"/>
              <a:t>Blönduósbæjar</a:t>
            </a:r>
            <a:r>
              <a:rPr lang="is-IS" sz="1600" dirty="0"/>
              <a:t> (form.)</a:t>
            </a:r>
          </a:p>
          <a:p>
            <a:pPr marL="285750" indent="-285750">
              <a:lnSpc>
                <a:spcPct val="130000"/>
              </a:lnSpc>
              <a:buFont typeface="Wingdings" panose="05000000000000000000" pitchFamily="2" charset="2"/>
              <a:buChar char="§"/>
            </a:pPr>
            <a:r>
              <a:rPr lang="is-IS" sz="1600" dirty="0"/>
              <a:t>Sóley Björk Stefánsdóttir, bæjarfulltrúi í Akureyrarbæ.</a:t>
            </a:r>
          </a:p>
          <a:p>
            <a:pPr marL="285750" indent="-285750">
              <a:lnSpc>
                <a:spcPct val="130000"/>
              </a:lnSpc>
              <a:buFont typeface="Wingdings" panose="05000000000000000000" pitchFamily="2" charset="2"/>
              <a:buChar char="§"/>
            </a:pPr>
            <a:r>
              <a:rPr lang="is-IS" sz="1600" dirty="0"/>
              <a:t>Dagur B. Eggertsson, borgarstjóri í Reykjavík.</a:t>
            </a:r>
          </a:p>
          <a:p>
            <a:pPr marL="285750" indent="-285750">
              <a:lnSpc>
                <a:spcPct val="130000"/>
              </a:lnSpc>
              <a:buFont typeface="Wingdings" panose="05000000000000000000" pitchFamily="2" charset="2"/>
              <a:buChar char="§"/>
            </a:pPr>
            <a:r>
              <a:rPr lang="is-IS" sz="1600" dirty="0"/>
              <a:t>Aldís Hafsteinsdóttir, formaður Sambands íslenskra sveitarfélaga og bæjarstjóri í Hveragerði. </a:t>
            </a:r>
          </a:p>
          <a:p>
            <a:pPr>
              <a:lnSpc>
                <a:spcPct val="130000"/>
              </a:lnSpc>
            </a:pPr>
            <a:endParaRPr lang="is-IS" sz="1300" dirty="0"/>
          </a:p>
        </p:txBody>
      </p:sp>
      <p:pic>
        <p:nvPicPr>
          <p:cNvPr id="5" name="Picture 4" descr="A group of people sitting around a table&#10;&#10;Description automatically generated">
            <a:extLst>
              <a:ext uri="{FF2B5EF4-FFF2-40B4-BE49-F238E27FC236}">
                <a16:creationId xmlns:a16="http://schemas.microsoft.com/office/drawing/2014/main" id="{C6D7A5DB-C44F-4DE3-ABA4-E8C80C1E02DC}"/>
              </a:ext>
            </a:extLst>
          </p:cNvPr>
          <p:cNvPicPr>
            <a:picLocks noChangeAspect="1"/>
          </p:cNvPicPr>
          <p:nvPr/>
        </p:nvPicPr>
        <p:blipFill rotWithShape="1">
          <a:blip r:embed="rId3">
            <a:extLst>
              <a:ext uri="{28A0092B-C50C-407E-A947-70E740481C1C}">
                <a14:useLocalDpi xmlns:a14="http://schemas.microsoft.com/office/drawing/2010/main" val="0"/>
              </a:ext>
            </a:extLst>
          </a:blip>
          <a:srcRect t="28568" r="-1" b="25573"/>
          <a:stretch/>
        </p:blipFill>
        <p:spPr>
          <a:xfrm>
            <a:off x="2599136" y="3895710"/>
            <a:ext cx="9592864" cy="2936449"/>
          </a:xfrm>
          <a:prstGeom prst="rect">
            <a:avLst/>
          </a:prstGeom>
          <a:noFill/>
        </p:spPr>
      </p:pic>
    </p:spTree>
    <p:extLst>
      <p:ext uri="{BB962C8B-B14F-4D97-AF65-F5344CB8AC3E}">
        <p14:creationId xmlns:p14="http://schemas.microsoft.com/office/powerpoint/2010/main" val="358301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E90-B59E-44B1-B4BC-07BD2B8F0B4D}"/>
              </a:ext>
            </a:extLst>
          </p:cNvPr>
          <p:cNvSpPr>
            <a:spLocks noGrp="1"/>
          </p:cNvSpPr>
          <p:nvPr>
            <p:ph type="title"/>
          </p:nvPr>
        </p:nvSpPr>
        <p:spPr>
          <a:xfrm>
            <a:off x="2626891" y="722112"/>
            <a:ext cx="8713297" cy="839254"/>
          </a:xfrm>
        </p:spPr>
        <p:txBody>
          <a:bodyPr/>
          <a:lstStyle/>
          <a:p>
            <a:r>
              <a:rPr lang="is-IS" dirty="0"/>
              <a:t>Markmið og áherslur stefnumótunar</a:t>
            </a:r>
          </a:p>
        </p:txBody>
      </p:sp>
      <p:sp>
        <p:nvSpPr>
          <p:cNvPr id="3" name="Text Placeholder 2">
            <a:extLst>
              <a:ext uri="{FF2B5EF4-FFF2-40B4-BE49-F238E27FC236}">
                <a16:creationId xmlns:a16="http://schemas.microsoft.com/office/drawing/2014/main" id="{2E0BF220-143E-4B86-822E-0B503B75CC08}"/>
              </a:ext>
            </a:extLst>
          </p:cNvPr>
          <p:cNvSpPr>
            <a:spLocks noGrp="1"/>
          </p:cNvSpPr>
          <p:nvPr>
            <p:ph type="body" sz="quarter" idx="13"/>
          </p:nvPr>
        </p:nvSpPr>
        <p:spPr>
          <a:xfrm>
            <a:off x="2417029" y="1892984"/>
            <a:ext cx="9353625" cy="4242904"/>
          </a:xfrm>
        </p:spPr>
        <p:txBody>
          <a:bodyPr/>
          <a:lstStyle/>
          <a:p>
            <a:pPr>
              <a:buNone/>
            </a:pPr>
            <a:r>
              <a:rPr lang="is-IS" sz="1600" b="1" dirty="0">
                <a:solidFill>
                  <a:srgbClr val="003D85"/>
                </a:solidFill>
                <a:effectLst/>
                <a:latin typeface="+mj-lt"/>
                <a:ea typeface="Times New Roman" panose="02020603050405020304" pitchFamily="18" charset="0"/>
              </a:rPr>
              <a:t>Sveitarfélög á Íslandi verði öflug og sjálfbær vettvangur lýðræðislegrar starfsemi.</a:t>
            </a:r>
          </a:p>
          <a:p>
            <a:pPr marL="285750" indent="-285750">
              <a:buFont typeface="Wingdings" panose="05000000000000000000" pitchFamily="2" charset="2"/>
              <a:buChar char="§"/>
            </a:pPr>
            <a:r>
              <a:rPr lang="is-IS" sz="1600" dirty="0">
                <a:solidFill>
                  <a:srgbClr val="003D85"/>
                </a:solidFill>
                <a:latin typeface="+mj-lt"/>
                <a:ea typeface="Times New Roman" panose="02020603050405020304" pitchFamily="18" charset="0"/>
              </a:rPr>
              <a:t>Sveitarfélögin verði  félagslega, efnahagslega og umhverfislega sjálfbærar stjórnsýslueiningar.</a:t>
            </a:r>
          </a:p>
          <a:p>
            <a:pPr marL="285750" indent="-285750">
              <a:buFont typeface="Wingdings" panose="05000000000000000000" pitchFamily="2" charset="2"/>
              <a:buChar char="§"/>
            </a:pPr>
            <a:r>
              <a:rPr lang="is-IS" sz="1600" dirty="0">
                <a:solidFill>
                  <a:srgbClr val="003D85"/>
                </a:solidFill>
                <a:latin typeface="+mj-lt"/>
                <a:ea typeface="Times New Roman" panose="02020603050405020304" pitchFamily="18" charset="0"/>
              </a:rPr>
              <a:t>Sveitarfélögin efli lýðræðislega þátttöku íbúa, auki virkni og aðkomu þeirra að ákvarðanatöku og stefnumótun. </a:t>
            </a:r>
            <a:br>
              <a:rPr lang="is-IS" sz="1600" dirty="0">
                <a:solidFill>
                  <a:srgbClr val="003D85"/>
                </a:solidFill>
                <a:latin typeface="+mj-lt"/>
                <a:ea typeface="Times New Roman" panose="02020603050405020304" pitchFamily="18" charset="0"/>
              </a:rPr>
            </a:br>
            <a:endParaRPr lang="is-IS" sz="1600" dirty="0">
              <a:solidFill>
                <a:srgbClr val="003D85"/>
              </a:solidFill>
              <a:effectLst/>
              <a:latin typeface="+mj-lt"/>
              <a:ea typeface="Times New Roman" panose="02020603050405020304" pitchFamily="18" charset="0"/>
            </a:endParaRPr>
          </a:p>
          <a:p>
            <a:pPr>
              <a:buNone/>
            </a:pPr>
            <a:r>
              <a:rPr lang="is-IS" sz="1600" b="1" dirty="0">
                <a:solidFill>
                  <a:srgbClr val="003D85"/>
                </a:solidFill>
                <a:effectLst/>
                <a:latin typeface="+mj-lt"/>
                <a:ea typeface="Times New Roman" panose="02020603050405020304" pitchFamily="18" charset="0"/>
              </a:rPr>
              <a:t>Sjálfstjórn og ábyrgð sveitarfélaga verði virt og tryggð verði sem jöfnust réttindi og aðgengi íbúa að þjónustu.</a:t>
            </a:r>
          </a:p>
          <a:p>
            <a:pPr marL="285750" indent="-285750">
              <a:buFont typeface="Wingdings" panose="05000000000000000000" pitchFamily="2" charset="2"/>
              <a:buChar char="§"/>
            </a:pPr>
            <a:r>
              <a:rPr lang="is-IS" sz="1600" dirty="0">
                <a:solidFill>
                  <a:srgbClr val="003D85"/>
                </a:solidFill>
                <a:latin typeface="+mj-lt"/>
                <a:ea typeface="Times New Roman" panose="02020603050405020304" pitchFamily="18" charset="0"/>
              </a:rPr>
              <a:t>Sveitarfélögin ráði sér sjálf og verði leiðandi í allri stefnumótun.</a:t>
            </a:r>
          </a:p>
          <a:p>
            <a:pPr marL="285750" indent="-285750">
              <a:buFont typeface="Wingdings" panose="05000000000000000000" pitchFamily="2" charset="2"/>
              <a:buChar char="§"/>
            </a:pPr>
            <a:r>
              <a:rPr lang="is-IS" sz="1600" dirty="0">
                <a:solidFill>
                  <a:srgbClr val="003D85"/>
                </a:solidFill>
                <a:latin typeface="+mj-lt"/>
                <a:ea typeface="Times New Roman" panose="02020603050405020304" pitchFamily="18" charset="0"/>
              </a:rPr>
              <a:t>Sveitarfélögin tryggi aðgengi að þjónustu og séu í stakk búin til að takast á við samfélagsbreytingar.</a:t>
            </a:r>
            <a:br>
              <a:rPr lang="is-IS" sz="1600" dirty="0">
                <a:solidFill>
                  <a:srgbClr val="003D85"/>
                </a:solidFill>
                <a:latin typeface="+mj-lt"/>
                <a:ea typeface="Times New Roman" panose="02020603050405020304" pitchFamily="18" charset="0"/>
              </a:rPr>
            </a:br>
            <a:br>
              <a:rPr lang="is-IS" sz="1600" b="1" dirty="0">
                <a:solidFill>
                  <a:srgbClr val="003D85"/>
                </a:solidFill>
                <a:latin typeface="+mj-lt"/>
                <a:ea typeface="Times New Roman" panose="02020603050405020304" pitchFamily="18" charset="0"/>
              </a:rPr>
            </a:br>
            <a:r>
              <a:rPr lang="is-IS" sz="1600" b="1" dirty="0">
                <a:solidFill>
                  <a:srgbClr val="003D85"/>
                </a:solidFill>
                <a:latin typeface="+mj-lt"/>
                <a:ea typeface="Times New Roman" panose="02020603050405020304" pitchFamily="18" charset="0"/>
              </a:rPr>
              <a:t>Samstarf verði milli ráðuneyta, við Samband íslenskra sveitarfélaga og sveitarfélögin við framkvæmd aðgerðaráætlunar í 11 liðum. </a:t>
            </a:r>
          </a:p>
          <a:p>
            <a:pPr marL="285750" indent="-285750">
              <a:buFont typeface="Wingdings" panose="05000000000000000000" pitchFamily="2" charset="2"/>
              <a:buChar char="§"/>
            </a:pPr>
            <a:endParaRPr lang="en-US" sz="1600" dirty="0">
              <a:solidFill>
                <a:srgbClr val="003D85"/>
              </a:solidFill>
              <a:latin typeface="+mj-lt"/>
              <a:ea typeface="Times New Roman" panose="02020603050405020304" pitchFamily="18" charset="0"/>
            </a:endParaRPr>
          </a:p>
          <a:p>
            <a:pPr marL="285750" indent="-285750">
              <a:buFont typeface="Wingdings" panose="05000000000000000000" pitchFamily="2" charset="2"/>
              <a:buChar char="§"/>
            </a:pPr>
            <a:endParaRPr lang="en-US" sz="1800" dirty="0">
              <a:solidFill>
                <a:srgbClr val="003D85"/>
              </a:solidFill>
              <a:effectLst/>
              <a:latin typeface="+mj-lt"/>
              <a:ea typeface="Times New Roman" panose="02020603050405020304" pitchFamily="18" charset="0"/>
            </a:endParaRPr>
          </a:p>
          <a:p>
            <a:pPr marL="285750" indent="-285750"/>
            <a:endParaRPr lang="en-US" sz="1800" b="1" dirty="0">
              <a:solidFill>
                <a:srgbClr val="003D85"/>
              </a:solidFill>
              <a:effectLst/>
              <a:latin typeface="+mj-lt"/>
              <a:ea typeface="Times New Roman" panose="02020603050405020304" pitchFamily="18" charset="0"/>
            </a:endParaRPr>
          </a:p>
          <a:p>
            <a:pPr>
              <a:buNone/>
            </a:pPr>
            <a:br>
              <a:rPr lang="en-US" sz="1800" dirty="0">
                <a:solidFill>
                  <a:srgbClr val="242424"/>
                </a:solidFill>
                <a:effectLst/>
                <a:latin typeface="Times New Roman" panose="02020603050405020304" pitchFamily="18" charset="0"/>
                <a:ea typeface="Times New Roman" panose="02020603050405020304" pitchFamily="18" charset="0"/>
              </a:rPr>
            </a:br>
            <a:br>
              <a:rPr lang="en-US" sz="1800" dirty="0">
                <a:solidFill>
                  <a:srgbClr val="242424"/>
                </a:solidFill>
                <a:effectLst/>
                <a:latin typeface="Times New Roman" panose="02020603050405020304" pitchFamily="18" charset="0"/>
                <a:ea typeface="Times New Roman" panose="02020603050405020304" pitchFamily="18" charset="0"/>
              </a:rPr>
            </a:br>
            <a:endParaRPr lang="is-IS" b="1" dirty="0"/>
          </a:p>
          <a:p>
            <a:endParaRPr lang="is-IS" b="1" dirty="0"/>
          </a:p>
          <a:p>
            <a:endParaRPr lang="is-IS" dirty="0"/>
          </a:p>
        </p:txBody>
      </p:sp>
    </p:spTree>
    <p:extLst>
      <p:ext uri="{BB962C8B-B14F-4D97-AF65-F5344CB8AC3E}">
        <p14:creationId xmlns:p14="http://schemas.microsoft.com/office/powerpoint/2010/main" val="114870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17E7820-8574-44E9-9D30-07A2F6E5B6D8}"/>
              </a:ext>
            </a:extLst>
          </p:cNvPr>
          <p:cNvSpPr>
            <a:spLocks noGrp="1"/>
          </p:cNvSpPr>
          <p:nvPr>
            <p:ph type="title"/>
          </p:nvPr>
        </p:nvSpPr>
        <p:spPr>
          <a:xfrm>
            <a:off x="2598739" y="843979"/>
            <a:ext cx="8713297" cy="678745"/>
          </a:xfrm>
        </p:spPr>
        <p:txBody>
          <a:bodyPr/>
          <a:lstStyle/>
          <a:p>
            <a:r>
              <a:rPr lang="is-IS" dirty="0"/>
              <a:t>Viðbrögð</a:t>
            </a:r>
          </a:p>
        </p:txBody>
      </p:sp>
      <p:sp>
        <p:nvSpPr>
          <p:cNvPr id="3" name="Textastaðgengill 2">
            <a:extLst>
              <a:ext uri="{FF2B5EF4-FFF2-40B4-BE49-F238E27FC236}">
                <a16:creationId xmlns:a16="http://schemas.microsoft.com/office/drawing/2014/main" id="{9E4DD1C2-5DB0-436B-88ED-38A55EFCDF15}"/>
              </a:ext>
            </a:extLst>
          </p:cNvPr>
          <p:cNvSpPr>
            <a:spLocks noGrp="1"/>
          </p:cNvSpPr>
          <p:nvPr>
            <p:ph type="body" sz="quarter" idx="13"/>
          </p:nvPr>
        </p:nvSpPr>
        <p:spPr>
          <a:xfrm>
            <a:off x="2598739" y="1783440"/>
            <a:ext cx="9183358" cy="4718960"/>
          </a:xfrm>
        </p:spPr>
        <p:txBody>
          <a:bodyPr/>
          <a:lstStyle/>
          <a:p>
            <a:r>
              <a:rPr lang="is-IS" sz="1600" b="1" dirty="0"/>
              <a:t>Almenn ánægja  með stefnumótunina að undanskildum fyrsta lið aðgerðaráætlunarinnar um lögfestingu 1.000 manna lágmarksíbúafjölda.</a:t>
            </a:r>
          </a:p>
          <a:p>
            <a:pPr marL="285750" indent="-285750">
              <a:buFont typeface="Wingdings" panose="05000000000000000000" pitchFamily="2" charset="2"/>
              <a:buChar char="§"/>
            </a:pPr>
            <a:r>
              <a:rPr lang="is-IS" sz="1600" dirty="0"/>
              <a:t>Efasemdir um lögmæti þess að lögfesta lágmarkíbúafjölda.</a:t>
            </a:r>
          </a:p>
          <a:p>
            <a:pPr marL="285750" indent="-285750">
              <a:buFont typeface="Wingdings" panose="05000000000000000000" pitchFamily="2" charset="2"/>
              <a:buChar char="§"/>
            </a:pPr>
            <a:r>
              <a:rPr lang="is-IS" sz="1600" dirty="0"/>
              <a:t>Vangaveltur um viðmið um fjölda, 1.000 íbúar of hátt eða lágt viðmið. </a:t>
            </a:r>
          </a:p>
          <a:p>
            <a:pPr marL="285750" indent="-285750">
              <a:buFont typeface="Wingdings" panose="05000000000000000000" pitchFamily="2" charset="2"/>
              <a:buChar char="§"/>
            </a:pPr>
            <a:r>
              <a:rPr lang="is-IS" sz="1600" dirty="0"/>
              <a:t>Sjónarmið um að ekki ætti aðeins að horfa til fjölda íbúa heldur þyrfti að horfa til sjónarmiða á borð við landfræðilegra og félagslegra aðstæðna. </a:t>
            </a:r>
          </a:p>
          <a:p>
            <a:pPr marL="285750" indent="-285750">
              <a:buFont typeface="Wingdings" panose="05000000000000000000" pitchFamily="2" charset="2"/>
              <a:buChar char="§"/>
            </a:pPr>
            <a:r>
              <a:rPr lang="is-IS" sz="1600" dirty="0"/>
              <a:t>Ábendingar um að fámennari sveitarfélög gætu verið sjálfbær þrátt fyrir að uppfylla ekki viðmiðið. </a:t>
            </a:r>
          </a:p>
          <a:p>
            <a:pPr marL="285750" indent="-285750">
              <a:buFont typeface="Wingdings" panose="05000000000000000000" pitchFamily="2" charset="2"/>
              <a:buChar char="§"/>
            </a:pPr>
            <a:r>
              <a:rPr lang="is-IS" sz="1600" dirty="0"/>
              <a:t>Áhyggjur af því að fámennari sveitarfélög þyrftu að ganga í gegnum tvöfalt sameiningarferli. </a:t>
            </a:r>
            <a:br>
              <a:rPr lang="is-IS" sz="1600" dirty="0"/>
            </a:br>
            <a:endParaRPr lang="is-IS" sz="1600" b="1" dirty="0"/>
          </a:p>
          <a:p>
            <a:pPr>
              <a:buNone/>
            </a:pPr>
            <a:r>
              <a:rPr lang="is-IS" sz="1600" b="1" dirty="0"/>
              <a:t>Niðurstaða að tillögu umhverfisnefndar að farið sé vægar í sakirnar þó stefnt sé áfram að 1.000 íbúa lágmarki.</a:t>
            </a:r>
          </a:p>
          <a:p>
            <a:endParaRPr lang="is-IS" dirty="0"/>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405226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A06A-3F5B-408C-A2F2-2C360146FD6B}"/>
              </a:ext>
            </a:extLst>
          </p:cNvPr>
          <p:cNvSpPr>
            <a:spLocks noGrp="1"/>
          </p:cNvSpPr>
          <p:nvPr>
            <p:ph type="title"/>
          </p:nvPr>
        </p:nvSpPr>
        <p:spPr>
          <a:xfrm>
            <a:off x="2598738" y="1059558"/>
            <a:ext cx="8713297" cy="943415"/>
          </a:xfrm>
        </p:spPr>
        <p:txBody>
          <a:bodyPr/>
          <a:lstStyle/>
          <a:p>
            <a:r>
              <a:rPr lang="is-IS" dirty="0"/>
              <a:t>Ávinningur sameininga </a:t>
            </a:r>
          </a:p>
        </p:txBody>
      </p:sp>
      <p:sp>
        <p:nvSpPr>
          <p:cNvPr id="3" name="Text Placeholder 2">
            <a:extLst>
              <a:ext uri="{FF2B5EF4-FFF2-40B4-BE49-F238E27FC236}">
                <a16:creationId xmlns:a16="http://schemas.microsoft.com/office/drawing/2014/main" id="{FBC30AE6-8F02-4DAE-B7E7-E23673124E29}"/>
              </a:ext>
            </a:extLst>
          </p:cNvPr>
          <p:cNvSpPr>
            <a:spLocks noGrp="1"/>
          </p:cNvSpPr>
          <p:nvPr>
            <p:ph type="body" sz="quarter" idx="13"/>
          </p:nvPr>
        </p:nvSpPr>
        <p:spPr>
          <a:xfrm>
            <a:off x="2599835" y="2383732"/>
            <a:ext cx="8712200" cy="3313112"/>
          </a:xfrm>
        </p:spPr>
        <p:txBody>
          <a:bodyPr/>
          <a:lstStyle/>
          <a:p>
            <a:pPr marL="285750" indent="-285750">
              <a:buFont typeface="Wingdings" panose="05000000000000000000" pitchFamily="2" charset="2"/>
              <a:buChar char="§"/>
            </a:pPr>
            <a:r>
              <a:rPr lang="is-IS" dirty="0"/>
              <a:t>Sveitarfélögum  mun fækka um 14  frá og með árinu 2022 og um 40 frá og með árinu 2026. Sveitarfélögin yrðu því að hámarki 29. </a:t>
            </a:r>
          </a:p>
          <a:p>
            <a:pPr marL="285750" indent="-285750">
              <a:buFont typeface="Wingdings" panose="05000000000000000000" pitchFamily="2" charset="2"/>
              <a:buChar char="§"/>
            </a:pPr>
            <a:r>
              <a:rPr lang="is-IS" dirty="0"/>
              <a:t>Sparnaður í rekstri sveitarfélaganna við sameiningarnar  mun nema á bilinu 3,6 til 5 milljörðum.  Einhver hluti sparnaðarins  verður nýttur til að hækka þjónustustig við íbúa. </a:t>
            </a:r>
          </a:p>
          <a:p>
            <a:pPr marL="285750" indent="-285750">
              <a:buFont typeface="Wingdings" panose="05000000000000000000" pitchFamily="2" charset="2"/>
              <a:buChar char="§"/>
            </a:pPr>
            <a:r>
              <a:rPr lang="is-IS" dirty="0"/>
              <a:t>Sveitarfélögin munu standa eftir sterkari og betur í stakk búin til að standa undir auknum  kröfum um gæði og sjálfbærni. </a:t>
            </a:r>
          </a:p>
          <a:p>
            <a:endParaRPr lang="is-IS" dirty="0"/>
          </a:p>
          <a:p>
            <a:endParaRPr lang="is-IS" dirty="0"/>
          </a:p>
        </p:txBody>
      </p:sp>
    </p:spTree>
    <p:extLst>
      <p:ext uri="{BB962C8B-B14F-4D97-AF65-F5344CB8AC3E}">
        <p14:creationId xmlns:p14="http://schemas.microsoft.com/office/powerpoint/2010/main" val="339994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taðgengill myndar 5" descr="Mynd sem inniheldur utandyra, fjall, n�tt�ra, h��&#10;&#10;Lýsing sjálfkrafa búin til">
            <a:extLst>
              <a:ext uri="{FF2B5EF4-FFF2-40B4-BE49-F238E27FC236}">
                <a16:creationId xmlns:a16="http://schemas.microsoft.com/office/drawing/2014/main" id="{42D98C8E-541B-4E5E-B938-5F6C2D2413D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1994" r="21994"/>
          <a:stretch>
            <a:fillRect/>
          </a:stretch>
        </p:blipFill>
        <p:spPr/>
      </p:pic>
      <p:sp>
        <p:nvSpPr>
          <p:cNvPr id="3" name="Titill 2">
            <a:extLst>
              <a:ext uri="{FF2B5EF4-FFF2-40B4-BE49-F238E27FC236}">
                <a16:creationId xmlns:a16="http://schemas.microsoft.com/office/drawing/2014/main" id="{D149CAD7-24BB-491A-ADAD-3713D431D237}"/>
              </a:ext>
            </a:extLst>
          </p:cNvPr>
          <p:cNvSpPr>
            <a:spLocks noGrp="1"/>
          </p:cNvSpPr>
          <p:nvPr>
            <p:ph type="title"/>
          </p:nvPr>
        </p:nvSpPr>
        <p:spPr>
          <a:xfrm>
            <a:off x="6096000" y="1090173"/>
            <a:ext cx="5215935" cy="943310"/>
          </a:xfrm>
        </p:spPr>
        <p:txBody>
          <a:bodyPr/>
          <a:lstStyle/>
          <a:p>
            <a:r>
              <a:rPr lang="is-IS" sz="3200" dirty="0"/>
              <a:t>Aðrar ábendingar </a:t>
            </a:r>
            <a:br>
              <a:rPr lang="is-IS" sz="3200" dirty="0"/>
            </a:br>
            <a:r>
              <a:rPr lang="is-IS" sz="3200" dirty="0"/>
              <a:t>í samráðsferli</a:t>
            </a:r>
          </a:p>
        </p:txBody>
      </p:sp>
      <p:sp>
        <p:nvSpPr>
          <p:cNvPr id="4" name="Textastaðgengill 3">
            <a:extLst>
              <a:ext uri="{FF2B5EF4-FFF2-40B4-BE49-F238E27FC236}">
                <a16:creationId xmlns:a16="http://schemas.microsoft.com/office/drawing/2014/main" id="{AC0BBE92-3E1C-4C7A-9DF5-16E29054E3A0}"/>
              </a:ext>
            </a:extLst>
          </p:cNvPr>
          <p:cNvSpPr>
            <a:spLocks noGrp="1"/>
          </p:cNvSpPr>
          <p:nvPr>
            <p:ph type="body" sz="quarter" idx="13"/>
          </p:nvPr>
        </p:nvSpPr>
        <p:spPr>
          <a:xfrm>
            <a:off x="6096000" y="2310138"/>
            <a:ext cx="5214938" cy="3743325"/>
          </a:xfrm>
        </p:spPr>
        <p:txBody>
          <a:bodyPr/>
          <a:lstStyle/>
          <a:p>
            <a:r>
              <a:rPr lang="is-IS" sz="1600" b="1" dirty="0"/>
              <a:t>Styrkja þurfi tekjustofna.</a:t>
            </a:r>
          </a:p>
          <a:p>
            <a:r>
              <a:rPr lang="is-IS" sz="1600" b="1" dirty="0"/>
              <a:t>Tryggja þurfi stuðning Jöfnunarsjóðs við sameiningar.</a:t>
            </a:r>
          </a:p>
          <a:p>
            <a:r>
              <a:rPr lang="is-IS" sz="1600" b="1" dirty="0"/>
              <a:t>Fara þurfi varlega í sakirnar við lækkun skuldaviðmiðs.</a:t>
            </a:r>
          </a:p>
          <a:p>
            <a:r>
              <a:rPr lang="is-IS" sz="1600" b="1" dirty="0"/>
              <a:t>Skilgreina þurfi betur hugtakið sjálfbærni.</a:t>
            </a:r>
          </a:p>
          <a:p>
            <a:r>
              <a:rPr lang="is-IS" sz="1600" b="1" dirty="0"/>
              <a:t>Stuðla þurfi með markvissum hætti að flutningi starfa út á landsbyggðina, hugtakið </a:t>
            </a:r>
            <a:r>
              <a:rPr lang="is-IS" sz="1600" b="1" i="1" dirty="0"/>
              <a:t>störf á staðsetningar </a:t>
            </a:r>
            <a:r>
              <a:rPr lang="is-IS" sz="1600" b="1" dirty="0"/>
              <a:t>sé ekki nóg. </a:t>
            </a:r>
          </a:p>
          <a:p>
            <a:endParaRPr lang="is-IS" dirty="0"/>
          </a:p>
        </p:txBody>
      </p:sp>
    </p:spTree>
    <p:extLst>
      <p:ext uri="{BB962C8B-B14F-4D97-AF65-F5344CB8AC3E}">
        <p14:creationId xmlns:p14="http://schemas.microsoft.com/office/powerpoint/2010/main" val="83072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taðgengill myndar 4" descr="Mynd sem inniheldur himinn, utandyra, n�tt�ra, ma�ur&#10;&#10;Lýsing sjálfkrafa búin til">
            <a:extLst>
              <a:ext uri="{FF2B5EF4-FFF2-40B4-BE49-F238E27FC236}">
                <a16:creationId xmlns:a16="http://schemas.microsoft.com/office/drawing/2014/main" id="{B2404031-C389-4AEC-9C48-197689DD506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9769" b="3976"/>
          <a:stretch/>
        </p:blipFill>
        <p:spPr>
          <a:xfrm>
            <a:off x="0" y="651601"/>
            <a:ext cx="12193180" cy="6206399"/>
          </a:xfrm>
          <a:noFill/>
        </p:spPr>
      </p:pic>
      <p:sp>
        <p:nvSpPr>
          <p:cNvPr id="3" name="Titill 2">
            <a:extLst>
              <a:ext uri="{FF2B5EF4-FFF2-40B4-BE49-F238E27FC236}">
                <a16:creationId xmlns:a16="http://schemas.microsoft.com/office/drawing/2014/main" id="{59C39C79-D1FB-4503-92F8-5D46C59FEC28}"/>
              </a:ext>
            </a:extLst>
          </p:cNvPr>
          <p:cNvSpPr>
            <a:spLocks noGrp="1"/>
          </p:cNvSpPr>
          <p:nvPr>
            <p:ph type="title"/>
          </p:nvPr>
        </p:nvSpPr>
        <p:spPr>
          <a:xfrm>
            <a:off x="406780" y="911549"/>
            <a:ext cx="4484709" cy="1225723"/>
          </a:xfrm>
        </p:spPr>
        <p:txBody>
          <a:bodyPr anchor="b">
            <a:normAutofit fontScale="90000"/>
          </a:bodyPr>
          <a:lstStyle/>
          <a:p>
            <a:r>
              <a:rPr lang="is-IS" sz="3000" dirty="0"/>
              <a:t>Aðgerðaráætlun í málefnum sveitarfélaga 2019-2023</a:t>
            </a:r>
          </a:p>
        </p:txBody>
      </p:sp>
    </p:spTree>
    <p:extLst>
      <p:ext uri="{BB962C8B-B14F-4D97-AF65-F5344CB8AC3E}">
        <p14:creationId xmlns:p14="http://schemas.microsoft.com/office/powerpoint/2010/main" val="415045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033-3A0A-4882-9EC1-F7EF10A1B959}"/>
              </a:ext>
            </a:extLst>
          </p:cNvPr>
          <p:cNvSpPr>
            <a:spLocks noGrp="1"/>
          </p:cNvSpPr>
          <p:nvPr>
            <p:ph type="title"/>
          </p:nvPr>
        </p:nvSpPr>
        <p:spPr>
          <a:xfrm>
            <a:off x="2609011" y="717658"/>
            <a:ext cx="8713297" cy="667147"/>
          </a:xfrm>
        </p:spPr>
        <p:txBody>
          <a:bodyPr/>
          <a:lstStyle/>
          <a:p>
            <a:r>
              <a:rPr lang="is-IS" sz="2400" b="1" i="0" dirty="0">
                <a:solidFill>
                  <a:srgbClr val="5A5E61"/>
                </a:solidFill>
                <a:effectLst/>
                <a:latin typeface="Fira Sans" panose="020B0503050000020004" pitchFamily="34" charset="0"/>
              </a:rPr>
              <a:t>1.</a:t>
            </a:r>
            <a:r>
              <a:rPr lang="is-IS" sz="2400" i="0" dirty="0">
                <a:solidFill>
                  <a:srgbClr val="5A5E61"/>
                </a:solidFill>
                <a:effectLst/>
                <a:latin typeface="Fira Sans" panose="020B0503050000020004" pitchFamily="34" charset="0"/>
              </a:rPr>
              <a:t> </a:t>
            </a:r>
            <a:r>
              <a:rPr lang="is-IS" sz="2400" b="1" i="0" dirty="0">
                <a:solidFill>
                  <a:srgbClr val="5A5E61"/>
                </a:solidFill>
                <a:effectLst/>
                <a:latin typeface="Fira Sans" panose="020B0503050000020004" pitchFamily="34" charset="0"/>
              </a:rPr>
              <a:t>Lágmarksíbúafjöldi sveitarfélaga</a:t>
            </a:r>
            <a:endParaRPr lang="is-IS" sz="2400" b="1" dirty="0"/>
          </a:p>
        </p:txBody>
      </p:sp>
      <p:sp>
        <p:nvSpPr>
          <p:cNvPr id="7" name="Text Placeholder 2">
            <a:extLst>
              <a:ext uri="{FF2B5EF4-FFF2-40B4-BE49-F238E27FC236}">
                <a16:creationId xmlns:a16="http://schemas.microsoft.com/office/drawing/2014/main" id="{D43239C4-F6D0-4FD2-8C35-3D66F002302C}"/>
              </a:ext>
            </a:extLst>
          </p:cNvPr>
          <p:cNvSpPr txBox="1">
            <a:spLocks/>
          </p:cNvSpPr>
          <p:nvPr/>
        </p:nvSpPr>
        <p:spPr>
          <a:xfrm>
            <a:off x="6647380" y="2477802"/>
            <a:ext cx="4049739" cy="3686692"/>
          </a:xfrm>
          <a:prstGeom prst="rect">
            <a:avLst/>
          </a:prstGeom>
        </p:spPr>
        <p:txBody>
          <a:bodyPr vert="horz" lIns="0" tIns="0" rIns="0" bIns="0" numCol="1" spcCol="324000" rtlCol="0">
            <a:noAutofit/>
          </a:bodyPr>
          <a:lst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a:lstStyle>
          <a:p>
            <a:pPr marL="0" indent="0">
              <a:buFont typeface="FiraGO Light" panose="020B0403050000020004" pitchFamily="34" charset="0"/>
              <a:buNone/>
            </a:pPr>
            <a:br>
              <a:rPr lang="en-US" dirty="0">
                <a:solidFill>
                  <a:srgbClr val="000000"/>
                </a:solidFill>
                <a:latin typeface="Fira Sans" panose="020B0503050000020004" pitchFamily="34" charset="0"/>
              </a:rPr>
            </a:br>
            <a:endParaRPr lang="en-US" dirty="0"/>
          </a:p>
        </p:txBody>
      </p:sp>
      <p:sp>
        <p:nvSpPr>
          <p:cNvPr id="8" name="Rectangle: Rounded Corners 7">
            <a:extLst>
              <a:ext uri="{FF2B5EF4-FFF2-40B4-BE49-F238E27FC236}">
                <a16:creationId xmlns:a16="http://schemas.microsoft.com/office/drawing/2014/main" id="{90750259-20F7-4CDE-86A1-CF401553733A}"/>
              </a:ext>
            </a:extLst>
          </p:cNvPr>
          <p:cNvSpPr/>
          <p:nvPr/>
        </p:nvSpPr>
        <p:spPr>
          <a:xfrm>
            <a:off x="7254029" y="1872528"/>
            <a:ext cx="4541764" cy="4596086"/>
          </a:xfrm>
          <a:prstGeom prst="roundRect">
            <a:avLst/>
          </a:prstGeom>
          <a:solidFill>
            <a:schemeClr val="bg2">
              <a:lumMod val="20000"/>
              <a:lumOff val="80000"/>
            </a:schemeClr>
          </a:solid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a:p>
        </p:txBody>
      </p:sp>
      <p:sp>
        <p:nvSpPr>
          <p:cNvPr id="9" name="Rectangle: Rounded Corners 8">
            <a:extLst>
              <a:ext uri="{FF2B5EF4-FFF2-40B4-BE49-F238E27FC236}">
                <a16:creationId xmlns:a16="http://schemas.microsoft.com/office/drawing/2014/main" id="{4EC8D22F-80E8-4E1A-9E16-91A6125BAF7A}"/>
              </a:ext>
            </a:extLst>
          </p:cNvPr>
          <p:cNvSpPr/>
          <p:nvPr/>
        </p:nvSpPr>
        <p:spPr>
          <a:xfrm>
            <a:off x="2423896" y="1797241"/>
            <a:ext cx="4541764" cy="4746661"/>
          </a:xfrm>
          <a:prstGeom prst="roundRect">
            <a:avLst/>
          </a:prstGeom>
          <a:noFill/>
          <a:ln>
            <a:solidFill>
              <a:srgbClr val="003D8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dirty="0"/>
          </a:p>
        </p:txBody>
      </p:sp>
      <p:sp>
        <p:nvSpPr>
          <p:cNvPr id="12" name="TextBox 11">
            <a:extLst>
              <a:ext uri="{FF2B5EF4-FFF2-40B4-BE49-F238E27FC236}">
                <a16:creationId xmlns:a16="http://schemas.microsoft.com/office/drawing/2014/main" id="{5BAA515A-4E5D-4ADA-8E6B-BF26666E2157}"/>
              </a:ext>
            </a:extLst>
          </p:cNvPr>
          <p:cNvSpPr txBox="1"/>
          <p:nvPr/>
        </p:nvSpPr>
        <p:spPr>
          <a:xfrm>
            <a:off x="2747824" y="2200802"/>
            <a:ext cx="3893907" cy="3477875"/>
          </a:xfrm>
          <a:prstGeom prst="rect">
            <a:avLst/>
          </a:prstGeom>
          <a:noFill/>
        </p:spPr>
        <p:txBody>
          <a:bodyPr wrap="square" lIns="0" tIns="0" rIns="0" bIns="0" rtlCol="0">
            <a:spAutoFit/>
          </a:bodyPr>
          <a:lstStyle/>
          <a:p>
            <a:r>
              <a:rPr lang="is-IS" sz="1600" b="1" dirty="0">
                <a:latin typeface="Fira Sans" panose="020B0503050000020004" pitchFamily="34" charset="0"/>
              </a:rPr>
              <a:t>Verkefnismarkmið</a:t>
            </a:r>
          </a:p>
          <a:p>
            <a:endParaRPr lang="en-US" b="0" i="0" dirty="0">
              <a:solidFill>
                <a:srgbClr val="000000"/>
              </a:solidFill>
              <a:effectLst/>
              <a:latin typeface="Fira Sans" panose="020B0503050000020004" pitchFamily="34" charset="0"/>
            </a:endParaRPr>
          </a:p>
          <a:p>
            <a:r>
              <a:rPr lang="is-IS" sz="1600" b="0" i="0" dirty="0">
                <a:solidFill>
                  <a:srgbClr val="000000"/>
                </a:solidFill>
                <a:effectLst/>
                <a:latin typeface="Fira Sans" panose="020B0503050000020004" pitchFamily="34" charset="0"/>
              </a:rPr>
              <a:t>Að stuðla að því að lágmarksíbúafjöldi sveitarfélaga verði 250 frá sveitarstjórnarkosningum árið 2022</a:t>
            </a:r>
            <a:r>
              <a:rPr lang="is-IS" sz="1600" dirty="0">
                <a:solidFill>
                  <a:srgbClr val="000000"/>
                </a:solidFill>
                <a:latin typeface="Fira Sans" panose="020B0503050000020004" pitchFamily="34" charset="0"/>
              </a:rPr>
              <a:t> og</a:t>
            </a:r>
            <a:r>
              <a:rPr lang="is-IS" sz="1600" b="0" i="0" dirty="0">
                <a:solidFill>
                  <a:srgbClr val="000000"/>
                </a:solidFill>
                <a:effectLst/>
                <a:latin typeface="Fira Sans" panose="020B0503050000020004" pitchFamily="34" charset="0"/>
              </a:rPr>
              <a:t> 1.000 frá sveitarstjórnar­kosningum árið 2026.</a:t>
            </a:r>
            <a:br>
              <a:rPr lang="is-IS" sz="1600" dirty="0"/>
            </a:br>
            <a:endParaRPr lang="is-IS" sz="1600" dirty="0"/>
          </a:p>
          <a:p>
            <a:r>
              <a:rPr lang="is-IS" sz="1600" b="1" i="1" dirty="0">
                <a:solidFill>
                  <a:srgbClr val="000000"/>
                </a:solidFill>
                <a:effectLst/>
                <a:latin typeface="Fira Sans" panose="020B0503050000020004" pitchFamily="34" charset="0"/>
              </a:rPr>
              <a:t>Ábyrgð:</a:t>
            </a:r>
            <a:r>
              <a:rPr lang="is-IS" sz="1600" b="0" i="0" dirty="0">
                <a:solidFill>
                  <a:srgbClr val="000000"/>
                </a:solidFill>
                <a:effectLst/>
                <a:latin typeface="Fira Sans" panose="020B0503050000020004" pitchFamily="34" charset="0"/>
              </a:rPr>
              <a:t> Samgöngu- og sveitarstjórnarráðuneytið.</a:t>
            </a:r>
            <a:br>
              <a:rPr lang="is-IS" sz="1600" dirty="0"/>
            </a:br>
            <a:r>
              <a:rPr lang="is-IS" sz="1600" b="1" i="1" dirty="0">
                <a:solidFill>
                  <a:srgbClr val="000000"/>
                </a:solidFill>
                <a:effectLst/>
                <a:latin typeface="Fira Sans" panose="020B0503050000020004" pitchFamily="34" charset="0"/>
              </a:rPr>
              <a:t>Samstarfsaðilar:</a:t>
            </a:r>
            <a:r>
              <a:rPr lang="is-IS" sz="1600" b="1" i="0" dirty="0">
                <a:solidFill>
                  <a:srgbClr val="000000"/>
                </a:solidFill>
                <a:effectLst/>
                <a:latin typeface="Fira Sans" panose="020B0503050000020004" pitchFamily="34" charset="0"/>
              </a:rPr>
              <a:t> </a:t>
            </a:r>
            <a:r>
              <a:rPr lang="is-IS" sz="1600" b="0" i="0" dirty="0">
                <a:solidFill>
                  <a:srgbClr val="000000"/>
                </a:solidFill>
                <a:effectLst/>
                <a:latin typeface="Fira Sans" panose="020B0503050000020004" pitchFamily="34" charset="0"/>
              </a:rPr>
              <a:t>Fjármála- og efnahagsráðuneytið, Samband íslenskra sveitarfélaga og sveitarfélög.</a:t>
            </a:r>
            <a:br>
              <a:rPr lang="is-IS" sz="1600" dirty="0"/>
            </a:br>
            <a:r>
              <a:rPr lang="is-IS" sz="1600" b="1" i="1" dirty="0">
                <a:solidFill>
                  <a:srgbClr val="000000"/>
                </a:solidFill>
                <a:effectLst/>
                <a:latin typeface="Fira Sans" panose="020B0503050000020004" pitchFamily="34" charset="0"/>
              </a:rPr>
              <a:t>Tímabil:</a:t>
            </a:r>
            <a:r>
              <a:rPr lang="is-IS" sz="1600" b="0" i="0" dirty="0">
                <a:solidFill>
                  <a:srgbClr val="000000"/>
                </a:solidFill>
                <a:effectLst/>
                <a:latin typeface="Fira Sans" panose="020B0503050000020004" pitchFamily="34" charset="0"/>
              </a:rPr>
              <a:t> 2020–2026.</a:t>
            </a:r>
          </a:p>
        </p:txBody>
      </p:sp>
      <p:sp>
        <p:nvSpPr>
          <p:cNvPr id="13" name="TextBox 12">
            <a:extLst>
              <a:ext uri="{FF2B5EF4-FFF2-40B4-BE49-F238E27FC236}">
                <a16:creationId xmlns:a16="http://schemas.microsoft.com/office/drawing/2014/main" id="{BB796932-4EC9-400E-A6DC-F177FD600E8E}"/>
              </a:ext>
            </a:extLst>
          </p:cNvPr>
          <p:cNvSpPr txBox="1"/>
          <p:nvPr/>
        </p:nvSpPr>
        <p:spPr>
          <a:xfrm>
            <a:off x="7949266" y="2200802"/>
            <a:ext cx="3637676" cy="246221"/>
          </a:xfrm>
          <a:prstGeom prst="rect">
            <a:avLst/>
          </a:prstGeom>
          <a:noFill/>
        </p:spPr>
        <p:txBody>
          <a:bodyPr wrap="square" lIns="0" tIns="0" rIns="0" bIns="0" rtlCol="0">
            <a:spAutoFit/>
          </a:bodyPr>
          <a:lstStyle/>
          <a:p>
            <a:endParaRPr lang="is-IS" sz="1600" b="1" dirty="0">
              <a:latin typeface="Fira Sans" panose="020B0503050000020004" pitchFamily="34" charset="0"/>
            </a:endParaRPr>
          </a:p>
        </p:txBody>
      </p:sp>
      <p:sp>
        <p:nvSpPr>
          <p:cNvPr id="15" name="TextBox 14">
            <a:extLst>
              <a:ext uri="{FF2B5EF4-FFF2-40B4-BE49-F238E27FC236}">
                <a16:creationId xmlns:a16="http://schemas.microsoft.com/office/drawing/2014/main" id="{C7FDD525-CF53-41A1-A042-3E7BCF2CF53D}"/>
              </a:ext>
            </a:extLst>
          </p:cNvPr>
          <p:cNvSpPr txBox="1"/>
          <p:nvPr/>
        </p:nvSpPr>
        <p:spPr>
          <a:xfrm>
            <a:off x="7543800" y="2098393"/>
            <a:ext cx="4171950" cy="4462760"/>
          </a:xfrm>
          <a:prstGeom prst="rect">
            <a:avLst/>
          </a:prstGeom>
          <a:noFill/>
        </p:spPr>
        <p:txBody>
          <a:bodyPr wrap="square" lIns="0" tIns="0" rIns="0" bIns="0" rtlCol="0">
            <a:spAutoFit/>
          </a:bodyPr>
          <a:lstStyle/>
          <a:p>
            <a:r>
              <a:rPr lang="is-IS" sz="1600" b="1" dirty="0">
                <a:latin typeface="Fira Sans" panose="020B0503050000020004" pitchFamily="34" charset="0"/>
              </a:rPr>
              <a:t>Staðan</a:t>
            </a:r>
          </a:p>
          <a:p>
            <a:endParaRPr lang="is-IS" sz="1600" b="1" dirty="0">
              <a:latin typeface="Fira Sans" panose="020B0503050000020004" pitchFamily="34" charset="0"/>
            </a:endParaRPr>
          </a:p>
          <a:p>
            <a:r>
              <a:rPr lang="is-IS" sz="1600" dirty="0">
                <a:latin typeface="Fira Sans" panose="020B0503050000020004" pitchFamily="34" charset="0"/>
              </a:rPr>
              <a:t>Í nýsamþykktum breytingum á sveitarstjórnarlögum segir að sé íbúafjöldi í sveitarfélagi undir 250 við sveitastjórnarkosningar 2022 eða 1.000 við sveitarstjórnarkosningar 2026 skuli sveitastjórn þess innan árs, leitast við að ná því markmiði með því að hefja formlegar sameiningarviðræður eða vinna álit um stöðu sveitarfélagsins, getu þess til að sinna lögbundnum verkefnum og um þau tækifæri sem felast í mögulegum kostum sameiningar sveitarfélagsins við annað eða önnur sveitarfélög. </a:t>
            </a:r>
          </a:p>
          <a:p>
            <a:endParaRPr lang="is-IS" sz="1600" b="1" dirty="0">
              <a:latin typeface="Fira Sans" panose="020B0503050000020004" pitchFamily="34" charset="0"/>
            </a:endParaRPr>
          </a:p>
          <a:p>
            <a:endParaRPr lang="is-IS" sz="1600" b="1" dirty="0">
              <a:latin typeface="Fira Sans" panose="020B0503050000020004" pitchFamily="34" charset="0"/>
            </a:endParaRPr>
          </a:p>
          <a:p>
            <a:endParaRPr lang="en-US" b="0" i="0"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29658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SRN_IS PowerPoint Template.potx" id="{F809E210-C220-4038-AC4B-97BC9B6C58A5}" vid="{F27816B4-8F58-4CA4-9939-3DA3FD6D9EBF}"/>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D81CC973BAE24C961FEDD18F9DD79B" ma:contentTypeVersion="13" ma:contentTypeDescription="Create a new document." ma:contentTypeScope="" ma:versionID="f656b73329a4656fe0f781057263d7d1">
  <xsd:schema xmlns:xsd="http://www.w3.org/2001/XMLSchema" xmlns:xs="http://www.w3.org/2001/XMLSchema" xmlns:p="http://schemas.microsoft.com/office/2006/metadata/properties" xmlns:ns2="d48a7f1c-e4e6-49e6-9187-7cd515314d48" xmlns:ns3="cf393e1e-2fe1-4b41-8a07-dca823d880f6" targetNamespace="http://schemas.microsoft.com/office/2006/metadata/properties" ma:root="true" ma:fieldsID="2cf3fe9d55777342a875965f07d9fc01" ns2:_="" ns3:_="">
    <xsd:import namespace="d48a7f1c-e4e6-49e6-9187-7cd515314d48"/>
    <xsd:import namespace="cf393e1e-2fe1-4b41-8a07-dca823d880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7f1c-e4e6-49e6-9187-7cd515314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93e1e-2fe1-4b41-8a07-dca823d880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574E9C-FDEE-4777-AF19-67110612549D}"/>
</file>

<file path=customXml/itemProps2.xml><?xml version="1.0" encoding="utf-8"?>
<ds:datastoreItem xmlns:ds="http://schemas.openxmlformats.org/officeDocument/2006/customXml" ds:itemID="{B2EB3C9F-B6FC-4082-B4AD-52CB296926B6}">
  <ds:schemaRefs>
    <ds:schemaRef ds:uri="http://schemas.microsoft.com/sharepoint/v3/contenttype/forms"/>
  </ds:schemaRefs>
</ds:datastoreItem>
</file>

<file path=customXml/itemProps3.xml><?xml version="1.0" encoding="utf-8"?>
<ds:datastoreItem xmlns:ds="http://schemas.openxmlformats.org/officeDocument/2006/customXml" ds:itemID="{F16D2546-B26F-4C6D-A9FA-21C86846749B}">
  <ds:schemaRefs>
    <ds:schemaRef ds:uri="http://schemas.openxmlformats.org/package/2006/metadata/core-properties"/>
    <ds:schemaRef ds:uri="http://schemas.microsoft.com/office/2006/documentManagement/types"/>
    <ds:schemaRef ds:uri="http://purl.org/dc/dcmitype/"/>
    <ds:schemaRef ds:uri="http://www.w3.org/XML/1998/namespace"/>
    <ds:schemaRef ds:uri="d48a7f1c-e4e6-49e6-9187-7cd515314d48"/>
    <ds:schemaRef ds:uri="http://purl.org/dc/elements/1.1/"/>
    <ds:schemaRef ds:uri="http://purl.org/dc/terms/"/>
    <ds:schemaRef ds:uri="http://schemas.microsoft.com/office/infopath/2007/PartnerControls"/>
    <ds:schemaRef ds:uri="cf393e1e-2fe1-4b41-8a07-dca823d880f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SRN_IS PowerPoint Template</Template>
  <TotalTime>2133</TotalTime>
  <Words>4506</Words>
  <Application>Microsoft Office PowerPoint</Application>
  <PresentationFormat>Widescreen</PresentationFormat>
  <Paragraphs>397</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Times New Roman</vt:lpstr>
      <vt:lpstr>Fira Sans</vt:lpstr>
      <vt:lpstr>Calibri</vt:lpstr>
      <vt:lpstr>Symbol</vt:lpstr>
      <vt:lpstr>FiraGO Light</vt:lpstr>
      <vt:lpstr>Arial</vt:lpstr>
      <vt:lpstr>FiraGO SemiBold</vt:lpstr>
      <vt:lpstr>Fira +</vt:lpstr>
      <vt:lpstr>Droid Serif</vt:lpstr>
      <vt:lpstr>Wingdings</vt:lpstr>
      <vt:lpstr>Icelandic Ministry of Finance PowerPoint Template</vt:lpstr>
      <vt:lpstr>Ellefu skref inn í framtíðina Stefna og aðgerðaráætlun í málefnum sveitarfélaga   Samtök sveitarfélaga á Norðurlandi vestra   </vt:lpstr>
      <vt:lpstr>Ferlið</vt:lpstr>
      <vt:lpstr>Starfshópur</vt:lpstr>
      <vt:lpstr>Markmið og áherslur stefnumótunar</vt:lpstr>
      <vt:lpstr>Viðbrögð</vt:lpstr>
      <vt:lpstr>Ávinningur sameininga </vt:lpstr>
      <vt:lpstr>Aðrar ábendingar  í samráðsferli</vt:lpstr>
      <vt:lpstr>Aðgerðaráætlun í málefnum sveitarfélaga 2019-2023</vt:lpstr>
      <vt:lpstr>1. Lágmarksíbúafjöldi sveitarfélaga</vt:lpstr>
      <vt:lpstr>2. Fjárhagslegur stuðningur við sameiningar </vt:lpstr>
      <vt:lpstr>3. Tekjustofnar sveitarfélaga </vt:lpstr>
      <vt:lpstr>4. Fjármál og skuldaviðmið </vt:lpstr>
      <vt:lpstr>5. Verkaskipting ríkis og sveitarfélaga </vt:lpstr>
      <vt:lpstr>6. Landshlutasamtök sveitarfélaga og samvinna sveitarfélaga </vt:lpstr>
      <vt:lpstr>7. Samskipti ríkis og sveitarfélaga </vt:lpstr>
      <vt:lpstr>8. Starfsaðstæður kjörinna fulltrúa </vt:lpstr>
      <vt:lpstr>Starfsaðstæður kjörinna fulltrúa - framhald</vt:lpstr>
      <vt:lpstr>9. Lýðræðislegur vettvangur </vt:lpstr>
      <vt:lpstr>10. Rafræn stjórnsýsla sveitarfélaga </vt:lpstr>
      <vt:lpstr>11. Fjölgun opinberra starfa á landsbyggðinni  </vt:lpstr>
      <vt:lpstr>Framhaldið</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Stefna og aðgerðaráætlun í málefnum sveitarfélaga 2019  - 2033</dc:title>
  <dc:creator>Anna Gunnhildur Ólafsdóttir</dc:creator>
  <cp:lastModifiedBy>Sveinbjörg Rut Pétursdóttir</cp:lastModifiedBy>
  <cp:revision>38</cp:revision>
  <dcterms:created xsi:type="dcterms:W3CDTF">2021-10-04T08:56:37Z</dcterms:created>
  <dcterms:modified xsi:type="dcterms:W3CDTF">2021-10-21T18:47:07Z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0x01010092D81CC973BAE24C961FEDD18F9DD79B</vt:lpwstr>
  </property>
</Properties>
</file>