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4"/>
    <p:sldMasterId id="2147483972" r:id="rId5"/>
  </p:sldMasterIdLst>
  <p:notesMasterIdLst>
    <p:notesMasterId r:id="rId27"/>
  </p:notesMasterIdLst>
  <p:handoutMasterIdLst>
    <p:handoutMasterId r:id="rId28"/>
  </p:handoutMasterIdLst>
  <p:sldIdLst>
    <p:sldId id="256" r:id="rId6"/>
    <p:sldId id="408" r:id="rId7"/>
    <p:sldId id="364" r:id="rId8"/>
    <p:sldId id="406" r:id="rId9"/>
    <p:sldId id="382" r:id="rId10"/>
    <p:sldId id="395" r:id="rId11"/>
    <p:sldId id="401" r:id="rId12"/>
    <p:sldId id="402" r:id="rId13"/>
    <p:sldId id="419" r:id="rId14"/>
    <p:sldId id="407" r:id="rId15"/>
    <p:sldId id="386" r:id="rId16"/>
    <p:sldId id="389" r:id="rId17"/>
    <p:sldId id="418" r:id="rId18"/>
    <p:sldId id="388" r:id="rId19"/>
    <p:sldId id="411" r:id="rId20"/>
    <p:sldId id="409" r:id="rId21"/>
    <p:sldId id="410" r:id="rId22"/>
    <p:sldId id="387" r:id="rId23"/>
    <p:sldId id="405" r:id="rId24"/>
    <p:sldId id="420" r:id="rId25"/>
    <p:sldId id="393" r:id="rId2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ur Rafn Halldórsson" initials="VRH" lastIdx="8" clrIdx="0">
    <p:extLst>
      <p:ext uri="{19B8F6BF-5375-455C-9EA6-DF929625EA0E}">
        <p15:presenceInfo xmlns:p15="http://schemas.microsoft.com/office/powerpoint/2012/main" userId="S::valurrafn@samband.is::53e92164-90a8-4b95-9acb-8060166123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0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gogn01.samband.is\notendur$\JOHANNES\vinnug&#246;gn\&#193;rsreikningar\landshlutir\2020\Nor&#240;urland%20vestra%20202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gogn01.samband.is\notendur$\JOHANNES\vinnug&#246;gn\&#193;rsreikningar\landshlutir\2020\Nor&#240;urland%20vestra%20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sz="2400" b="1" dirty="0"/>
              <a:t>Rekstrarafgangur 2021-2024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Rekstrarafgangur ma.kr.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81-4522-8FA9-4B8211F53073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581-4522-8FA9-4B8211F5307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81-4522-8FA9-4B8211F53073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581-4522-8FA9-4B8211F53073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#,##0.0</c:formatCode>
                <c:ptCount val="4"/>
                <c:pt idx="0">
                  <c:v>-21.7</c:v>
                </c:pt>
                <c:pt idx="1">
                  <c:v>-9.6</c:v>
                </c:pt>
                <c:pt idx="2">
                  <c:v>-0.5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81-4522-8FA9-4B8211F53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427568"/>
        <c:axId val="24544296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af tekjum (hægri ás)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0.0%</c:formatCode>
                <c:ptCount val="4"/>
                <c:pt idx="0">
                  <c:v>-5.8000000000000003E-2</c:v>
                </c:pt>
                <c:pt idx="1">
                  <c:v>-2.5000000000000001E-2</c:v>
                </c:pt>
                <c:pt idx="2">
                  <c:v>-1E-3</c:v>
                </c:pt>
                <c:pt idx="3">
                  <c:v>6.0000000000000001E-3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81-4522-8FA9-4B8211F53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229440"/>
        <c:axId val="2122215296"/>
      </c:lineChart>
      <c:catAx>
        <c:axId val="24542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45442960"/>
        <c:crosses val="autoZero"/>
        <c:auto val="1"/>
        <c:lblAlgn val="ctr"/>
        <c:lblOffset val="100"/>
        <c:noMultiLvlLbl val="0"/>
      </c:catAx>
      <c:valAx>
        <c:axId val="245442960"/>
        <c:scaling>
          <c:orientation val="minMax"/>
          <c:min val="-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45427568"/>
        <c:crosses val="autoZero"/>
        <c:crossBetween val="between"/>
      </c:valAx>
      <c:valAx>
        <c:axId val="2122215296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2122229440"/>
        <c:crosses val="max"/>
        <c:crossBetween val="between"/>
      </c:valAx>
      <c:catAx>
        <c:axId val="212222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2215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Skuldahlutfall</a:t>
            </a:r>
            <a:r>
              <a:rPr lang="en-US" sz="1800" b="1" dirty="0"/>
              <a:t> A-</a:t>
            </a:r>
            <a:r>
              <a:rPr lang="en-US" sz="1800" b="1" dirty="0" err="1"/>
              <a:t>hluti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Sveitarfélögin!$A$13</c:f>
              <c:strCache>
                <c:ptCount val="1"/>
                <c:pt idx="0">
                  <c:v>Skuldahlutfall A-hluti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70-4B69-B305-D9FB99BC3882}"/>
              </c:ext>
            </c:extLst>
          </c:dPt>
          <c:cat>
            <c:strRef>
              <c:f>Sveitarfélögin!$B$12:$I$12</c:f>
              <c:strCache>
                <c:ptCount val="8"/>
                <c:pt idx="0">
                  <c:v>Sveitarf. Skagafjörður</c:v>
                </c:pt>
                <c:pt idx="1">
                  <c:v>Húnaþing vestra</c:v>
                </c:pt>
                <c:pt idx="2">
                  <c:v>Blönduósbær </c:v>
                </c:pt>
                <c:pt idx="3">
                  <c:v>Sveitarf. Skagaströnd</c:v>
                </c:pt>
                <c:pt idx="4">
                  <c:v>Skagabyggð</c:v>
                </c:pt>
                <c:pt idx="5">
                  <c:v>Húnavatnshreppur</c:v>
                </c:pt>
                <c:pt idx="6">
                  <c:v>Akrahreppur</c:v>
                </c:pt>
                <c:pt idx="7">
                  <c:v>Landið allt</c:v>
                </c:pt>
              </c:strCache>
            </c:strRef>
          </c:cat>
          <c:val>
            <c:numRef>
              <c:f>Sveitarfélögin!$B$13:$I$13</c:f>
              <c:numCache>
                <c:formatCode>0%</c:formatCode>
                <c:ptCount val="8"/>
                <c:pt idx="0">
                  <c:v>1.3182680894643348</c:v>
                </c:pt>
                <c:pt idx="1">
                  <c:v>0.4755520414283218</c:v>
                </c:pt>
                <c:pt idx="2">
                  <c:v>1.1507502623435668</c:v>
                </c:pt>
                <c:pt idx="3">
                  <c:v>0.65021551337284322</c:v>
                </c:pt>
                <c:pt idx="4">
                  <c:v>0.10484704791785511</c:v>
                </c:pt>
                <c:pt idx="5">
                  <c:v>0.44451725257534164</c:v>
                </c:pt>
                <c:pt idx="6">
                  <c:v>0.21394277750030105</c:v>
                </c:pt>
                <c:pt idx="7">
                  <c:v>1.1144602651197297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70-4B69-B305-D9FB99BC3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7128640"/>
        <c:axId val="87127328"/>
      </c:barChart>
      <c:catAx>
        <c:axId val="8712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127328"/>
        <c:crosses val="autoZero"/>
        <c:auto val="1"/>
        <c:lblAlgn val="ctr"/>
        <c:lblOffset val="100"/>
        <c:noMultiLvlLbl val="0"/>
      </c:catAx>
      <c:valAx>
        <c:axId val="8712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12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Veltufé</a:t>
            </a:r>
            <a:r>
              <a:rPr lang="en-US" sz="1800" b="1" dirty="0"/>
              <a:t> </a:t>
            </a:r>
            <a:r>
              <a:rPr lang="en-US" sz="1800" b="1" dirty="0" err="1"/>
              <a:t>frá</a:t>
            </a:r>
            <a:r>
              <a:rPr lang="en-US" sz="1800" b="1" dirty="0"/>
              <a:t> </a:t>
            </a:r>
            <a:r>
              <a:rPr lang="en-US" sz="1800" b="1" dirty="0" err="1"/>
              <a:t>rekstri</a:t>
            </a:r>
            <a:r>
              <a:rPr lang="en-US" sz="1800" b="1" dirty="0"/>
              <a:t> í </a:t>
            </a:r>
            <a:r>
              <a:rPr lang="en-US" sz="1800" b="1" dirty="0" err="1"/>
              <a:t>hlf</a:t>
            </a:r>
            <a:r>
              <a:rPr lang="en-US" sz="1800" b="1" dirty="0"/>
              <a:t>. </a:t>
            </a:r>
            <a:r>
              <a:rPr lang="en-US" sz="1800" b="1" dirty="0" err="1"/>
              <a:t>við</a:t>
            </a:r>
            <a:r>
              <a:rPr lang="en-US" sz="1800" b="1" dirty="0"/>
              <a:t> </a:t>
            </a:r>
            <a:r>
              <a:rPr lang="en-US" sz="1800" b="1" dirty="0" err="1"/>
              <a:t>tekjur</a:t>
            </a:r>
            <a:r>
              <a:rPr lang="en-US" sz="1800" b="1" dirty="0"/>
              <a:t> A-</a:t>
            </a:r>
            <a:r>
              <a:rPr lang="en-US" sz="1800" b="1" dirty="0" err="1"/>
              <a:t>hluta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Sveitarfélögin!$A$15</c:f>
              <c:strCache>
                <c:ptCount val="1"/>
                <c:pt idx="0">
                  <c:v>Veltufé frá rekstri í hlf. við tekjur A-hluti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37-42ED-B2D4-C9B495D4AEC1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C37-42ED-B2D4-C9B495D4AEC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C37-42ED-B2D4-C9B495D4AEC1}"/>
              </c:ext>
            </c:extLst>
          </c:dPt>
          <c:cat>
            <c:strRef>
              <c:f>Sveitarfélögin!$B$12:$I$12</c:f>
              <c:strCache>
                <c:ptCount val="8"/>
                <c:pt idx="0">
                  <c:v>Sveitarf. Skagafjörður</c:v>
                </c:pt>
                <c:pt idx="1">
                  <c:v>Húnaþing vestra</c:v>
                </c:pt>
                <c:pt idx="2">
                  <c:v>Blönduósbær </c:v>
                </c:pt>
                <c:pt idx="3">
                  <c:v>Sveitarf. Skagaströnd</c:v>
                </c:pt>
                <c:pt idx="4">
                  <c:v>Skagabyggð</c:v>
                </c:pt>
                <c:pt idx="5">
                  <c:v>Húnavatnshreppur</c:v>
                </c:pt>
                <c:pt idx="6">
                  <c:v>Akrahreppur</c:v>
                </c:pt>
                <c:pt idx="7">
                  <c:v>Landið allt</c:v>
                </c:pt>
              </c:strCache>
            </c:strRef>
          </c:cat>
          <c:val>
            <c:numRef>
              <c:f>Sveitarfélögin!$B$15:$I$15</c:f>
              <c:numCache>
                <c:formatCode>0.0%</c:formatCode>
                <c:ptCount val="8"/>
                <c:pt idx="0">
                  <c:v>4.7096701452432513E-2</c:v>
                </c:pt>
                <c:pt idx="1">
                  <c:v>6.7988242365937132E-2</c:v>
                </c:pt>
                <c:pt idx="2">
                  <c:v>-2.0566125339838918E-2</c:v>
                </c:pt>
                <c:pt idx="3">
                  <c:v>1.2010820892206021E-2</c:v>
                </c:pt>
                <c:pt idx="4">
                  <c:v>0.1231906018254421</c:v>
                </c:pt>
                <c:pt idx="5">
                  <c:v>6.8154313881755663E-2</c:v>
                </c:pt>
                <c:pt idx="6">
                  <c:v>-1.434856252800815E-2</c:v>
                </c:pt>
                <c:pt idx="7">
                  <c:v>4.903075668834013E-2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C37-42ED-B2D4-C9B495D4A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23477368"/>
        <c:axId val="423475728"/>
      </c:barChart>
      <c:catAx>
        <c:axId val="42347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23475728"/>
        <c:crosses val="autoZero"/>
        <c:auto val="1"/>
        <c:lblAlgn val="ctr"/>
        <c:lblOffset val="100"/>
        <c:noMultiLvlLbl val="0"/>
      </c:catAx>
      <c:valAx>
        <c:axId val="423475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423477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26D15-60EF-4E6F-B79D-B27395018E0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7C4BF9-2D93-4AFA-A0A0-71F280B9897C}">
      <dgm:prSet/>
      <dgm:spPr>
        <a:solidFill>
          <a:srgbClr val="0070C0"/>
        </a:solidFill>
      </dgm:spPr>
      <dgm:t>
        <a:bodyPr/>
        <a:lstStyle/>
        <a:p>
          <a:r>
            <a:rPr lang="is-IS" b="1" dirty="0"/>
            <a:t>Atvinnuleysi í ágúst var 5,5% - var 12,8% í janúar</a:t>
          </a:r>
          <a:endParaRPr lang="en-US" b="1" dirty="0"/>
        </a:p>
      </dgm:t>
    </dgm:pt>
    <dgm:pt modelId="{BA80CE64-BCC8-4CD8-B78B-9339358F599F}" type="parTrans" cxnId="{37010C71-FC77-49C7-9BD7-2B8F2BAD8C4D}">
      <dgm:prSet/>
      <dgm:spPr/>
      <dgm:t>
        <a:bodyPr/>
        <a:lstStyle/>
        <a:p>
          <a:endParaRPr lang="en-US"/>
        </a:p>
      </dgm:t>
    </dgm:pt>
    <dgm:pt modelId="{1B9E2B4F-45EB-4B31-8493-92F5787EA50B}" type="sibTrans" cxnId="{37010C71-FC77-49C7-9BD7-2B8F2BAD8C4D}">
      <dgm:prSet/>
      <dgm:spPr/>
      <dgm:t>
        <a:bodyPr/>
        <a:lstStyle/>
        <a:p>
          <a:endParaRPr lang="en-US"/>
        </a:p>
      </dgm:t>
    </dgm:pt>
    <dgm:pt modelId="{B70636AB-6EAE-46AE-A94D-F860A8A2DDA1}">
      <dgm:prSet/>
      <dgm:spPr/>
      <dgm:t>
        <a:bodyPr/>
        <a:lstStyle/>
        <a:p>
          <a:r>
            <a:rPr lang="is-IS" dirty="0"/>
            <a:t>Mest á Suðurnesjum í ágúst 9,7% - var 26% í janúar</a:t>
          </a:r>
          <a:endParaRPr lang="en-US" dirty="0"/>
        </a:p>
      </dgm:t>
    </dgm:pt>
    <dgm:pt modelId="{F2DA6E59-A617-4DD0-AD83-449CAEC21DDA}" type="parTrans" cxnId="{EA2F8A45-A62B-4511-BFB3-034B3DDBC98F}">
      <dgm:prSet/>
      <dgm:spPr/>
      <dgm:t>
        <a:bodyPr/>
        <a:lstStyle/>
        <a:p>
          <a:endParaRPr lang="en-US"/>
        </a:p>
      </dgm:t>
    </dgm:pt>
    <dgm:pt modelId="{91E4D0A9-ACAB-4F69-98D7-CF5088EE6DA2}" type="sibTrans" cxnId="{EA2F8A45-A62B-4511-BFB3-034B3DDBC98F}">
      <dgm:prSet/>
      <dgm:spPr/>
      <dgm:t>
        <a:bodyPr/>
        <a:lstStyle/>
        <a:p>
          <a:endParaRPr lang="en-US"/>
        </a:p>
      </dgm:t>
    </dgm:pt>
    <dgm:pt modelId="{DE0AE575-54C0-496B-B278-FD15D162DFDC}">
      <dgm:prSet/>
      <dgm:spPr>
        <a:solidFill>
          <a:srgbClr val="0070C0"/>
        </a:solidFill>
      </dgm:spPr>
      <dgm:t>
        <a:bodyPr/>
        <a:lstStyle/>
        <a:p>
          <a:r>
            <a:rPr lang="is-IS" b="1" dirty="0"/>
            <a:t>Úrræði í atvinnumálum virkað nokkuð vel</a:t>
          </a:r>
          <a:endParaRPr lang="en-US" b="1" dirty="0"/>
        </a:p>
      </dgm:t>
    </dgm:pt>
    <dgm:pt modelId="{2D9DBA5E-3879-45A6-960A-85B979FB1EF9}" type="parTrans" cxnId="{1CF89C9B-0FA6-40BC-8BC7-D62977DC61A9}">
      <dgm:prSet/>
      <dgm:spPr/>
      <dgm:t>
        <a:bodyPr/>
        <a:lstStyle/>
        <a:p>
          <a:endParaRPr lang="en-US"/>
        </a:p>
      </dgm:t>
    </dgm:pt>
    <dgm:pt modelId="{4AD2D487-B91F-4E47-B369-1197E3C94F65}" type="sibTrans" cxnId="{1CF89C9B-0FA6-40BC-8BC7-D62977DC61A9}">
      <dgm:prSet/>
      <dgm:spPr/>
      <dgm:t>
        <a:bodyPr/>
        <a:lstStyle/>
        <a:p>
          <a:endParaRPr lang="en-US"/>
        </a:p>
      </dgm:t>
    </dgm:pt>
    <dgm:pt modelId="{E92D0404-6F1C-42EE-A3DF-43F422243BC0}">
      <dgm:prSet/>
      <dgm:spPr/>
      <dgm:t>
        <a:bodyPr/>
        <a:lstStyle/>
        <a:p>
          <a:r>
            <a:rPr lang="is-IS" b="1" dirty="0"/>
            <a:t>Hefjum störf </a:t>
          </a:r>
          <a:r>
            <a:rPr lang="is-IS" dirty="0"/>
            <a:t>- rúm 15.000 störf verið skráð</a:t>
          </a:r>
          <a:endParaRPr lang="en-US" dirty="0"/>
        </a:p>
      </dgm:t>
    </dgm:pt>
    <dgm:pt modelId="{17B5FEE8-AD52-4A97-B3EE-C6036E50BE2E}" type="parTrans" cxnId="{39D1C806-A9F0-42A8-B4E3-BBE66967F675}">
      <dgm:prSet/>
      <dgm:spPr/>
      <dgm:t>
        <a:bodyPr/>
        <a:lstStyle/>
        <a:p>
          <a:endParaRPr lang="en-US"/>
        </a:p>
      </dgm:t>
    </dgm:pt>
    <dgm:pt modelId="{D8C1606A-F279-49F1-B2FD-5D238345AE26}" type="sibTrans" cxnId="{39D1C806-A9F0-42A8-B4E3-BBE66967F675}">
      <dgm:prSet/>
      <dgm:spPr/>
      <dgm:t>
        <a:bodyPr/>
        <a:lstStyle/>
        <a:p>
          <a:endParaRPr lang="en-US"/>
        </a:p>
      </dgm:t>
    </dgm:pt>
    <dgm:pt modelId="{BC3CD8FB-40DD-4614-B768-23CC3FA6FB68}">
      <dgm:prSet/>
      <dgm:spPr/>
      <dgm:t>
        <a:bodyPr/>
        <a:lstStyle/>
        <a:p>
          <a:r>
            <a:rPr lang="is-IS" b="1" dirty="0"/>
            <a:t>Nám er tækifæri </a:t>
          </a:r>
          <a:r>
            <a:rPr lang="is-IS" dirty="0"/>
            <a:t>– 294 skráðir í úrræðið í ágúst</a:t>
          </a:r>
          <a:endParaRPr lang="en-US" dirty="0"/>
        </a:p>
      </dgm:t>
    </dgm:pt>
    <dgm:pt modelId="{C698C818-5735-4590-B00D-6F19FCC76AF2}" type="parTrans" cxnId="{6025F3A9-6BDD-4D95-B30E-616BA7B95502}">
      <dgm:prSet/>
      <dgm:spPr/>
      <dgm:t>
        <a:bodyPr/>
        <a:lstStyle/>
        <a:p>
          <a:endParaRPr lang="en-US"/>
        </a:p>
      </dgm:t>
    </dgm:pt>
    <dgm:pt modelId="{7EEA7D59-60A4-4733-8524-AFA242DF7BC7}" type="sibTrans" cxnId="{6025F3A9-6BDD-4D95-B30E-616BA7B95502}">
      <dgm:prSet/>
      <dgm:spPr/>
      <dgm:t>
        <a:bodyPr/>
        <a:lstStyle/>
        <a:p>
          <a:endParaRPr lang="en-US"/>
        </a:p>
      </dgm:t>
    </dgm:pt>
    <dgm:pt modelId="{701FA759-AC57-43C2-A7B6-F439CE0097C2}">
      <dgm:prSet/>
      <dgm:spPr>
        <a:solidFill>
          <a:srgbClr val="0070C0"/>
        </a:solidFill>
      </dgm:spPr>
      <dgm:t>
        <a:bodyPr/>
        <a:lstStyle/>
        <a:p>
          <a:r>
            <a:rPr lang="is-IS" b="1" dirty="0"/>
            <a:t>Nauðsynlegt að halda aðgerðum áfram með sérstakan fókus á langtímaatvinnulausa</a:t>
          </a:r>
          <a:endParaRPr lang="en-US" b="1" dirty="0"/>
        </a:p>
      </dgm:t>
    </dgm:pt>
    <dgm:pt modelId="{9DA82FCC-C9CA-49B1-8805-F65CB8A0712E}" type="parTrans" cxnId="{48BBD6E3-835B-4E78-8173-A9EF1D4E04CA}">
      <dgm:prSet/>
      <dgm:spPr/>
      <dgm:t>
        <a:bodyPr/>
        <a:lstStyle/>
        <a:p>
          <a:endParaRPr lang="en-US"/>
        </a:p>
      </dgm:t>
    </dgm:pt>
    <dgm:pt modelId="{9B9119F4-FFB1-4415-8C76-2FEB625EF7FF}" type="sibTrans" cxnId="{48BBD6E3-835B-4E78-8173-A9EF1D4E04CA}">
      <dgm:prSet/>
      <dgm:spPr/>
      <dgm:t>
        <a:bodyPr/>
        <a:lstStyle/>
        <a:p>
          <a:endParaRPr lang="en-US"/>
        </a:p>
      </dgm:t>
    </dgm:pt>
    <dgm:pt modelId="{057E483B-F749-4191-9D51-82487AE75A3B}">
      <dgm:prSet/>
      <dgm:spPr/>
      <dgm:t>
        <a:bodyPr/>
        <a:lstStyle/>
        <a:p>
          <a:r>
            <a:rPr lang="is-IS" dirty="0"/>
            <a:t>Um 5.000 einstaklingar verið lengur en 12 mánuði á skrá í ágúst 2021</a:t>
          </a:r>
          <a:endParaRPr lang="en-US" dirty="0"/>
        </a:p>
      </dgm:t>
    </dgm:pt>
    <dgm:pt modelId="{65526C03-6A7E-4452-A938-33AD429BD0A7}" type="parTrans" cxnId="{2C67A512-21AD-452C-85FF-3D8DFC96BCF4}">
      <dgm:prSet/>
      <dgm:spPr/>
      <dgm:t>
        <a:bodyPr/>
        <a:lstStyle/>
        <a:p>
          <a:endParaRPr lang="en-US"/>
        </a:p>
      </dgm:t>
    </dgm:pt>
    <dgm:pt modelId="{E75D9962-2986-485E-9E7C-5CCD8585ED17}" type="sibTrans" cxnId="{2C67A512-21AD-452C-85FF-3D8DFC96BCF4}">
      <dgm:prSet/>
      <dgm:spPr/>
      <dgm:t>
        <a:bodyPr/>
        <a:lstStyle/>
        <a:p>
          <a:endParaRPr lang="en-US"/>
        </a:p>
      </dgm:t>
    </dgm:pt>
    <dgm:pt modelId="{F93F2750-8E4D-4FFE-88FC-566165A21326}">
      <dgm:prSet/>
      <dgm:spPr/>
      <dgm:t>
        <a:bodyPr/>
        <a:lstStyle/>
        <a:p>
          <a:r>
            <a:rPr lang="is-IS" dirty="0"/>
            <a:t>Voru rúmlega 3.000 í ágúst 2020</a:t>
          </a:r>
          <a:endParaRPr lang="en-US" dirty="0"/>
        </a:p>
      </dgm:t>
    </dgm:pt>
    <dgm:pt modelId="{390A26CE-CE17-4BF6-BB4C-45B77770BA4F}" type="parTrans" cxnId="{3F854C20-3C32-4B96-8237-EE8C30322DC2}">
      <dgm:prSet/>
      <dgm:spPr/>
      <dgm:t>
        <a:bodyPr/>
        <a:lstStyle/>
        <a:p>
          <a:endParaRPr lang="is-IS"/>
        </a:p>
      </dgm:t>
    </dgm:pt>
    <dgm:pt modelId="{2AC412DC-591A-4061-8E0D-E4161D298139}" type="sibTrans" cxnId="{3F854C20-3C32-4B96-8237-EE8C30322DC2}">
      <dgm:prSet/>
      <dgm:spPr/>
      <dgm:t>
        <a:bodyPr/>
        <a:lstStyle/>
        <a:p>
          <a:endParaRPr lang="is-IS"/>
        </a:p>
      </dgm:t>
    </dgm:pt>
    <dgm:pt modelId="{3FE56D31-F82A-4F69-9B30-C98D7A9148CF}">
      <dgm:prSet/>
      <dgm:spPr/>
      <dgm:t>
        <a:bodyPr/>
        <a:lstStyle/>
        <a:p>
          <a:r>
            <a:rPr lang="is-IS" dirty="0"/>
            <a:t>Ráðið í tæp 6.500 störf - þar af tæp 1.100 á Suðurnesjum</a:t>
          </a:r>
          <a:endParaRPr lang="en-US" dirty="0"/>
        </a:p>
      </dgm:t>
    </dgm:pt>
    <dgm:pt modelId="{BECD5185-5C30-4FF8-AF67-4F7A89EA0B2B}" type="parTrans" cxnId="{FE108626-C95B-4165-91C1-B3E159E87C54}">
      <dgm:prSet/>
      <dgm:spPr/>
      <dgm:t>
        <a:bodyPr/>
        <a:lstStyle/>
        <a:p>
          <a:endParaRPr lang="is-IS"/>
        </a:p>
      </dgm:t>
    </dgm:pt>
    <dgm:pt modelId="{B0462D45-24E7-40E1-801D-8E483629074E}" type="sibTrans" cxnId="{FE108626-C95B-4165-91C1-B3E159E87C54}">
      <dgm:prSet/>
      <dgm:spPr/>
      <dgm:t>
        <a:bodyPr/>
        <a:lstStyle/>
        <a:p>
          <a:endParaRPr lang="is-IS"/>
        </a:p>
      </dgm:t>
    </dgm:pt>
    <dgm:pt modelId="{E013B028-CF45-4BC1-AAC7-D081AEF17B45}" type="pres">
      <dgm:prSet presAssocID="{32B26D15-60EF-4E6F-B79D-B27395018E0B}" presName="linear" presStyleCnt="0">
        <dgm:presLayoutVars>
          <dgm:dir/>
          <dgm:animLvl val="lvl"/>
          <dgm:resizeHandles val="exact"/>
        </dgm:presLayoutVars>
      </dgm:prSet>
      <dgm:spPr/>
    </dgm:pt>
    <dgm:pt modelId="{53B240A7-F16F-40FE-991D-7D554179949F}" type="pres">
      <dgm:prSet presAssocID="{667C4BF9-2D93-4AFA-A0A0-71F280B9897C}" presName="parentLin" presStyleCnt="0"/>
      <dgm:spPr/>
    </dgm:pt>
    <dgm:pt modelId="{05E402A6-F795-43A2-860D-09B2747CBBAA}" type="pres">
      <dgm:prSet presAssocID="{667C4BF9-2D93-4AFA-A0A0-71F280B9897C}" presName="parentLeftMargin" presStyleLbl="node1" presStyleIdx="0" presStyleCnt="3"/>
      <dgm:spPr/>
    </dgm:pt>
    <dgm:pt modelId="{79BE20F9-F02F-422E-B4C7-0AD8263E4234}" type="pres">
      <dgm:prSet presAssocID="{667C4BF9-2D93-4AFA-A0A0-71F280B9897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E565EBD-636E-45D2-9633-81DBD81615E9}" type="pres">
      <dgm:prSet presAssocID="{667C4BF9-2D93-4AFA-A0A0-71F280B9897C}" presName="negativeSpace" presStyleCnt="0"/>
      <dgm:spPr/>
    </dgm:pt>
    <dgm:pt modelId="{0F736110-4078-42D1-A77B-E7D31314F40C}" type="pres">
      <dgm:prSet presAssocID="{667C4BF9-2D93-4AFA-A0A0-71F280B9897C}" presName="childText" presStyleLbl="conFgAcc1" presStyleIdx="0" presStyleCnt="3">
        <dgm:presLayoutVars>
          <dgm:bulletEnabled val="1"/>
        </dgm:presLayoutVars>
      </dgm:prSet>
      <dgm:spPr/>
    </dgm:pt>
    <dgm:pt modelId="{21104FD8-6C98-4D24-A797-B22F0CB88BCA}" type="pres">
      <dgm:prSet presAssocID="{1B9E2B4F-45EB-4B31-8493-92F5787EA50B}" presName="spaceBetweenRectangles" presStyleCnt="0"/>
      <dgm:spPr/>
    </dgm:pt>
    <dgm:pt modelId="{32C7F8F4-B860-4B65-8DD6-AA12BBF22BC3}" type="pres">
      <dgm:prSet presAssocID="{DE0AE575-54C0-496B-B278-FD15D162DFDC}" presName="parentLin" presStyleCnt="0"/>
      <dgm:spPr/>
    </dgm:pt>
    <dgm:pt modelId="{47C06601-F36E-4DB3-B053-45D8BBAA2F14}" type="pres">
      <dgm:prSet presAssocID="{DE0AE575-54C0-496B-B278-FD15D162DFDC}" presName="parentLeftMargin" presStyleLbl="node1" presStyleIdx="0" presStyleCnt="3"/>
      <dgm:spPr/>
    </dgm:pt>
    <dgm:pt modelId="{1491EC5C-21A9-4536-967D-BE2CECF9B036}" type="pres">
      <dgm:prSet presAssocID="{DE0AE575-54C0-496B-B278-FD15D162DFD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F0DF2F7-CE22-4110-B532-956CE5648E8A}" type="pres">
      <dgm:prSet presAssocID="{DE0AE575-54C0-496B-B278-FD15D162DFDC}" presName="negativeSpace" presStyleCnt="0"/>
      <dgm:spPr/>
    </dgm:pt>
    <dgm:pt modelId="{96E279EA-089E-4779-BB23-7F2BC4C8ECF6}" type="pres">
      <dgm:prSet presAssocID="{DE0AE575-54C0-496B-B278-FD15D162DFDC}" presName="childText" presStyleLbl="conFgAcc1" presStyleIdx="1" presStyleCnt="3">
        <dgm:presLayoutVars>
          <dgm:bulletEnabled val="1"/>
        </dgm:presLayoutVars>
      </dgm:prSet>
      <dgm:spPr/>
    </dgm:pt>
    <dgm:pt modelId="{F55DF81F-8EED-4EF4-ACBD-3E2E3F7F8747}" type="pres">
      <dgm:prSet presAssocID="{4AD2D487-B91F-4E47-B369-1197E3C94F65}" presName="spaceBetweenRectangles" presStyleCnt="0"/>
      <dgm:spPr/>
    </dgm:pt>
    <dgm:pt modelId="{0E0650E9-F9DD-40E5-B1DD-C81B3260F74F}" type="pres">
      <dgm:prSet presAssocID="{701FA759-AC57-43C2-A7B6-F439CE0097C2}" presName="parentLin" presStyleCnt="0"/>
      <dgm:spPr/>
    </dgm:pt>
    <dgm:pt modelId="{2814AEF1-6639-4535-9849-C9E7F109203D}" type="pres">
      <dgm:prSet presAssocID="{701FA759-AC57-43C2-A7B6-F439CE0097C2}" presName="parentLeftMargin" presStyleLbl="node1" presStyleIdx="1" presStyleCnt="3"/>
      <dgm:spPr/>
    </dgm:pt>
    <dgm:pt modelId="{9395CE6E-2FF3-4CB6-932C-553D7B086AC2}" type="pres">
      <dgm:prSet presAssocID="{701FA759-AC57-43C2-A7B6-F439CE0097C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23EDBE4-66B1-4DFD-9648-077ED0197D71}" type="pres">
      <dgm:prSet presAssocID="{701FA759-AC57-43C2-A7B6-F439CE0097C2}" presName="negativeSpace" presStyleCnt="0"/>
      <dgm:spPr/>
    </dgm:pt>
    <dgm:pt modelId="{6F3F2027-CBFC-4944-BCD0-6B5453C9853B}" type="pres">
      <dgm:prSet presAssocID="{701FA759-AC57-43C2-A7B6-F439CE0097C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3E7DA03-326F-4907-8C51-74DE8C282F21}" type="presOf" srcId="{3FE56D31-F82A-4F69-9B30-C98D7A9148CF}" destId="{96E279EA-089E-4779-BB23-7F2BC4C8ECF6}" srcOrd="0" destOrd="1" presId="urn:microsoft.com/office/officeart/2005/8/layout/list1"/>
    <dgm:cxn modelId="{39D1C806-A9F0-42A8-B4E3-BBE66967F675}" srcId="{DE0AE575-54C0-496B-B278-FD15D162DFDC}" destId="{E92D0404-6F1C-42EE-A3DF-43F422243BC0}" srcOrd="0" destOrd="0" parTransId="{17B5FEE8-AD52-4A97-B3EE-C6036E50BE2E}" sibTransId="{D8C1606A-F279-49F1-B2FD-5D238345AE26}"/>
    <dgm:cxn modelId="{FEB7C00A-7EB7-4210-BA1A-8005546A8FB1}" type="presOf" srcId="{667C4BF9-2D93-4AFA-A0A0-71F280B9897C}" destId="{79BE20F9-F02F-422E-B4C7-0AD8263E4234}" srcOrd="1" destOrd="0" presId="urn:microsoft.com/office/officeart/2005/8/layout/list1"/>
    <dgm:cxn modelId="{2C67A512-21AD-452C-85FF-3D8DFC96BCF4}" srcId="{701FA759-AC57-43C2-A7B6-F439CE0097C2}" destId="{057E483B-F749-4191-9D51-82487AE75A3B}" srcOrd="0" destOrd="0" parTransId="{65526C03-6A7E-4452-A938-33AD429BD0A7}" sibTransId="{E75D9962-2986-485E-9E7C-5CCD8585ED17}"/>
    <dgm:cxn modelId="{3F854C20-3C32-4B96-8237-EE8C30322DC2}" srcId="{701FA759-AC57-43C2-A7B6-F439CE0097C2}" destId="{F93F2750-8E4D-4FFE-88FC-566165A21326}" srcOrd="1" destOrd="0" parTransId="{390A26CE-CE17-4BF6-BB4C-45B77770BA4F}" sibTransId="{2AC412DC-591A-4061-8E0D-E4161D298139}"/>
    <dgm:cxn modelId="{494CC323-CCE0-4293-9D43-8EBB0ACD9E9B}" type="presOf" srcId="{701FA759-AC57-43C2-A7B6-F439CE0097C2}" destId="{2814AEF1-6639-4535-9849-C9E7F109203D}" srcOrd="0" destOrd="0" presId="urn:microsoft.com/office/officeart/2005/8/layout/list1"/>
    <dgm:cxn modelId="{FE108626-C95B-4165-91C1-B3E159E87C54}" srcId="{DE0AE575-54C0-496B-B278-FD15D162DFDC}" destId="{3FE56D31-F82A-4F69-9B30-C98D7A9148CF}" srcOrd="1" destOrd="0" parTransId="{BECD5185-5C30-4FF8-AF67-4F7A89EA0B2B}" sibTransId="{B0462D45-24E7-40E1-801D-8E483629074E}"/>
    <dgm:cxn modelId="{EA2F8A45-A62B-4511-BFB3-034B3DDBC98F}" srcId="{667C4BF9-2D93-4AFA-A0A0-71F280B9897C}" destId="{B70636AB-6EAE-46AE-A94D-F860A8A2DDA1}" srcOrd="0" destOrd="0" parTransId="{F2DA6E59-A617-4DD0-AD83-449CAEC21DDA}" sibTransId="{91E4D0A9-ACAB-4F69-98D7-CF5088EE6DA2}"/>
    <dgm:cxn modelId="{DE4FD56F-C5D4-4661-8328-AEB75284D098}" type="presOf" srcId="{DE0AE575-54C0-496B-B278-FD15D162DFDC}" destId="{1491EC5C-21A9-4536-967D-BE2CECF9B036}" srcOrd="1" destOrd="0" presId="urn:microsoft.com/office/officeart/2005/8/layout/list1"/>
    <dgm:cxn modelId="{37010C71-FC77-49C7-9BD7-2B8F2BAD8C4D}" srcId="{32B26D15-60EF-4E6F-B79D-B27395018E0B}" destId="{667C4BF9-2D93-4AFA-A0A0-71F280B9897C}" srcOrd="0" destOrd="0" parTransId="{BA80CE64-BCC8-4CD8-B78B-9339358F599F}" sibTransId="{1B9E2B4F-45EB-4B31-8493-92F5787EA50B}"/>
    <dgm:cxn modelId="{2E88A052-66A1-4786-A87F-8FAB0DAB8324}" type="presOf" srcId="{E92D0404-6F1C-42EE-A3DF-43F422243BC0}" destId="{96E279EA-089E-4779-BB23-7F2BC4C8ECF6}" srcOrd="0" destOrd="0" presId="urn:microsoft.com/office/officeart/2005/8/layout/list1"/>
    <dgm:cxn modelId="{9EBED754-D51F-4B29-BC2A-3A4643D1D6B6}" type="presOf" srcId="{701FA759-AC57-43C2-A7B6-F439CE0097C2}" destId="{9395CE6E-2FF3-4CB6-932C-553D7B086AC2}" srcOrd="1" destOrd="0" presId="urn:microsoft.com/office/officeart/2005/8/layout/list1"/>
    <dgm:cxn modelId="{0BFE4077-F8FC-4816-832B-EAF30384EC93}" type="presOf" srcId="{F93F2750-8E4D-4FFE-88FC-566165A21326}" destId="{6F3F2027-CBFC-4944-BCD0-6B5453C9853B}" srcOrd="0" destOrd="1" presId="urn:microsoft.com/office/officeart/2005/8/layout/list1"/>
    <dgm:cxn modelId="{277B9098-9494-454E-8055-16E7E3FE66E0}" type="presOf" srcId="{32B26D15-60EF-4E6F-B79D-B27395018E0B}" destId="{E013B028-CF45-4BC1-AAC7-D081AEF17B45}" srcOrd="0" destOrd="0" presId="urn:microsoft.com/office/officeart/2005/8/layout/list1"/>
    <dgm:cxn modelId="{1CF89C9B-0FA6-40BC-8BC7-D62977DC61A9}" srcId="{32B26D15-60EF-4E6F-B79D-B27395018E0B}" destId="{DE0AE575-54C0-496B-B278-FD15D162DFDC}" srcOrd="1" destOrd="0" parTransId="{2D9DBA5E-3879-45A6-960A-85B979FB1EF9}" sibTransId="{4AD2D487-B91F-4E47-B369-1197E3C94F65}"/>
    <dgm:cxn modelId="{6025F3A9-6BDD-4D95-B30E-616BA7B95502}" srcId="{DE0AE575-54C0-496B-B278-FD15D162DFDC}" destId="{BC3CD8FB-40DD-4614-B768-23CC3FA6FB68}" srcOrd="2" destOrd="0" parTransId="{C698C818-5735-4590-B00D-6F19FCC76AF2}" sibTransId="{7EEA7D59-60A4-4733-8524-AFA242DF7BC7}"/>
    <dgm:cxn modelId="{D55522B2-039F-4B58-BC68-77D13018283E}" type="presOf" srcId="{057E483B-F749-4191-9D51-82487AE75A3B}" destId="{6F3F2027-CBFC-4944-BCD0-6B5453C9853B}" srcOrd="0" destOrd="0" presId="urn:microsoft.com/office/officeart/2005/8/layout/list1"/>
    <dgm:cxn modelId="{6E1550E1-9858-404C-AFA4-22427A829B7E}" type="presOf" srcId="{BC3CD8FB-40DD-4614-B768-23CC3FA6FB68}" destId="{96E279EA-089E-4779-BB23-7F2BC4C8ECF6}" srcOrd="0" destOrd="2" presId="urn:microsoft.com/office/officeart/2005/8/layout/list1"/>
    <dgm:cxn modelId="{48BBD6E3-835B-4E78-8173-A9EF1D4E04CA}" srcId="{32B26D15-60EF-4E6F-B79D-B27395018E0B}" destId="{701FA759-AC57-43C2-A7B6-F439CE0097C2}" srcOrd="2" destOrd="0" parTransId="{9DA82FCC-C9CA-49B1-8805-F65CB8A0712E}" sibTransId="{9B9119F4-FFB1-4415-8C76-2FEB625EF7FF}"/>
    <dgm:cxn modelId="{77EC4CEC-74D1-49B1-B2FB-3F01F469505A}" type="presOf" srcId="{B70636AB-6EAE-46AE-A94D-F860A8A2DDA1}" destId="{0F736110-4078-42D1-A77B-E7D31314F40C}" srcOrd="0" destOrd="0" presId="urn:microsoft.com/office/officeart/2005/8/layout/list1"/>
    <dgm:cxn modelId="{201A14F3-05B6-4841-96D4-167EE1B79A72}" type="presOf" srcId="{DE0AE575-54C0-496B-B278-FD15D162DFDC}" destId="{47C06601-F36E-4DB3-B053-45D8BBAA2F14}" srcOrd="0" destOrd="0" presId="urn:microsoft.com/office/officeart/2005/8/layout/list1"/>
    <dgm:cxn modelId="{5B52ADF5-76E0-435A-9FEB-650CA039A844}" type="presOf" srcId="{667C4BF9-2D93-4AFA-A0A0-71F280B9897C}" destId="{05E402A6-F795-43A2-860D-09B2747CBBAA}" srcOrd="0" destOrd="0" presId="urn:microsoft.com/office/officeart/2005/8/layout/list1"/>
    <dgm:cxn modelId="{D0386782-26B1-4E86-8273-104C92CA5C3F}" type="presParOf" srcId="{E013B028-CF45-4BC1-AAC7-D081AEF17B45}" destId="{53B240A7-F16F-40FE-991D-7D554179949F}" srcOrd="0" destOrd="0" presId="urn:microsoft.com/office/officeart/2005/8/layout/list1"/>
    <dgm:cxn modelId="{5EBDE978-FCB1-481D-885A-37BD46D1517D}" type="presParOf" srcId="{53B240A7-F16F-40FE-991D-7D554179949F}" destId="{05E402A6-F795-43A2-860D-09B2747CBBAA}" srcOrd="0" destOrd="0" presId="urn:microsoft.com/office/officeart/2005/8/layout/list1"/>
    <dgm:cxn modelId="{4BC97358-11DF-48B3-B4A3-098D570D407F}" type="presParOf" srcId="{53B240A7-F16F-40FE-991D-7D554179949F}" destId="{79BE20F9-F02F-422E-B4C7-0AD8263E4234}" srcOrd="1" destOrd="0" presId="urn:microsoft.com/office/officeart/2005/8/layout/list1"/>
    <dgm:cxn modelId="{DC132300-8238-4860-AC17-3A81C572D05F}" type="presParOf" srcId="{E013B028-CF45-4BC1-AAC7-D081AEF17B45}" destId="{6E565EBD-636E-45D2-9633-81DBD81615E9}" srcOrd="1" destOrd="0" presId="urn:microsoft.com/office/officeart/2005/8/layout/list1"/>
    <dgm:cxn modelId="{34C72651-66FF-4BC5-B417-231665CAFBBA}" type="presParOf" srcId="{E013B028-CF45-4BC1-AAC7-D081AEF17B45}" destId="{0F736110-4078-42D1-A77B-E7D31314F40C}" srcOrd="2" destOrd="0" presId="urn:microsoft.com/office/officeart/2005/8/layout/list1"/>
    <dgm:cxn modelId="{15F56052-6E8C-47BC-B1D7-DF45F032A640}" type="presParOf" srcId="{E013B028-CF45-4BC1-AAC7-D081AEF17B45}" destId="{21104FD8-6C98-4D24-A797-B22F0CB88BCA}" srcOrd="3" destOrd="0" presId="urn:microsoft.com/office/officeart/2005/8/layout/list1"/>
    <dgm:cxn modelId="{8E411EA2-8775-4E01-84A5-CE07BEE200C5}" type="presParOf" srcId="{E013B028-CF45-4BC1-AAC7-D081AEF17B45}" destId="{32C7F8F4-B860-4B65-8DD6-AA12BBF22BC3}" srcOrd="4" destOrd="0" presId="urn:microsoft.com/office/officeart/2005/8/layout/list1"/>
    <dgm:cxn modelId="{AEBB4D37-A1E2-4B28-9738-DF91DF9098E6}" type="presParOf" srcId="{32C7F8F4-B860-4B65-8DD6-AA12BBF22BC3}" destId="{47C06601-F36E-4DB3-B053-45D8BBAA2F14}" srcOrd="0" destOrd="0" presId="urn:microsoft.com/office/officeart/2005/8/layout/list1"/>
    <dgm:cxn modelId="{80E4AEE5-5440-4008-AAEA-B03EF5496119}" type="presParOf" srcId="{32C7F8F4-B860-4B65-8DD6-AA12BBF22BC3}" destId="{1491EC5C-21A9-4536-967D-BE2CECF9B036}" srcOrd="1" destOrd="0" presId="urn:microsoft.com/office/officeart/2005/8/layout/list1"/>
    <dgm:cxn modelId="{9AFBF6B9-A37F-4790-8479-53CFDE4DEE44}" type="presParOf" srcId="{E013B028-CF45-4BC1-AAC7-D081AEF17B45}" destId="{0F0DF2F7-CE22-4110-B532-956CE5648E8A}" srcOrd="5" destOrd="0" presId="urn:microsoft.com/office/officeart/2005/8/layout/list1"/>
    <dgm:cxn modelId="{C2F30A2C-2650-4E35-98B3-9A2AF8B042C5}" type="presParOf" srcId="{E013B028-CF45-4BC1-AAC7-D081AEF17B45}" destId="{96E279EA-089E-4779-BB23-7F2BC4C8ECF6}" srcOrd="6" destOrd="0" presId="urn:microsoft.com/office/officeart/2005/8/layout/list1"/>
    <dgm:cxn modelId="{ACC430BA-8077-435C-B01E-F2A64FC60EE9}" type="presParOf" srcId="{E013B028-CF45-4BC1-AAC7-D081AEF17B45}" destId="{F55DF81F-8EED-4EF4-ACBD-3E2E3F7F8747}" srcOrd="7" destOrd="0" presId="urn:microsoft.com/office/officeart/2005/8/layout/list1"/>
    <dgm:cxn modelId="{A4A41478-EDDF-4FEA-A749-D852C736CF17}" type="presParOf" srcId="{E013B028-CF45-4BC1-AAC7-D081AEF17B45}" destId="{0E0650E9-F9DD-40E5-B1DD-C81B3260F74F}" srcOrd="8" destOrd="0" presId="urn:microsoft.com/office/officeart/2005/8/layout/list1"/>
    <dgm:cxn modelId="{0EBA1098-D832-4B68-8BE0-F6D0DC779728}" type="presParOf" srcId="{0E0650E9-F9DD-40E5-B1DD-C81B3260F74F}" destId="{2814AEF1-6639-4535-9849-C9E7F109203D}" srcOrd="0" destOrd="0" presId="urn:microsoft.com/office/officeart/2005/8/layout/list1"/>
    <dgm:cxn modelId="{648372EE-7AA8-4307-A2FE-557760219B18}" type="presParOf" srcId="{0E0650E9-F9DD-40E5-B1DD-C81B3260F74F}" destId="{9395CE6E-2FF3-4CB6-932C-553D7B086AC2}" srcOrd="1" destOrd="0" presId="urn:microsoft.com/office/officeart/2005/8/layout/list1"/>
    <dgm:cxn modelId="{B524DAA9-448A-41D8-85CC-28731163C0AE}" type="presParOf" srcId="{E013B028-CF45-4BC1-AAC7-D081AEF17B45}" destId="{623EDBE4-66B1-4DFD-9648-077ED0197D71}" srcOrd="9" destOrd="0" presId="urn:microsoft.com/office/officeart/2005/8/layout/list1"/>
    <dgm:cxn modelId="{2691DE47-8016-4E24-A495-0CFF8C846E73}" type="presParOf" srcId="{E013B028-CF45-4BC1-AAC7-D081AEF17B45}" destId="{6F3F2027-CBFC-4944-BCD0-6B5453C9853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36110-4078-42D1-A77B-E7D31314F40C}">
      <dsp:nvSpPr>
        <dsp:cNvPr id="0" name=""/>
        <dsp:cNvSpPr/>
      </dsp:nvSpPr>
      <dsp:spPr>
        <a:xfrm>
          <a:off x="0" y="363202"/>
          <a:ext cx="1097280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58216" rIns="85161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 dirty="0"/>
            <a:t>Mest á Suðurnesjum í ágúst 9,7% - var 26% í janúar</a:t>
          </a:r>
          <a:endParaRPr lang="en-US" sz="2200" kern="1200" dirty="0"/>
        </a:p>
      </dsp:txBody>
      <dsp:txXfrm>
        <a:off x="0" y="363202"/>
        <a:ext cx="10972800" cy="918225"/>
      </dsp:txXfrm>
    </dsp:sp>
    <dsp:sp modelId="{79BE20F9-F02F-422E-B4C7-0AD8263E4234}">
      <dsp:nvSpPr>
        <dsp:cNvPr id="0" name=""/>
        <dsp:cNvSpPr/>
      </dsp:nvSpPr>
      <dsp:spPr>
        <a:xfrm>
          <a:off x="548640" y="38482"/>
          <a:ext cx="7680960" cy="649440"/>
        </a:xfrm>
        <a:prstGeom prst="roundRect">
          <a:avLst/>
        </a:prstGeom>
        <a:solidFill>
          <a:srgbClr val="0070C0"/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/>
            <a:t>Atvinnuleysi í ágúst var 5,5% - var 12,8% í janúar</a:t>
          </a:r>
          <a:endParaRPr lang="en-US" sz="2200" b="1" kern="1200" dirty="0"/>
        </a:p>
      </dsp:txBody>
      <dsp:txXfrm>
        <a:off x="580343" y="70185"/>
        <a:ext cx="7617554" cy="586034"/>
      </dsp:txXfrm>
    </dsp:sp>
    <dsp:sp modelId="{96E279EA-089E-4779-BB23-7F2BC4C8ECF6}">
      <dsp:nvSpPr>
        <dsp:cNvPr id="0" name=""/>
        <dsp:cNvSpPr/>
      </dsp:nvSpPr>
      <dsp:spPr>
        <a:xfrm>
          <a:off x="0" y="1724947"/>
          <a:ext cx="10972800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58216" rIns="85161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b="1" kern="1200" dirty="0"/>
            <a:t>Hefjum störf </a:t>
          </a:r>
          <a:r>
            <a:rPr lang="is-IS" sz="2200" kern="1200" dirty="0"/>
            <a:t>- rúm 15.000 störf verið skráð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 dirty="0"/>
            <a:t>Ráðið í tæp 6.500 störf - þar af tæp 1.100 á Suðurnesjum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b="1" kern="1200" dirty="0"/>
            <a:t>Nám er tækifæri </a:t>
          </a:r>
          <a:r>
            <a:rPr lang="is-IS" sz="2200" kern="1200" dirty="0"/>
            <a:t>– 294 skráðir í úrræðið í ágúst</a:t>
          </a:r>
          <a:endParaRPr lang="en-US" sz="2200" kern="1200" dirty="0"/>
        </a:p>
      </dsp:txBody>
      <dsp:txXfrm>
        <a:off x="0" y="1724947"/>
        <a:ext cx="10972800" cy="1593900"/>
      </dsp:txXfrm>
    </dsp:sp>
    <dsp:sp modelId="{1491EC5C-21A9-4536-967D-BE2CECF9B036}">
      <dsp:nvSpPr>
        <dsp:cNvPr id="0" name=""/>
        <dsp:cNvSpPr/>
      </dsp:nvSpPr>
      <dsp:spPr>
        <a:xfrm>
          <a:off x="548640" y="1400227"/>
          <a:ext cx="7680960" cy="649440"/>
        </a:xfrm>
        <a:prstGeom prst="roundRect">
          <a:avLst/>
        </a:prstGeom>
        <a:solidFill>
          <a:srgbClr val="0070C0"/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/>
            <a:t>Úrræði í atvinnumálum virkað nokkuð vel</a:t>
          </a:r>
          <a:endParaRPr lang="en-US" sz="2200" b="1" kern="1200" dirty="0"/>
        </a:p>
      </dsp:txBody>
      <dsp:txXfrm>
        <a:off x="580343" y="1431930"/>
        <a:ext cx="7617554" cy="586034"/>
      </dsp:txXfrm>
    </dsp:sp>
    <dsp:sp modelId="{6F3F2027-CBFC-4944-BCD0-6B5453C9853B}">
      <dsp:nvSpPr>
        <dsp:cNvPr id="0" name=""/>
        <dsp:cNvSpPr/>
      </dsp:nvSpPr>
      <dsp:spPr>
        <a:xfrm>
          <a:off x="0" y="3762367"/>
          <a:ext cx="10972800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1611" tIns="458216" rIns="85161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 dirty="0"/>
            <a:t>Um 5.000 einstaklingar verið lengur en 12 mánuði á skrá í ágúst 2021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s-IS" sz="2200" kern="1200" dirty="0"/>
            <a:t>Voru rúmlega 3.000 í ágúst 2020</a:t>
          </a:r>
          <a:endParaRPr lang="en-US" sz="2200" kern="1200" dirty="0"/>
        </a:p>
      </dsp:txBody>
      <dsp:txXfrm>
        <a:off x="0" y="3762367"/>
        <a:ext cx="10972800" cy="1247400"/>
      </dsp:txXfrm>
    </dsp:sp>
    <dsp:sp modelId="{9395CE6E-2FF3-4CB6-932C-553D7B086AC2}">
      <dsp:nvSpPr>
        <dsp:cNvPr id="0" name=""/>
        <dsp:cNvSpPr/>
      </dsp:nvSpPr>
      <dsp:spPr>
        <a:xfrm>
          <a:off x="548640" y="3437647"/>
          <a:ext cx="7680960" cy="649440"/>
        </a:xfrm>
        <a:prstGeom prst="roundRect">
          <a:avLst/>
        </a:prstGeom>
        <a:solidFill>
          <a:srgbClr val="0070C0"/>
        </a:solidFill>
        <a:ln w="444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200" b="1" kern="1200" dirty="0"/>
            <a:t>Nauðsynlegt að halda aðgerðum áfram með sérstakan fókus á langtímaatvinnulausa</a:t>
          </a:r>
          <a:endParaRPr lang="en-US" sz="2200" b="1" kern="1200" dirty="0"/>
        </a:p>
      </dsp:txBody>
      <dsp:txXfrm>
        <a:off x="580343" y="3469350"/>
        <a:ext cx="761755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24AF23AC-0FF3-4EA1-8398-DD9A611F5443}" type="datetimeFigureOut">
              <a:rPr lang="is-IS" smtClean="0"/>
              <a:t>21.10.2021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9752"/>
            <a:ext cx="2944958" cy="49688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983FEC79-BCB7-4B7C-ADB1-39F6EBF260A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85345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78313058-7EA5-4389-9E62-C546F3DD21AD}" type="datetimeFigureOut">
              <a:rPr lang="is-IS"/>
              <a:t>21.10.2021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79768" y="4777202"/>
            <a:ext cx="5438140" cy="3908614"/>
          </a:xfrm>
          <a:prstGeom prst="rect">
            <a:avLst/>
          </a:prstGeom>
        </p:spPr>
        <p:txBody>
          <a:bodyPr vert="horz" lIns="91423" tIns="45711" rIns="91423" bIns="45711" rtlCol="0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1" y="9428592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50443" y="9428592"/>
            <a:ext cx="2945659" cy="498055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95316F2E-353E-4761-9CD0-813F05B3D7E5}" type="slidenum">
              <a:rPr lang="is-IS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225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16F2E-353E-4761-9CD0-813F05B3D7E5}" type="slidenum">
              <a:rPr lang="is-IS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64568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ATH </a:t>
            </a:r>
            <a:r>
              <a:rPr lang="en-GB" dirty="0" err="1"/>
              <a:t>að</a:t>
            </a:r>
            <a:r>
              <a:rPr lang="en-GB" dirty="0"/>
              <a:t> inn í % </a:t>
            </a:r>
            <a:r>
              <a:rPr lang="en-GB" dirty="0" err="1"/>
              <a:t>tölum</a:t>
            </a:r>
            <a:r>
              <a:rPr lang="en-GB" dirty="0"/>
              <a:t> </a:t>
            </a:r>
            <a:r>
              <a:rPr lang="en-GB" dirty="0" err="1"/>
              <a:t>fyrir</a:t>
            </a:r>
            <a:r>
              <a:rPr lang="en-GB" dirty="0"/>
              <a:t> </a:t>
            </a:r>
            <a:r>
              <a:rPr lang="en-GB" dirty="0" err="1"/>
              <a:t>janúar</a:t>
            </a:r>
            <a:r>
              <a:rPr lang="en-GB" dirty="0"/>
              <a:t> er </a:t>
            </a:r>
            <a:r>
              <a:rPr lang="en-GB" dirty="0" err="1"/>
              <a:t>líka</a:t>
            </a:r>
            <a:r>
              <a:rPr lang="en-GB" dirty="0"/>
              <a:t> </a:t>
            </a:r>
            <a:r>
              <a:rPr lang="en-GB" dirty="0" err="1"/>
              <a:t>lækkað</a:t>
            </a:r>
            <a:r>
              <a:rPr lang="en-GB" dirty="0"/>
              <a:t> </a:t>
            </a:r>
            <a:r>
              <a:rPr lang="en-GB" dirty="0" err="1"/>
              <a:t>starfshlutfall</a:t>
            </a:r>
            <a:r>
              <a:rPr lang="en-GB" dirty="0"/>
              <a:t>. Er </a:t>
            </a:r>
            <a:r>
              <a:rPr lang="en-GB" dirty="0" err="1"/>
              <a:t>þó</a:t>
            </a:r>
            <a:r>
              <a:rPr lang="en-GB" dirty="0"/>
              <a:t> ekki </a:t>
            </a:r>
            <a:r>
              <a:rPr lang="en-GB" dirty="0" err="1"/>
              <a:t>nema</a:t>
            </a:r>
            <a:r>
              <a:rPr lang="en-GB" dirty="0"/>
              <a:t> um 1-1,5%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heildinni</a:t>
            </a:r>
            <a:r>
              <a:rPr lang="en-GB" dirty="0"/>
              <a:t>.</a:t>
            </a:r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89917-EF44-431A-AFC5-099400992479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4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3D60E92-6D43-4093-AC15-F130DF64E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C2A1974-D3DD-45F0-8882-67FDD07F5E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2155831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Heiti</a:t>
            </a:r>
            <a:r>
              <a:rPr lang="en-US" dirty="0"/>
              <a:t> </a:t>
            </a:r>
            <a:r>
              <a:rPr lang="en-US" dirty="0" err="1"/>
              <a:t>fyrirlesturs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57760"/>
            <a:ext cx="8534400" cy="121444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Fyrirlesari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34EB-CA2C-4706-86EE-39C609608001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0"/>
            <a:ext cx="12192000" cy="1981200"/>
          </a:xfrm>
          <a:prstGeom prst="round2SameRect">
            <a:avLst>
              <a:gd name="adj1" fmla="val 0"/>
              <a:gd name="adj2" fmla="val 43281"/>
            </a:avLst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368221" y="332854"/>
            <a:ext cx="1632000" cy="1229967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2299055" y="409829"/>
            <a:ext cx="7571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Samband íslenskra sveitarfélaga</a:t>
            </a:r>
          </a:p>
        </p:txBody>
      </p:sp>
    </p:spTree>
    <p:extLst>
      <p:ext uri="{BB962C8B-B14F-4D97-AF65-F5344CB8AC3E}">
        <p14:creationId xmlns:p14="http://schemas.microsoft.com/office/powerpoint/2010/main" val="627957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alf Frame 6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501" y="274638"/>
            <a:ext cx="9842540" cy="1143000"/>
          </a:xfrm>
          <a:prstGeom prst="rect">
            <a:avLst/>
          </a:prstGeom>
        </p:spPr>
        <p:txBody>
          <a:bodyPr/>
          <a:lstStyle>
            <a:lvl1pPr>
              <a:defRPr spc="100" baseline="0"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9775" y="1609165"/>
            <a:ext cx="10784577" cy="47577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99360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is-IS" noProof="0" dirty="0"/>
              <a:t>milliglæra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noProof="0" dirty="0"/>
              <a:t>Fyrirsögn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7" name="Half Frame 6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59625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842541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 dirty="0"/>
              <a:t>Titill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412" y="1600201"/>
            <a:ext cx="5327688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26201" y="1600201"/>
            <a:ext cx="5295899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 baseline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02649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93779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06412" y="1535113"/>
            <a:ext cx="532980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noProof="0"/>
              <a:t>Fyrirsögn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06412" y="2174875"/>
            <a:ext cx="532980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noProof="0"/>
              <a:t>Vélrita texta</a:t>
            </a:r>
          </a:p>
          <a:p>
            <a:pPr lvl="1"/>
            <a:r>
              <a:rPr lang="is-IS" noProof="0"/>
              <a:t>Annað þrep</a:t>
            </a:r>
          </a:p>
          <a:p>
            <a:pPr lvl="2"/>
            <a:r>
              <a:rPr lang="is-IS" noProof="0"/>
              <a:t>Þriðja þrep</a:t>
            </a:r>
          </a:p>
          <a:p>
            <a:pPr lvl="3"/>
            <a:r>
              <a:rPr lang="is-IS" noProof="0"/>
              <a:t>Fjórða þrep</a:t>
            </a:r>
          </a:p>
          <a:p>
            <a:pPr lvl="4"/>
            <a:r>
              <a:rPr lang="is-IS" noProof="0"/>
              <a:t>Fimmta þrep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26201" y="1535113"/>
            <a:ext cx="529589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noProof="0"/>
              <a:t>Fyrirsögn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26201" y="2174875"/>
            <a:ext cx="5295899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 baseline="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noProof="0"/>
              <a:t>Vélrita texta</a:t>
            </a:r>
          </a:p>
          <a:p>
            <a:pPr lvl="1"/>
            <a:r>
              <a:rPr lang="is-IS" noProof="0"/>
              <a:t>Annað þrep</a:t>
            </a:r>
          </a:p>
          <a:p>
            <a:pPr lvl="2"/>
            <a:r>
              <a:rPr lang="is-IS" noProof="0"/>
              <a:t>Þriðja þrep</a:t>
            </a:r>
          </a:p>
          <a:p>
            <a:pPr lvl="3"/>
            <a:r>
              <a:rPr lang="is-IS" noProof="0"/>
              <a:t>Fjórða þrep</a:t>
            </a:r>
          </a:p>
          <a:p>
            <a:pPr lvl="4"/>
            <a:r>
              <a:rPr lang="is-IS" noProof="0"/>
              <a:t>Fimmta þrep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10" name="Half Frame 9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76940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68499" y="274638"/>
            <a:ext cx="993779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s-IS" noProof="0"/>
              <a:t>titill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6" name="Half Frame 5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67524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5" name="Half Frame 4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8761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764" y="1571612"/>
            <a:ext cx="3915833" cy="9286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noProof="0"/>
              <a:t>Fyrirsögn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17533" y="1571613"/>
            <a:ext cx="6815667" cy="45545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noProof="0" dirty="0"/>
              <a:t>Vélrita texta</a:t>
            </a:r>
          </a:p>
          <a:p>
            <a:pPr lvl="1"/>
            <a:r>
              <a:rPr lang="is-IS" noProof="0" dirty="0"/>
              <a:t>Annað þrep</a:t>
            </a:r>
          </a:p>
          <a:p>
            <a:pPr lvl="2"/>
            <a:r>
              <a:rPr lang="is-IS" noProof="0" dirty="0"/>
              <a:t>Þriðja þrep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2764" y="2500307"/>
            <a:ext cx="3915833" cy="36258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noProof="0"/>
              <a:t>Útdráttur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5139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Heiti</a:t>
            </a:r>
            <a:r>
              <a:rPr lang="en-US" dirty="0"/>
              <a:t> </a:t>
            </a:r>
            <a:r>
              <a:rPr lang="en-US" dirty="0" err="1"/>
              <a:t>myndar</a:t>
            </a:r>
            <a:endParaRPr lang="is-I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 dirty="0"/>
              <a:t>Mynd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Nánar</a:t>
            </a:r>
            <a:r>
              <a:rPr lang="en-US" dirty="0"/>
              <a:t> um </a:t>
            </a:r>
            <a:r>
              <a:rPr lang="en-US" dirty="0" err="1"/>
              <a:t>mynd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8" name="Half Frame 7"/>
          <p:cNvSpPr/>
          <p:nvPr userDrawn="1"/>
        </p:nvSpPr>
        <p:spPr>
          <a:xfrm>
            <a:off x="0" y="0"/>
            <a:ext cx="2032000" cy="2895600"/>
          </a:xfrm>
          <a:prstGeom prst="halfFrame">
            <a:avLst/>
          </a:prstGeom>
          <a:solidFill>
            <a:srgbClr val="0070C0"/>
          </a:solidFill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convex"/>
            <a:contourClr>
              <a:schemeClr val="accent1"/>
            </a:contourClr>
          </a:sp3d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Rett_Blatt_Stort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296501" y="279065"/>
            <a:ext cx="1488000" cy="1121441"/>
          </a:xfrm>
          <a:prstGeom prst="ellipse">
            <a:avLst/>
          </a:prstGeom>
          <a:ln w="3175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90964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A4F0E933-5EF7-493C-A814-8471DD7C3C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CAD3ED9-3687-4496-A121-DD7DF4D4E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48" y="152400"/>
            <a:ext cx="547504" cy="54994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>
            <a:extLst>
              <a:ext uri="{FF2B5EF4-FFF2-40B4-BE49-F238E27FC236}">
                <a16:creationId xmlns:a16="http://schemas.microsoft.com/office/drawing/2014/main" id="{6E235017-57CF-494E-897D-6EC8535F8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EDB76-928D-461F-86D3-3B38D9BFB8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76FEE4-21B2-4C26-8808-EBF48C5061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DBE110D7-B256-40C9-8FBC-69926CCA4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October 21,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42" y="6212072"/>
            <a:ext cx="499115" cy="50154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E574C2F-338D-41E7-A440-8BF4842F0F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33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October 21,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7875" y="1608992"/>
            <a:ext cx="10784577" cy="4757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Vélrita</a:t>
            </a:r>
            <a:r>
              <a:rPr lang="en-US" dirty="0"/>
              <a:t> </a:t>
            </a:r>
            <a:r>
              <a:rPr lang="en-US" dirty="0" err="1"/>
              <a:t>texta</a:t>
            </a:r>
            <a:endParaRPr lang="en-US" dirty="0"/>
          </a:p>
          <a:p>
            <a:pPr lvl="1"/>
            <a:r>
              <a:rPr lang="en-US" dirty="0" err="1"/>
              <a:t>Annað</a:t>
            </a:r>
            <a:r>
              <a:rPr lang="en-US" dirty="0"/>
              <a:t> </a:t>
            </a:r>
            <a:r>
              <a:rPr lang="en-US" dirty="0" err="1"/>
              <a:t>þrep</a:t>
            </a:r>
            <a:endParaRPr lang="en-US" dirty="0"/>
          </a:p>
          <a:p>
            <a:pPr lvl="2"/>
            <a:r>
              <a:rPr lang="en-US" dirty="0" err="1"/>
              <a:t>Þriðja</a:t>
            </a:r>
            <a:r>
              <a:rPr lang="en-US" dirty="0"/>
              <a:t> </a:t>
            </a:r>
            <a:r>
              <a:rPr lang="en-US" dirty="0" err="1"/>
              <a:t>þrep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65257"/>
            <a:ext cx="28448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fld id="{9CC16051-49B8-4752-B43F-4F49D6677B2F}" type="slidenum">
              <a:rPr lang="is-IS" smtClean="0"/>
              <a:pPr/>
              <a:t>‹#›</a:t>
            </a:fld>
            <a:endParaRPr lang="is-I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968499" y="274638"/>
            <a:ext cx="99377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Titill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684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100" baseline="0">
          <a:solidFill>
            <a:schemeClr val="tx1"/>
          </a:solidFill>
          <a:latin typeface="Arial Narrow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79771"/>
            <a:ext cx="10464800" cy="2208178"/>
          </a:xfrm>
        </p:spPr>
        <p:txBody>
          <a:bodyPr/>
          <a:lstStyle/>
          <a:p>
            <a:br>
              <a:rPr lang="is-IS" sz="43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43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32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br>
              <a:rPr lang="is-IS" sz="18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is-IS" sz="3600" b="1" spc="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Ávarp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7543800" cy="2688210"/>
          </a:xfrm>
        </p:spPr>
        <p:txBody>
          <a:bodyPr>
            <a:normAutofit lnSpcReduction="10000"/>
          </a:bodyPr>
          <a:lstStyle/>
          <a:p>
            <a:r>
              <a:rPr lang="is-IS" dirty="0"/>
              <a:t>Haustþing Samtaka sveitarfélaga á </a:t>
            </a:r>
          </a:p>
          <a:p>
            <a:r>
              <a:rPr lang="is-IS" dirty="0"/>
              <a:t>Norðurlandi vestra </a:t>
            </a:r>
          </a:p>
          <a:p>
            <a:r>
              <a:rPr lang="is-IS" dirty="0"/>
              <a:t>22. október 2021</a:t>
            </a:r>
          </a:p>
          <a:p>
            <a:endParaRPr lang="is-IS" dirty="0"/>
          </a:p>
          <a:p>
            <a:r>
              <a:rPr lang="is-IS" dirty="0"/>
              <a:t>Karl Björnsson</a:t>
            </a:r>
          </a:p>
          <a:p>
            <a:r>
              <a:rPr lang="is-IS" sz="1800" dirty="0"/>
              <a:t>framkvæmdastjóri</a:t>
            </a:r>
          </a:p>
          <a:p>
            <a:r>
              <a:rPr lang="is-IS" sz="1800" dirty="0"/>
              <a:t>Sambands íslenskra sveitarféla</a:t>
            </a:r>
            <a:r>
              <a:rPr lang="en-US" sz="1800" dirty="0"/>
              <a:t>ga</a:t>
            </a:r>
          </a:p>
        </p:txBody>
      </p:sp>
      <p:pic>
        <p:nvPicPr>
          <p:cNvPr id="4" name="Picture 3" descr="merki_sambandsin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0188" y="642734"/>
            <a:ext cx="2354499" cy="230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20156CD-9271-46C0-867F-0772C71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16" y="3991401"/>
            <a:ext cx="4034238" cy="26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3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33400"/>
            <a:ext cx="11288617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s-IS" sz="2800" b="1" dirty="0"/>
              <a:t>Atvinnuleysi – jákvæð þróun en nauðsynlegt að vera á tánum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441AF7-BCF6-4F29-BD34-D471818F33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797547"/>
              </p:ext>
            </p:extLst>
          </p:nvPr>
        </p:nvGraphicFramePr>
        <p:xfrm>
          <a:off x="609600" y="1428750"/>
          <a:ext cx="10972800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Mynd 3">
            <a:extLst>
              <a:ext uri="{FF2B5EF4-FFF2-40B4-BE49-F238E27FC236}">
                <a16:creationId xmlns:a16="http://schemas.microsoft.com/office/drawing/2014/main" id="{60A72E2F-B9D8-43D3-82A5-DEC8D7850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6159" y="1428750"/>
            <a:ext cx="3228173" cy="13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6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b="1" dirty="0">
                <a:solidFill>
                  <a:srgbClr val="D2533C"/>
                </a:solidFill>
                <a:latin typeface="Arial"/>
              </a:rPr>
              <a:t>Kjaramál</a:t>
            </a:r>
            <a:endParaRPr lang="is-IS" sz="2800" b="1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Nú eru að hefjast kjaraviðræður við kennarafélögin og þrjú BHM félög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Stytting vinnutíma dagvinnumanna tók gildi um síðustu áramót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Mikil vinna kjarasviðs að aðstoða við innleiðinguna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Algengast að stytta um 13 mínútur á dag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Einhver sveitarfélög hafa gengið lengra </a:t>
            </a:r>
          </a:p>
          <a:p>
            <a:pPr marL="0" lvl="0" indent="0">
              <a:buClrTx/>
              <a:buSzTx/>
              <a:buNone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og nýtt heimild til frekari styttingar </a:t>
            </a:r>
          </a:p>
          <a:p>
            <a:pPr marL="0" lvl="0" indent="0">
              <a:buClrTx/>
              <a:buSzTx/>
              <a:buNone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vinnutíma eða um allt að 48 mínútur á dag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Mikil áskorun að stytta vinnutíma í </a:t>
            </a:r>
          </a:p>
          <a:p>
            <a:pPr marL="0" lvl="0" indent="0">
              <a:buClrTx/>
              <a:buSzTx/>
              <a:buNone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leikskólum og í vaktavinnu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Eftir er að ræða vinnutímastyttingu við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is-I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grunnskólakennara</a:t>
            </a: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ClrTx/>
              <a:buSzTx/>
              <a:buNone/>
            </a:pPr>
            <a:endParaRPr lang="is-IS" sz="2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buClrTx/>
              <a:buSzTx/>
              <a:buNone/>
            </a:pPr>
            <a:endParaRPr lang="is-I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B34D4E72-A25E-484C-9070-74057F47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264" y="3891915"/>
            <a:ext cx="4098904" cy="27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6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pPr lvl="0">
              <a:spcAft>
                <a:spcPts val="800"/>
              </a:spcAft>
              <a:tabLst>
                <a:tab pos="180340" algn="l"/>
              </a:tabLst>
            </a:pPr>
            <a:r>
              <a:rPr lang="is-IS" sz="2800" b="1" dirty="0"/>
              <a:t>Félags- og velferðarþjónusta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454" y="1673352"/>
            <a:ext cx="7261586" cy="471830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Samþætting velferðarþjónustu í þágu barna- áhersla á snemmtækan stuðning og aukna samvinnu milli þjónustukerfa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Víðtækt samráð þarf að vera um innleiðingu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Nákvæmt kostnaðarmat 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Ljóst er að ríkið þarf að færa töluvert fjármagn til sveitarfélaga vegna þessa – unnið að útfærslu</a:t>
            </a:r>
          </a:p>
          <a:p>
            <a:pPr marL="0" lvl="0" indent="0">
              <a:lnSpc>
                <a:spcPct val="90000"/>
              </a:lnSpc>
              <a:buClrTx/>
              <a:buSzTx/>
              <a:buNone/>
            </a:pPr>
            <a:r>
              <a:rPr lang="is-IS" sz="2400" dirty="0"/>
              <a:t> </a:t>
            </a:r>
          </a:p>
          <a:p>
            <a:pPr marL="0" lvl="0" indent="0">
              <a:lnSpc>
                <a:spcPct val="90000"/>
              </a:lnSpc>
              <a:buClrTx/>
              <a:buSzTx/>
              <a:buNone/>
            </a:pPr>
            <a:r>
              <a:rPr lang="is-IS" sz="2400" b="1" dirty="0">
                <a:solidFill>
                  <a:srgbClr val="C00000"/>
                </a:solidFill>
              </a:rPr>
              <a:t>Heilsuefling aldraðra </a:t>
            </a:r>
            <a:r>
              <a:rPr lang="is-IS" sz="2400" dirty="0"/>
              <a:t>– skýrsla og aðgerðaáætlun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Lagt er til að landshlutasamtök sveitarfélaga horfi sérstaklega til heilsueflingar og virkni aldraðra við gerð sóknaráætlana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61A8CD18-8EDF-4972-A819-400BEA446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12620" b="-1"/>
          <a:stretch/>
        </p:blipFill>
        <p:spPr bwMode="auto">
          <a:xfrm>
            <a:off x="7657504" y="1783521"/>
            <a:ext cx="4237041" cy="367675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30843AE-8001-468F-893F-C5E350553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6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5A0DABA-B7FF-486A-A85F-1F5EECE2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2800" b="1" dirty="0"/>
              <a:t>Barnaverndarnefndir – stækkun umdæma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B0A7310-C80E-482E-A075-844A6178E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73352"/>
            <a:ext cx="7175863" cy="4718304"/>
          </a:xfrm>
        </p:spPr>
        <p:txBody>
          <a:bodyPr>
            <a:normAutofit/>
          </a:bodyPr>
          <a:lstStyle/>
          <a:p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Meginmarkmið að auka fagþekkingu í barnavernd</a:t>
            </a:r>
          </a:p>
          <a:p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Barnaverndarnefndir eru lagðar niður</a:t>
            </a:r>
          </a:p>
          <a:p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Barnaverndarþjónusta verði skipulögð m.v. að lágmarki 6.000 íbúa þjónustusvæði</a:t>
            </a:r>
          </a:p>
          <a:p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Umdæmisráð geta verið stærri en þau taka m.a. við úrskurðarhlutverki barnaverndarnefnda</a:t>
            </a:r>
          </a:p>
          <a:p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Kallar á viðræður sveitarfélaga um samstarf og það þarf að tryggja umboð sveitarstjórna og  fjárheimildir til að koma samstarfinu á</a:t>
            </a:r>
          </a:p>
          <a:p>
            <a:endParaRPr lang="is-IS" dirty="0"/>
          </a:p>
          <a:p>
            <a:endParaRPr lang="is-IS" dirty="0"/>
          </a:p>
          <a:p>
            <a:endParaRPr lang="is-I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6DFFA33-F326-4E4C-8A1E-150E94630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57" y="1673352"/>
            <a:ext cx="3862021" cy="22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is-IS" sz="2800" b="1" dirty="0"/>
              <a:t>Fræðslumál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Þingsályktun um menntastefnu til ársins 2030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400" dirty="0"/>
              <a:t>Einkunnarorð: </a:t>
            </a:r>
            <a:r>
              <a:rPr lang="is-IS" sz="2400" b="1" dirty="0"/>
              <a:t>Framúrskarandi menntun alla ævi </a:t>
            </a:r>
          </a:p>
          <a:p>
            <a:pPr marL="804863" lvl="1" indent="-5302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Jöfn tækifæri fyrir alla</a:t>
            </a:r>
          </a:p>
          <a:p>
            <a:pPr marL="804863" lvl="1" indent="-5302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Kennsla í fremstu röð</a:t>
            </a:r>
          </a:p>
          <a:p>
            <a:pPr marL="804863" lvl="1" indent="-5302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Hæfni fyrir framtíðina</a:t>
            </a:r>
          </a:p>
          <a:p>
            <a:pPr marL="804863" lvl="1" indent="-5302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Vellíðan í öndvegi</a:t>
            </a:r>
          </a:p>
          <a:p>
            <a:pPr marL="804863" lvl="1" indent="-5302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Gæði í forgrunni</a:t>
            </a:r>
          </a:p>
          <a:p>
            <a:pPr lvl="1" indent="-457200">
              <a:lnSpc>
                <a:spcPct val="90000"/>
              </a:lnSpc>
              <a:buClrTx/>
              <a:buSzTx/>
            </a:pPr>
            <a:r>
              <a:rPr lang="is-IS" dirty="0"/>
              <a:t>Fjármagn verður að fylgja innleiðingu</a:t>
            </a:r>
          </a:p>
          <a:p>
            <a:pPr marL="0" indent="0">
              <a:lnSpc>
                <a:spcPct val="90000"/>
              </a:lnSpc>
              <a:buNone/>
            </a:pPr>
            <a:endParaRPr lang="is-IS" sz="2600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65456483-9C33-496A-B99A-3B39C75E8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6" r="27463" b="2"/>
          <a:stretch/>
        </p:blipFill>
        <p:spPr>
          <a:xfrm>
            <a:off x="6197600" y="1673352"/>
            <a:ext cx="5384800" cy="4718304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EC908F8-BFC7-4FEA-85DF-837D20015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D704DFAF-A71C-41F4-BE8A-11375DF9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is-IS" sz="2800" b="1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Loftslagsmál og heimsmarkmiðin</a:t>
            </a:r>
            <a:endParaRPr lang="is-IS" sz="2800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FE412062-5BDB-4F38-8826-E30304F53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Verkfærakistur </a:t>
            </a:r>
          </a:p>
          <a:p>
            <a:pPr lvl="1"/>
            <a:r>
              <a:rPr lang="is-IS" dirty="0"/>
              <a:t>Samræmdar leiðbeiningar og sniðmát fyrir sveitarfélög til að nota við mótun loftslagsstefnu og aðgerðaáætlunar og fylgjast með framgangi hennar</a:t>
            </a:r>
          </a:p>
          <a:p>
            <a:pPr lvl="1"/>
            <a:r>
              <a:rPr lang="is-IS" dirty="0"/>
              <a:t>Losunarreiknir til meta losun frá rekstri sveitarfélaga</a:t>
            </a:r>
          </a:p>
          <a:p>
            <a:r>
              <a:rPr lang="is-IS" dirty="0"/>
              <a:t>Aðstoð við innleiðingu HM markmiða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366EC6D4-DC91-4B9A-9AFA-D588B0B22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248" y="2564296"/>
            <a:ext cx="3519189" cy="2484783"/>
          </a:xfrm>
          <a:prstGeom prst="rect">
            <a:avLst/>
          </a:prstGeo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03187D47-A1C0-456A-B255-1AD52270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49" y="3468757"/>
            <a:ext cx="2255099" cy="3160644"/>
          </a:xfrm>
          <a:prstGeom prst="rect">
            <a:avLst/>
          </a:prstGeom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EDD1EB99-42FF-418F-AB6E-E41086193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3" y="4256847"/>
            <a:ext cx="4103253" cy="22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1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3C109F3F-3ECF-4196-9C4B-7A985AAC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b="1" dirty="0"/>
              <a:t>Áskoranir og verkefni sem eru framundan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36B8A498-2B35-444B-B36B-AD165E44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26" y="1600200"/>
            <a:ext cx="6139543" cy="4876800"/>
          </a:xfrm>
        </p:spPr>
        <p:txBody>
          <a:bodyPr>
            <a:normAutofit lnSpcReduction="10000"/>
          </a:bodyPr>
          <a:lstStyle/>
          <a:p>
            <a:r>
              <a:rPr lang="is-IS" dirty="0"/>
              <a:t>Breikka og styrkja tekjustofna sveitarfélaga</a:t>
            </a:r>
          </a:p>
          <a:p>
            <a:r>
              <a:rPr lang="is-IS" i="1" dirty="0"/>
              <a:t>Tryggja nýtt fjármagn til: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Farsældarlaganna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Útgjaldaþróunar í þjónustu við fatlað fólk 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Þjónustu við börn með fjölþættan vanda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Innleiðingar nýrrar menntstefnu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Aukinna krafna í fráveitureglugerð</a:t>
            </a:r>
          </a:p>
          <a:p>
            <a:pPr marL="896938" indent="-539750">
              <a:buFont typeface="Wingdings" panose="05000000000000000000" pitchFamily="2" charset="2"/>
              <a:buChar char="ü"/>
            </a:pPr>
            <a:r>
              <a:rPr lang="is-IS" sz="2000" dirty="0"/>
              <a:t>Aukinna krafna í meðhöndlun úrgangs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Hækkunar daggjalda hjúkrunarheimila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Aðgerðaáætlunar um heilsueflingu aldraðra</a:t>
            </a:r>
          </a:p>
          <a:p>
            <a:pPr marL="539750" indent="-95250">
              <a:buFont typeface="Wingdings" panose="05000000000000000000" pitchFamily="2" charset="2"/>
              <a:buChar char="ü"/>
            </a:pPr>
            <a:r>
              <a:rPr lang="is-IS" sz="2000" dirty="0"/>
              <a:t>	Móttöku flóttafólks og aðlögunar innflytjenda</a:t>
            </a:r>
          </a:p>
          <a:p>
            <a:pPr marL="896938" indent="-452438">
              <a:buFont typeface="Wingdings" panose="05000000000000000000" pitchFamily="2" charset="2"/>
              <a:buChar char="ü"/>
            </a:pPr>
            <a:r>
              <a:rPr lang="is-IS" sz="2000" dirty="0"/>
              <a:t>Leikskóli við 12 mánaða aldur?</a:t>
            </a:r>
          </a:p>
          <a:p>
            <a:pPr marL="539750" indent="-95250"/>
            <a:endParaRPr lang="is-IS" dirty="0"/>
          </a:p>
          <a:p>
            <a:pPr marL="539750" indent="-95250">
              <a:buNone/>
            </a:pPr>
            <a:endParaRPr lang="is-IS" dirty="0"/>
          </a:p>
          <a:p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CEC20614-5AF8-4BA4-80FD-65C0EBAD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59" y="1600200"/>
            <a:ext cx="4596541" cy="40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6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6DE6B73-36F1-4F17-8316-3628B89D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kumimoji="0" lang="is-IS" sz="28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</a:rPr>
              <a:t>Áskoranir og verkefni sem eru framundan</a:t>
            </a:r>
            <a:endParaRPr lang="is-IS" sz="2800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561AF92-7048-493D-A4B1-F088CFDB2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>
            <a:normAutofit/>
          </a:bodyPr>
          <a:lstStyle/>
          <a:p>
            <a:pPr>
              <a:buClr>
                <a:srgbClr val="93A299"/>
              </a:buClr>
              <a:defRPr/>
            </a:pPr>
            <a:r>
              <a:rPr lang="is-IS" sz="2400" dirty="0"/>
              <a:t>Stefnumörkun í öldrunarþjónustu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Loftslagsmál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Heimsmarkmið Sameinuðu þjóðanna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Hringrásarhagkerfið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Efling leikskólastigsins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Stafræn framþróun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Jöfnun launa milli markaða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Barnavernd</a:t>
            </a:r>
          </a:p>
          <a:p>
            <a:pPr>
              <a:buClr>
                <a:srgbClr val="93A299"/>
              </a:buClr>
              <a:defRPr/>
            </a:pPr>
            <a:r>
              <a:rPr lang="is-IS" sz="2400" dirty="0"/>
              <a:t>Kynningarfundir um fjárhagslegt sjálfbærnilíkan og spálíkan fyrir tekjur - </a:t>
            </a:r>
            <a:r>
              <a:rPr lang="is-IS" sz="2400" i="1" dirty="0">
                <a:solidFill>
                  <a:srgbClr val="0070C0"/>
                </a:solidFill>
              </a:rPr>
              <a:t>Analytica og sambandið</a:t>
            </a:r>
          </a:p>
          <a:p>
            <a:pPr marL="0" indent="0">
              <a:buNone/>
            </a:pPr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FD34A0F0-CB04-4E26-8C37-A4D23BF4E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"/>
          <a:stretch/>
        </p:blipFill>
        <p:spPr>
          <a:xfrm>
            <a:off x="6800966" y="3370268"/>
            <a:ext cx="3065416" cy="2685999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1E3DBBE-84F6-484A-AD40-1471A5BC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74" y="801733"/>
            <a:ext cx="2945013" cy="30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FBE6D3-0E92-41B8-90D2-647BAF55F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64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b="1" dirty="0">
                <a:solidFill>
                  <a:srgbClr val="D2533C"/>
                </a:solidFill>
                <a:latin typeface="Arial"/>
              </a:rPr>
              <a:t>Skólaþingið 8. nóvember nk.</a:t>
            </a:r>
            <a:endParaRPr lang="is-IS" sz="2800" b="1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ClrTx/>
              <a:buSzTx/>
            </a:pPr>
            <a:endParaRPr lang="is-IS" sz="2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ár frá flutningi grunnskólans</a:t>
            </a:r>
          </a:p>
          <a:p>
            <a:pPr marL="628650" lvl="1" indent="-354013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Hvernig hafa þarfir nemenda breyst?</a:t>
            </a:r>
          </a:p>
          <a:p>
            <a:pPr marL="628650" lvl="1" indent="-354013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Hvernig breyttist skólaþjónustan við yfirfærsluna og hvað stýrði þróuninni? </a:t>
            </a:r>
          </a:p>
          <a:p>
            <a:pPr marL="628650" lvl="1" indent="-354013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 fjármunum varið á nógu skilvirkan hátt á sviði fræðslumála?</a:t>
            </a:r>
          </a:p>
          <a:p>
            <a:pPr marL="628650" lvl="1" indent="-363538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Er jafnræði nemenda tryggt í núverandi fyrirkomulagi? </a:t>
            </a:r>
          </a:p>
          <a:p>
            <a:pPr marL="617220" lvl="2" indent="-342900"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Hvernig á skólastarf að þróast til framtíðar og hvernig náum við að uppfylla þá framtíðarsýn?</a:t>
            </a:r>
          </a:p>
          <a:p>
            <a:pPr marL="265113" lvl="2" indent="-265113">
              <a:buClrTx/>
              <a:buSzTx/>
            </a:pPr>
            <a:r>
              <a:rPr lang="is-I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Ég hvet til góðrar mætingar kjörinna fulltrúa – við verðum að taka samtalið</a:t>
            </a:r>
          </a:p>
          <a:p>
            <a:pPr marL="0" lvl="1" indent="0">
              <a:buClrTx/>
              <a:buSzTx/>
              <a:buNone/>
            </a:pPr>
            <a:endParaRPr lang="is-I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Mynd 5">
            <a:extLst>
              <a:ext uri="{FF2B5EF4-FFF2-40B4-BE49-F238E27FC236}">
                <a16:creationId xmlns:a16="http://schemas.microsoft.com/office/drawing/2014/main" id="{BA113C94-00E0-481A-8BCE-38BBAE1D6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461" y="717073"/>
            <a:ext cx="3771742" cy="219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7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6B8B1A5-7801-42A8-9B70-8D739182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is-IS" sz="2800" b="1" dirty="0"/>
              <a:t>Sveitarstjórnarkosningar og landsþing 2022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0F60C430-1EF8-4C4D-ADAC-11EF8ADAF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89" y="1673352"/>
            <a:ext cx="3279221" cy="4718304"/>
          </a:xfrm>
          <a:prstGeom prst="rect">
            <a:avLst/>
          </a:prstGeom>
          <a:noFill/>
        </p:spPr>
      </p:pic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4266964-AC37-4F99-9CE0-6E40857D5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6000206" cy="471830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s-IS" sz="2200" dirty="0"/>
              <a:t>Annar laugardagur í maí, næst 14. maí 2022  ​- Breytt regla skv. kosningalögum​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Landsþing verður haldið 28.-30. sept. 2022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Breyting á samþykktum sambandsins sl. vor​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Bein kosning formanns sambandsins að loknum kosningum ​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Stjórn sambandsins (10 fulltrúar) annars áfram kosin á landsþingi í september ​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Óbreytt skipting kjörsvæða​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Stefnumörkun sambandsins áfram mikilvæg – undirbúningsvinna í vetur</a:t>
            </a:r>
          </a:p>
          <a:p>
            <a:pPr>
              <a:lnSpc>
                <a:spcPct val="90000"/>
              </a:lnSpc>
            </a:pPr>
            <a:r>
              <a:rPr lang="is-IS" sz="2200" dirty="0"/>
              <a:t>Námskeið á vegum sambandsins fyrir sveitarstjórnarmenn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0FA555-4D66-41B8-ACAB-67150803C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77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4806E56-7450-4E76-AC45-563F9BC8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46" y="548089"/>
            <a:ext cx="11190411" cy="990600"/>
          </a:xfrm>
        </p:spPr>
        <p:txBody>
          <a:bodyPr>
            <a:normAutofit/>
          </a:bodyPr>
          <a:lstStyle/>
          <a:p>
            <a:r>
              <a:rPr lang="is-IS" sz="2800" b="1" dirty="0">
                <a:solidFill>
                  <a:srgbClr val="D2533C"/>
                </a:solidFill>
              </a:rPr>
              <a:t>Áherslur sambandsins við gerð nýs stjórnarsáttmála - </a:t>
            </a:r>
            <a:br>
              <a:rPr lang="is-IS" sz="2800" b="1" dirty="0">
                <a:solidFill>
                  <a:srgbClr val="D2533C"/>
                </a:solidFill>
              </a:rPr>
            </a:br>
            <a:r>
              <a:rPr lang="is-IS" sz="2800" b="1" dirty="0">
                <a:solidFill>
                  <a:srgbClr val="D2533C"/>
                </a:solidFill>
              </a:rPr>
              <a:t>Erindi til allra þingmanna</a:t>
            </a:r>
          </a:p>
        </p:txBody>
      </p:sp>
      <p:pic>
        <p:nvPicPr>
          <p:cNvPr id="9" name="Mynd 8">
            <a:extLst>
              <a:ext uri="{FF2B5EF4-FFF2-40B4-BE49-F238E27FC236}">
                <a16:creationId xmlns:a16="http://schemas.microsoft.com/office/drawing/2014/main" id="{77E3351A-C561-4A54-B20B-35498B7E5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129" y="1424863"/>
            <a:ext cx="2322925" cy="3296797"/>
          </a:xfrm>
          <a:prstGeom prst="rect">
            <a:avLst/>
          </a:prstGeo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029DD7A0-5568-496C-82D3-B929D3B1A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077" y="3790707"/>
            <a:ext cx="1972104" cy="267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taðgengill efnis 4">
            <a:extLst>
              <a:ext uri="{FF2B5EF4-FFF2-40B4-BE49-F238E27FC236}">
                <a16:creationId xmlns:a16="http://schemas.microsoft.com/office/drawing/2014/main" id="{EFD45337-3333-49DE-849D-4F6824AC1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98722" y="1301081"/>
            <a:ext cx="1972104" cy="272723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Textarammi 15">
            <a:extLst>
              <a:ext uri="{FF2B5EF4-FFF2-40B4-BE49-F238E27FC236}">
                <a16:creationId xmlns:a16="http://schemas.microsoft.com/office/drawing/2014/main" id="{2592AC5B-5CC9-4777-8192-00B009134D8C}"/>
              </a:ext>
            </a:extLst>
          </p:cNvPr>
          <p:cNvSpPr txBox="1"/>
          <p:nvPr/>
        </p:nvSpPr>
        <p:spPr>
          <a:xfrm>
            <a:off x="357994" y="1713215"/>
            <a:ext cx="67150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 b="1" dirty="0"/>
              <a:t>Grundvallarþættir</a:t>
            </a:r>
            <a:r>
              <a:rPr lang="is-IS" sz="2400" dirty="0"/>
              <a:t>, s.s. að skipulagsvaldið sé hjá sveitarfélögum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 b="1" dirty="0"/>
              <a:t>Tekjur og efnahagur</a:t>
            </a:r>
            <a:r>
              <a:rPr lang="is-IS" sz="2400" dirty="0"/>
              <a:t>, s.s. að breikka og styrkja tekjustofna sveitarfélaga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 b="1" dirty="0"/>
              <a:t>Verkaskipting</a:t>
            </a:r>
            <a:r>
              <a:rPr lang="is-IS" sz="2400" dirty="0"/>
              <a:t>, s.s. að fullfjármögnuð nærþjónusta sé hjá sveitarfélögum og gráum svæðum verði fækkað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2400" b="1" dirty="0"/>
              <a:t>Atvinnu-, umhverfis- og byggðamál</a:t>
            </a:r>
            <a:r>
              <a:rPr lang="is-IS" sz="2400" dirty="0"/>
              <a:t>, s.s. að samþykkja metnaðarfulla byggðaáætlun og að þjónusta á vegum ríkisins verði sem víðast á    landsbyggðinni</a:t>
            </a:r>
          </a:p>
        </p:txBody>
      </p:sp>
    </p:spTree>
    <p:extLst>
      <p:ext uri="{BB962C8B-B14F-4D97-AF65-F5344CB8AC3E}">
        <p14:creationId xmlns:p14="http://schemas.microsoft.com/office/powerpoint/2010/main" val="3004572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B6B8B1A5-7801-42A8-9B70-8D739182F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is-IS" sz="2800" b="1" dirty="0"/>
              <a:t>Mikil endurnýjun í sveitarstjórnarkosningum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4266964-AC37-4F99-9CE0-6E40857D5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>
            <a:normAutofit fontScale="92500" lnSpcReduction="2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Kosningaþátttakan frá 1950 var á bilinu 82-88%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Versnandi þátttaka árin 2006-2014</a:t>
            </a:r>
          </a:p>
          <a:p>
            <a:pPr marL="809625" marR="0" lvl="1" indent="-5349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2006: 78%</a:t>
            </a:r>
          </a:p>
          <a:p>
            <a:pPr marL="809625" marR="0" lvl="1" indent="-5349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2010: 72%</a:t>
            </a:r>
          </a:p>
          <a:p>
            <a:pPr marL="809625" marR="0" lvl="1" indent="-5349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2014: </a:t>
            </a: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66,5% - Botninn?</a:t>
            </a:r>
          </a:p>
          <a:p>
            <a:pPr marL="809625" marR="0" lvl="1" indent="-5349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2018: 67,6% </a:t>
            </a:r>
          </a:p>
          <a:p>
            <a:pPr marL="269875" lvl="1" indent="-269875">
              <a:buClr>
                <a:srgbClr val="93A299"/>
              </a:buClr>
              <a:defRPr/>
            </a:pPr>
            <a:endParaRPr kumimoji="0" lang="is-IS" sz="2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9875" lvl="1" indent="-269875">
              <a:buClr>
                <a:srgbClr val="93A299"/>
              </a:buClr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Batnandi staða kvenna</a:t>
            </a:r>
          </a:p>
          <a:p>
            <a:pPr marL="714375" marR="0" lvl="1" indent="-4397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q"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47,2 % kjörinna fulltrúa eru konur.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endParaRPr kumimoji="0" lang="is-IS" sz="2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Arial" pitchFamily="34" charset="0"/>
              <a:buChar char="•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Endurnýjunarhlutfall í sveitarstjórnum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57% 2010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54% 2014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3A299"/>
              </a:buClr>
              <a:buSzPct val="8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is-IS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58% 2018</a:t>
            </a:r>
          </a:p>
          <a:p>
            <a:pPr>
              <a:lnSpc>
                <a:spcPct val="90000"/>
              </a:lnSpc>
            </a:pPr>
            <a:endParaRPr lang="is-IS" sz="22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0FA555-4D66-41B8-ACAB-67150803C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01DD26CF-60CB-43C6-B8C2-C39F54493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856" y="795474"/>
            <a:ext cx="3091543" cy="4200617"/>
          </a:xfrm>
          <a:prstGeom prst="rect">
            <a:avLst/>
          </a:prstGeom>
        </p:spPr>
      </p:pic>
      <p:pic>
        <p:nvPicPr>
          <p:cNvPr id="9" name="Mynd 8">
            <a:extLst>
              <a:ext uri="{FF2B5EF4-FFF2-40B4-BE49-F238E27FC236}">
                <a16:creationId xmlns:a16="http://schemas.microsoft.com/office/drawing/2014/main" id="{730DE477-21B3-43BD-B310-A152DA8A0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248" y="1978750"/>
            <a:ext cx="4903896" cy="35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3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7E83D9CC-7D5A-46B4-BE9A-55DE4835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88" y="551359"/>
            <a:ext cx="10972800" cy="990600"/>
          </a:xfrm>
        </p:spPr>
        <p:txBody>
          <a:bodyPr anchor="ctr">
            <a:normAutofit fontScale="90000"/>
          </a:bodyPr>
          <a:lstStyle/>
          <a:p>
            <a:pPr marL="0" indent="0" algn="ctr">
              <a:buNone/>
            </a:pPr>
            <a:r>
              <a:rPr lang="is-IS" b="1" dirty="0"/>
              <a:t>Ungur nemur – gamall temur</a:t>
            </a:r>
            <a:br>
              <a:rPr lang="is-IS" b="1" dirty="0"/>
            </a:br>
            <a:endParaRPr lang="is-IS" b="1" dirty="0"/>
          </a:p>
        </p:txBody>
      </p:sp>
      <p:pic>
        <p:nvPicPr>
          <p:cNvPr id="2" name="Mynd 1">
            <a:extLst>
              <a:ext uri="{FF2B5EF4-FFF2-40B4-BE49-F238E27FC236}">
                <a16:creationId xmlns:a16="http://schemas.microsoft.com/office/drawing/2014/main" id="{E407183E-74BD-49E2-942F-934BA60A3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706" y="1216472"/>
            <a:ext cx="3374762" cy="4594869"/>
          </a:xfrm>
          <a:prstGeom prst="rect">
            <a:avLst/>
          </a:prstGeom>
        </p:spPr>
      </p:pic>
      <p:sp>
        <p:nvSpPr>
          <p:cNvPr id="8" name="Textarammi 7">
            <a:extLst>
              <a:ext uri="{FF2B5EF4-FFF2-40B4-BE49-F238E27FC236}">
                <a16:creationId xmlns:a16="http://schemas.microsoft.com/office/drawing/2014/main" id="{6FEB14F3-2EC6-46AB-9D89-CBA3A86D0A5B}"/>
              </a:ext>
            </a:extLst>
          </p:cNvPr>
          <p:cNvSpPr txBox="1"/>
          <p:nvPr/>
        </p:nvSpPr>
        <p:spPr>
          <a:xfrm>
            <a:off x="3789986" y="5970657"/>
            <a:ext cx="6097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s-IS" sz="4000" b="1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Gangi ykkur vel!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18649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237" y="507274"/>
            <a:ext cx="11721947" cy="990600"/>
          </a:xfrm>
        </p:spPr>
        <p:txBody>
          <a:bodyPr>
            <a:noAutofit/>
          </a:bodyPr>
          <a:lstStyle/>
          <a:p>
            <a:r>
              <a:rPr lang="is-IS" sz="2800" b="1" dirty="0">
                <a:solidFill>
                  <a:srgbClr val="D2533C"/>
                </a:solidFill>
              </a:rPr>
              <a:t>Áhrif Covid á starfsemi sambandsins og sveitarfélaga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71432"/>
          </a:xfrm>
        </p:spPr>
        <p:txBody>
          <a:bodyPr>
            <a:normAutofit/>
          </a:bodyPr>
          <a:lstStyle/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Sambandið var undirbúið vegna tilraunaverkefnis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Fjarvinna mun aukast og fjarfundum mun fjölga til muna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Sambandið styður átakið </a:t>
            </a:r>
            <a:r>
              <a:rPr lang="is-I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Störf án staðsetningar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Fimm laus störf hafa verið auglýst þannig – staðan núna:</a:t>
            </a:r>
          </a:p>
          <a:p>
            <a:pPr marL="342900" lvl="0" indent="-342900">
              <a:buClrTx/>
              <a:buSzTx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ClrTx/>
              <a:buSzTx/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indent="0">
              <a:buClrTx/>
              <a:buSzTx/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buClrTx/>
              <a:buSzTx/>
              <a:buNone/>
            </a:pPr>
            <a:endParaRPr lang="is-I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89FD987F-348A-4B22-A479-978239E5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678" y="3568716"/>
            <a:ext cx="3940211" cy="3102916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77E6DE0B-C2BA-4019-ABCD-199A6529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79" y="3568717"/>
            <a:ext cx="6162733" cy="310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DACB6CD-BD63-4F73-820A-2AD6B8AAD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b="1" dirty="0"/>
              <a:t>Áhersla á stafræna framþróun </a:t>
            </a:r>
          </a:p>
        </p:txBody>
      </p:sp>
      <p:pic>
        <p:nvPicPr>
          <p:cNvPr id="5" name="Staðgengill efnis 4">
            <a:extLst>
              <a:ext uri="{FF2B5EF4-FFF2-40B4-BE49-F238E27FC236}">
                <a16:creationId xmlns:a16="http://schemas.microsoft.com/office/drawing/2014/main" id="{FBE4E926-5D8D-4697-BBDB-C894E8F4A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53" y="2088615"/>
            <a:ext cx="5030563" cy="3216926"/>
          </a:xfrm>
        </p:spPr>
      </p:pic>
      <p:pic>
        <p:nvPicPr>
          <p:cNvPr id="7" name="Mynd 6">
            <a:extLst>
              <a:ext uri="{FF2B5EF4-FFF2-40B4-BE49-F238E27FC236}">
                <a16:creationId xmlns:a16="http://schemas.microsoft.com/office/drawing/2014/main" id="{07B2CD43-1173-42D7-8655-CD9CE827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938" y="1552459"/>
            <a:ext cx="6499880" cy="3515300"/>
          </a:xfrm>
          <a:prstGeom prst="rect">
            <a:avLst/>
          </a:prstGeom>
        </p:spPr>
      </p:pic>
      <p:sp>
        <p:nvSpPr>
          <p:cNvPr id="9" name="Textarammi 8">
            <a:extLst>
              <a:ext uri="{FF2B5EF4-FFF2-40B4-BE49-F238E27FC236}">
                <a16:creationId xmlns:a16="http://schemas.microsoft.com/office/drawing/2014/main" id="{E3801D82-2F00-48C7-9E5D-CE0C9CF88FE0}"/>
              </a:ext>
            </a:extLst>
          </p:cNvPr>
          <p:cNvSpPr txBox="1"/>
          <p:nvPr/>
        </p:nvSpPr>
        <p:spPr>
          <a:xfrm>
            <a:off x="1314680" y="5522208"/>
            <a:ext cx="9716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Kostnaðarþátttaka sveitarfélaga vegna tveggja sérfræðinga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​65 sveitarfélög eru með í samstarfinu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/>
              <a:t>Kosið um verkefni – Valkvæð þátttaka</a:t>
            </a:r>
          </a:p>
        </p:txBody>
      </p:sp>
    </p:spTree>
    <p:extLst>
      <p:ext uri="{BB962C8B-B14F-4D97-AF65-F5344CB8AC3E}">
        <p14:creationId xmlns:p14="http://schemas.microsoft.com/office/powerpoint/2010/main" val="1849128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 anchor="ctr">
            <a:normAutofit/>
          </a:bodyPr>
          <a:lstStyle/>
          <a:p>
            <a:r>
              <a:rPr kumimoji="0" lang="is-IS" sz="2800" b="1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</a:rPr>
              <a:t>Viðspyrnuáætlun sambandsins</a:t>
            </a:r>
            <a:endParaRPr lang="is-I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73352"/>
            <a:ext cx="6011537" cy="4718304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90000"/>
              </a:lnSpc>
              <a:buClrTx/>
              <a:buSzTx/>
            </a:pPr>
            <a:r>
              <a:rPr lang="is-I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Flestar þeirra 26 aðgerða sem eru í áætluninni hafa fengið jákvæðan framgang</a:t>
            </a:r>
          </a:p>
          <a:p>
            <a:pPr marL="342900" indent="-342900">
              <a:lnSpc>
                <a:spcPct val="90000"/>
              </a:lnSpc>
              <a:buClrTx/>
              <a:buSzTx/>
            </a:pPr>
            <a:r>
              <a:rPr lang="is-I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Árangursmat aðgengilegt á vefsíðu sambandsins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Fjármálareglur afnumdar til ársloka 2025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Samkomulag á grundvelli LOF – skuldir hækki ekki frá árinu 2025</a:t>
            </a:r>
          </a:p>
          <a:p>
            <a:pPr marL="342900" lvl="0" indent="-342900">
              <a:lnSpc>
                <a:spcPct val="90000"/>
              </a:lnSpc>
              <a:buClrTx/>
              <a:buSzTx/>
            </a:pPr>
            <a:r>
              <a:rPr lang="is-IS" sz="2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Mörg mikilvæg verkefni</a:t>
            </a:r>
          </a:p>
          <a:p>
            <a:pPr marL="715963" lvl="1" indent="-4413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Endurskoðun tekjustofna sveitarfélaga</a:t>
            </a:r>
          </a:p>
          <a:p>
            <a:pPr marL="715963" lvl="1" indent="-4413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Endurskoðun reglna jöfnunarsjóðs</a:t>
            </a:r>
          </a:p>
          <a:p>
            <a:pPr marL="715963" lvl="1" indent="-4413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Þróun kostnaðar í þjónustu við fatlað fólk</a:t>
            </a:r>
          </a:p>
          <a:p>
            <a:pPr marL="715963" lvl="1" indent="-441325">
              <a:lnSpc>
                <a:spcPct val="90000"/>
              </a:lnSpc>
              <a:buClrTx/>
              <a:buSzTx/>
              <a:buFont typeface="Courier New" panose="02070309020205020404" pitchFamily="49" charset="0"/>
              <a:buChar char="o"/>
            </a:pPr>
            <a:r>
              <a:rPr lang="is-IS" sz="2000" dirty="0"/>
              <a:t>Kostnaður við öldrunarþjónustu</a:t>
            </a:r>
          </a:p>
          <a:p>
            <a:pPr lvl="1" indent="0">
              <a:lnSpc>
                <a:spcPct val="90000"/>
              </a:lnSpc>
              <a:buClrTx/>
              <a:buSzTx/>
              <a:buNone/>
            </a:pPr>
            <a:endParaRPr lang="is-IS" sz="2000" dirty="0"/>
          </a:p>
          <a:p>
            <a:pPr marL="0" lvl="1" indent="0">
              <a:lnSpc>
                <a:spcPct val="90000"/>
              </a:lnSpc>
              <a:buClrTx/>
              <a:buSzTx/>
              <a:buNone/>
            </a:pPr>
            <a:endParaRPr lang="is-IS" sz="2000" dirty="0"/>
          </a:p>
          <a:p>
            <a:pPr marL="0" indent="0">
              <a:lnSpc>
                <a:spcPct val="90000"/>
              </a:lnSpc>
              <a:buNone/>
            </a:pPr>
            <a:endParaRPr lang="is-IS" sz="20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A7085BE-E3CF-4623-BA0F-B515990CF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2D348382-447E-47C6-8477-246DA3961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618" y="781206"/>
            <a:ext cx="3722655" cy="2171084"/>
          </a:xfrm>
          <a:prstGeom prst="rect">
            <a:avLst/>
          </a:prstGeom>
        </p:spPr>
      </p:pic>
      <p:pic>
        <p:nvPicPr>
          <p:cNvPr id="4" name="Mynd 3">
            <a:extLst>
              <a:ext uri="{FF2B5EF4-FFF2-40B4-BE49-F238E27FC236}">
                <a16:creationId xmlns:a16="http://schemas.microsoft.com/office/drawing/2014/main" id="{E896C5CA-B467-4F5E-8403-DAE83B610A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5" r="23038" b="3"/>
          <a:stretch/>
        </p:blipFill>
        <p:spPr>
          <a:xfrm>
            <a:off x="7118889" y="2522541"/>
            <a:ext cx="3342051" cy="3381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24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is-IS" sz="2800" b="1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Fjárhagsstaða sveitarfélaga</a:t>
            </a:r>
            <a:endParaRPr lang="is-IS" sz="2800" b="1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409802" cy="4876800"/>
          </a:xfrm>
        </p:spPr>
        <p:txBody>
          <a:bodyPr>
            <a:normAutofit/>
          </a:bodyPr>
          <a:lstStyle/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Tekjufallið var minna en óttast var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Yfirlýsing ríkisstjórnarinnar við gerð samkomulags á grundvell LOF skipti máli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Aðgerðirnar höfðu verulega jákvæð áhrif á útsvarsstofninn – bein og óbein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Hlutabætur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Tekjutengdar bætur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Úttekt séreignarlífeyrissparnaðar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Endurgreiðsla vsk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Bein viðbótarframlög í jöfnunarsjóð</a:t>
            </a:r>
          </a:p>
          <a:p>
            <a:pPr marL="804863" lvl="1" indent="-530225">
              <a:buClrTx/>
              <a:buSzTx/>
              <a:buFont typeface="Courier New" panose="02070309020205020404" pitchFamily="49" charset="0"/>
              <a:buChar char="o"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74638" lvl="1" indent="0">
              <a:buClrTx/>
              <a:buSzTx/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SzTx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ClrTx/>
              <a:buSzTx/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 indent="0">
              <a:buClrTx/>
              <a:buSzTx/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indent="0">
              <a:buClrTx/>
              <a:buSzTx/>
              <a:buNone/>
            </a:pPr>
            <a:endParaRPr lang="is-I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BCA198F3-8C46-4E53-A571-82400800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91" y="4686423"/>
            <a:ext cx="5978709" cy="17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7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586D-2E01-4DF1-9AAA-041AA358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2800" b="1" dirty="0">
                <a:solidFill>
                  <a:srgbClr val="D2533C"/>
                </a:solidFill>
                <a:latin typeface="Arial"/>
              </a:rPr>
              <a:t>Halli verður áfram næstu 3 árin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A28CE-0BDD-4FB3-B9BD-F7C5B8353E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sz="2400" dirty="0"/>
              <a:t>Sveitarfélög gera ráð fyrir halla, 2,5% af tekjum á næsta ári </a:t>
            </a:r>
          </a:p>
          <a:p>
            <a:r>
              <a:rPr lang="is-IS" sz="2400" dirty="0"/>
              <a:t>Afgangur ekki í augsýn fyrr en 2024</a:t>
            </a:r>
          </a:p>
          <a:p>
            <a:r>
              <a:rPr lang="is-IS" sz="2400" dirty="0"/>
              <a:t>Skuldir samstæðu A+B verða 165% af tekjum fram til 2024 þegar þær lækka lítillega  </a:t>
            </a:r>
          </a:p>
          <a:p>
            <a:r>
              <a:rPr lang="is-IS" sz="2400" dirty="0"/>
              <a:t>Skuldareglan: Skuldir undir 150%</a:t>
            </a:r>
          </a:p>
          <a:p>
            <a:r>
              <a:rPr lang="is-IS" sz="2400" dirty="0"/>
              <a:t>Fjármálareglur endurvekjast 2026  </a:t>
            </a:r>
          </a:p>
          <a:p>
            <a:pPr marL="0" indent="0">
              <a:buNone/>
            </a:pPr>
            <a:endParaRPr lang="is-I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25D4A4F-FC32-49ED-8E3E-6FBB27286EE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97600" y="1673225"/>
          <a:ext cx="53848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>
            <a:extLst>
              <a:ext uri="{FF2B5EF4-FFF2-40B4-BE49-F238E27FC236}">
                <a16:creationId xmlns:a16="http://schemas.microsoft.com/office/drawing/2014/main" id="{A7D83665-B0A2-4B9F-BE37-46E4D5431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is-IS" sz="2800" b="1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Framkvæmdir á vegum sveitarfélaga</a:t>
            </a:r>
            <a:endParaRPr lang="is-IS" sz="2800" b="1" dirty="0">
              <a:solidFill>
                <a:srgbClr val="D2533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076264" cy="4876800"/>
          </a:xfrm>
        </p:spPr>
        <p:txBody>
          <a:bodyPr>
            <a:normAutofit/>
          </a:bodyPr>
          <a:lstStyle/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Áform um auknar fjárfestingar árið 2020 gengu ekki eftir</a:t>
            </a:r>
          </a:p>
          <a:p>
            <a:pPr marL="342900" lvl="0" indent="-342900">
              <a:buClrTx/>
              <a:buSzTx/>
            </a:pPr>
            <a:r>
              <a:rPr lang="is-I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Í ár eru áform um 59 ma.kr. framkvæmdir, 24% hækkun frá áætlun 2020</a:t>
            </a:r>
          </a:p>
          <a:p>
            <a:pPr marL="0" indent="0">
              <a:buNone/>
            </a:pPr>
            <a:endParaRPr lang="is-I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11BDEC34-4226-40A1-A72F-4C0BC3B3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732" y="3019697"/>
            <a:ext cx="5133861" cy="2654582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E16165E1-409D-4E20-B247-A9034F2E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07" y="3019697"/>
            <a:ext cx="4719257" cy="265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66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D99AD0-E89C-4976-8A71-71A3A474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>
            <a:normAutofit/>
          </a:bodyPr>
          <a:lstStyle/>
          <a:p>
            <a:r>
              <a:rPr lang="is-IS" sz="2800" b="1" dirty="0">
                <a:solidFill>
                  <a:srgbClr val="D2533C"/>
                </a:solidFill>
                <a:latin typeface="Arial"/>
              </a:rPr>
              <a:t>Skuldahlutfall og veltufé frá rekstri sveitarfélaga á </a:t>
            </a:r>
            <a:br>
              <a:rPr lang="is-IS" sz="2800" b="1" dirty="0">
                <a:solidFill>
                  <a:srgbClr val="D2533C"/>
                </a:solidFill>
                <a:latin typeface="Arial"/>
              </a:rPr>
            </a:br>
            <a:r>
              <a:rPr lang="is-IS" sz="2800" b="1" dirty="0">
                <a:solidFill>
                  <a:srgbClr val="D2533C"/>
                </a:solidFill>
                <a:latin typeface="Arial"/>
              </a:rPr>
              <a:t>Norðurlandi vestra árið 2020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3566642-AF6E-448E-828D-AA612DA73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73358" y1="48395" x2="73358" y2="48395"/>
                        <a14:backgroundMark x1="49027" y1="37371" x2="49027" y2="37371"/>
                        <a14:backgroundMark x1="39477" y1="39491" x2="39477" y2="39491"/>
                        <a14:backgroundMark x1="50608" y1="69473" x2="50608" y2="69473"/>
                        <a14:backgroundMark x1="50061" y1="48395" x2="50061" y2="48395"/>
                        <a14:backgroundMark x1="60645" y1="61054" x2="60645" y2="61054"/>
                        <a14:backgroundMark x1="27273" y1="50758" x2="27273" y2="50758"/>
                        <a14:backgroundMark x1="40152" y1="59848" x2="40152" y2="59848"/>
                        <a14:backgroundMark x1="59848" y1="40909" x2="59848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48" y="0"/>
            <a:ext cx="547504" cy="549940"/>
          </a:xfrm>
          <a:prstGeom prst="rect">
            <a:avLst/>
          </a:prstGeom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93F7CEE-8EB3-497A-BBE7-FE6D9A78B57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09600" y="1673225"/>
          <a:ext cx="53848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9A143B9-B74C-4A19-8EF5-01275C1BC8A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07809"/>
              </p:ext>
            </p:extLst>
          </p:nvPr>
        </p:nvGraphicFramePr>
        <p:xfrm>
          <a:off x="6197600" y="1673225"/>
          <a:ext cx="53848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89393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mband_grunnu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D81CC973BAE24C961FEDD18F9DD79B" ma:contentTypeVersion="13" ma:contentTypeDescription="Create a new document." ma:contentTypeScope="" ma:versionID="f656b73329a4656fe0f781057263d7d1">
  <xsd:schema xmlns:xsd="http://www.w3.org/2001/XMLSchema" xmlns:xs="http://www.w3.org/2001/XMLSchema" xmlns:p="http://schemas.microsoft.com/office/2006/metadata/properties" xmlns:ns2="d48a7f1c-e4e6-49e6-9187-7cd515314d48" xmlns:ns3="cf393e1e-2fe1-4b41-8a07-dca823d880f6" targetNamespace="http://schemas.microsoft.com/office/2006/metadata/properties" ma:root="true" ma:fieldsID="2cf3fe9d55777342a875965f07d9fc01" ns2:_="" ns3:_="">
    <xsd:import namespace="d48a7f1c-e4e6-49e6-9187-7cd515314d48"/>
    <xsd:import namespace="cf393e1e-2fe1-4b41-8a07-dca823d880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8a7f1c-e4e6-49e6-9187-7cd515314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93e1e-2fe1-4b41-8a07-dca823d880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215D3E-2B02-4C45-9CD4-696236896296}"/>
</file>

<file path=customXml/itemProps2.xml><?xml version="1.0" encoding="utf-8"?>
<ds:datastoreItem xmlns:ds="http://schemas.openxmlformats.org/officeDocument/2006/customXml" ds:itemID="{4DAE3655-4411-4F09-9970-ECC22FAD6F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C2446E-9088-47AD-BEEB-3B46C49DF79E}">
  <ds:schemaRefs>
    <ds:schemaRef ds:uri="http://purl.org/dc/terms/"/>
    <ds:schemaRef ds:uri="http://schemas.openxmlformats.org/package/2006/metadata/core-properties"/>
    <ds:schemaRef ds:uri="http://purl.org/dc/elements/1.1/"/>
    <ds:schemaRef ds:uri="cf393e1e-2fe1-4b41-8a07-dca823d880f6"/>
    <ds:schemaRef ds:uri="d48a7f1c-e4e6-49e6-9187-7cd515314d48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10772</TotalTime>
  <Words>1092</Words>
  <Application>Microsoft Office PowerPoint</Application>
  <PresentationFormat>Widescreen</PresentationFormat>
  <Paragraphs>177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Gill Sans MT</vt:lpstr>
      <vt:lpstr>Wingdings</vt:lpstr>
      <vt:lpstr>Clarity</vt:lpstr>
      <vt:lpstr>samband_grunnur</vt:lpstr>
      <vt:lpstr>            Ávarp</vt:lpstr>
      <vt:lpstr>Áherslur sambandsins við gerð nýs stjórnarsáttmála -  Erindi til allra þingmanna</vt:lpstr>
      <vt:lpstr>Áhrif Covid á starfsemi sambandsins og sveitarfélaga</vt:lpstr>
      <vt:lpstr>Áhersla á stafræna framþróun </vt:lpstr>
      <vt:lpstr>Viðspyrnuáætlun sambandsins</vt:lpstr>
      <vt:lpstr>Fjárhagsstaða sveitarfélaga</vt:lpstr>
      <vt:lpstr>Halli verður áfram næstu 3 árin </vt:lpstr>
      <vt:lpstr>Framkvæmdir á vegum sveitarfélaga</vt:lpstr>
      <vt:lpstr>Skuldahlutfall og veltufé frá rekstri sveitarfélaga á  Norðurlandi vestra árið 2020</vt:lpstr>
      <vt:lpstr>Atvinnuleysi – jákvæð þróun en nauðsynlegt að vera á tánum </vt:lpstr>
      <vt:lpstr>Kjaramál</vt:lpstr>
      <vt:lpstr>Félags- og velferðarþjónusta </vt:lpstr>
      <vt:lpstr>Barnaverndarnefndir – stækkun umdæma</vt:lpstr>
      <vt:lpstr>Fræðslumál</vt:lpstr>
      <vt:lpstr>Loftslagsmál og heimsmarkmiðin</vt:lpstr>
      <vt:lpstr>Áskoranir og verkefni sem eru framundan</vt:lpstr>
      <vt:lpstr>Áskoranir og verkefni sem eru framundan</vt:lpstr>
      <vt:lpstr>Skólaþingið 8. nóvember nk.</vt:lpstr>
      <vt:lpstr>Sveitarstjórnarkosningar og landsþing 2022</vt:lpstr>
      <vt:lpstr>Mikil endurnýjun í sveitarstjórnarkosningum</vt:lpstr>
      <vt:lpstr>Ungur nemur – gamall temur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Magnús Karel Hannesson</dc:creator>
  <cp:lastModifiedBy>Sveinbjörg Rut Pétursdóttir</cp:lastModifiedBy>
  <cp:revision>321</cp:revision>
  <cp:lastPrinted>2021-09-30T09:11:55Z</cp:lastPrinted>
  <dcterms:created xsi:type="dcterms:W3CDTF">2014-09-16T21:32:26Z</dcterms:created>
  <dcterms:modified xsi:type="dcterms:W3CDTF">2021-10-21T18:48:29Z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0x01010092D81CC973BAE24C961FEDD18F9DD79B</vt:lpwstr>
  </property>
</Properties>
</file>