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265" r:id="rId5"/>
    <p:sldId id="314" r:id="rId6"/>
    <p:sldId id="313" r:id="rId7"/>
    <p:sldId id="296" r:id="rId8"/>
    <p:sldId id="299" r:id="rId9"/>
    <p:sldId id="308" r:id="rId10"/>
    <p:sldId id="315" r:id="rId11"/>
    <p:sldId id="309" r:id="rId12"/>
    <p:sldId id="306" r:id="rId13"/>
    <p:sldId id="298" r:id="rId14"/>
    <p:sldId id="301" r:id="rId15"/>
    <p:sldId id="302" r:id="rId16"/>
    <p:sldId id="303" r:id="rId17"/>
    <p:sldId id="304" r:id="rId18"/>
    <p:sldId id="305" r:id="rId19"/>
    <p:sldId id="310" r:id="rId20"/>
  </p:sldIdLst>
  <p:sldSz cx="12192000" cy="6858000"/>
  <p:notesSz cx="6797675" cy="9926638"/>
  <p:embeddedFontLst>
    <p:embeddedFont>
      <p:font typeface="FiraGO Light" panose="020B0604020202020204" charset="0"/>
      <p:regular r:id="rId23"/>
      <p:italic r:id="rId24"/>
    </p:embeddedFont>
    <p:embeddedFont>
      <p:font typeface="FiraGO SemiBold" panose="020B0604020202020204"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nhard" initials="R" lastIdx="3" clrIdx="0">
    <p:extLst>
      <p:ext uri="{19B8F6BF-5375-455C-9EA6-DF929625EA0E}">
        <p15:presenceInfo xmlns:p15="http://schemas.microsoft.com/office/powerpoint/2012/main" userId="S::reinhard@byggdastofnun.is::6731f573-dde2-48a0-be7a-e5f8b3fa43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85"/>
    <a:srgbClr val="1A3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65743" autoAdjust="0"/>
  </p:normalViewPr>
  <p:slideViewPr>
    <p:cSldViewPr snapToGrid="0" showGuides="1">
      <p:cViewPr varScale="1">
        <p:scale>
          <a:sx n="56" d="100"/>
          <a:sy n="56" d="100"/>
        </p:scale>
        <p:origin x="1786" y="4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21/10/2021</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vl1pPr>
          </a:lstStyle>
          <a:p>
            <a:fld id="{1386E511-D742-4EFE-90B5-C9FC42762E0F}" type="datetimeFigureOut">
              <a:rPr lang="en-GB" smtClean="0"/>
              <a:pPr/>
              <a:t>21/10/2021</a:t>
            </a:fld>
            <a:endParaRPr lang="en-GB"/>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6011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40902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800" b="1" dirty="0"/>
              <a:t>Stjórnarsáttmálinn</a:t>
            </a:r>
            <a:r>
              <a:rPr lang="is-IS" sz="1800" b="0" dirty="0"/>
              <a:t> – starfshópur, formaður Ásgerður Gylfadóttir á Höfn. </a:t>
            </a:r>
          </a:p>
          <a:p>
            <a:endParaRPr lang="is-IS" sz="1800" b="0" dirty="0"/>
          </a:p>
          <a:p>
            <a:r>
              <a:rPr lang="is-IS" sz="1800" b="1" dirty="0"/>
              <a:t>Þingsályktunin</a:t>
            </a:r>
            <a:r>
              <a:rPr lang="is-IS" sz="1800" b="0" dirty="0"/>
              <a:t> - á sama tíma og starfshópur um stöðu og hlutverk landshlutasamtaka tók til starfa var gefin út r</a:t>
            </a:r>
            <a:r>
              <a:rPr lang="is-IS" dirty="0"/>
              <a:t>eglugerð um stefnumótandi áætlun um málefni sveitarfélaga – í desember 2018. </a:t>
            </a:r>
          </a:p>
          <a:p>
            <a:r>
              <a:rPr lang="is-IS" dirty="0"/>
              <a:t>Um áramótin 18/19 var skipaður s</a:t>
            </a:r>
            <a:r>
              <a:rPr lang="is-IS" dirty="0">
                <a:sym typeface="Wingdings" panose="05000000000000000000" pitchFamily="2" charset="2"/>
              </a:rPr>
              <a:t>tarfshópur um mótun fyrstu áætlunar í málefnum sveitarfélaga – undir forystu Valgarðs.</a:t>
            </a:r>
          </a:p>
          <a:p>
            <a:r>
              <a:rPr lang="is-IS" dirty="0">
                <a:sym typeface="Wingdings" panose="05000000000000000000" pitchFamily="2" charset="2"/>
              </a:rPr>
              <a:t>Samþykkt sem þingsályktun í janúar 2020</a:t>
            </a:r>
          </a:p>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30979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5169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1. Sviðsmyndir:</a:t>
            </a:r>
          </a:p>
          <a:p>
            <a:pPr marL="228600" indent="-228600">
              <a:buFont typeface="+mj-lt"/>
              <a:buAutoNum type="alphaUcPeriod"/>
            </a:pPr>
            <a:r>
              <a:rPr lang="is-IS" dirty="0"/>
              <a:t>Sveitarstjórnarstigið í svipaðri mynd og nú.</a:t>
            </a:r>
          </a:p>
          <a:p>
            <a:pPr marL="228600" indent="-228600">
              <a:buFont typeface="+mj-lt"/>
              <a:buAutoNum type="alphaUcPeriod"/>
            </a:pPr>
            <a:r>
              <a:rPr lang="is-IS" dirty="0"/>
              <a:t>Umtalsverð fækkun sveitarfélaga – 1000 íbúar 2026.</a:t>
            </a:r>
          </a:p>
          <a:p>
            <a:pPr marL="0" indent="0">
              <a:buFont typeface="+mj-lt"/>
              <a:buNone/>
            </a:pPr>
            <a:endParaRPr lang="is-IS" dirty="0"/>
          </a:p>
          <a:p>
            <a:pPr marL="0" indent="0">
              <a:buFont typeface="+mj-lt"/>
              <a:buNone/>
            </a:pPr>
            <a:r>
              <a:rPr lang="is-IS" dirty="0"/>
              <a:t>2. Hvað vilja sveitarfélögin sjálf í þessum efnum?</a:t>
            </a:r>
          </a:p>
        </p:txBody>
      </p:sp>
      <p:sp>
        <p:nvSpPr>
          <p:cNvPr id="4" name="Skyggnunúmersstaðgengill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413841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Hvernig viljum </a:t>
            </a:r>
            <a:r>
              <a:rPr lang="is-IS" dirty="0">
                <a:solidFill>
                  <a:srgbClr val="FF0000"/>
                </a:solidFill>
              </a:rPr>
              <a:t>VIÐ</a:t>
            </a:r>
            <a:r>
              <a:rPr lang="is-IS" dirty="0"/>
              <a:t> (ríki og sveitarfélög) framkvæma þessa aðgerð?</a:t>
            </a:r>
          </a:p>
          <a:p>
            <a:r>
              <a:rPr lang="is-IS" dirty="0"/>
              <a:t>Hver er STAÐA landshlutasamtaka?</a:t>
            </a:r>
          </a:p>
          <a:p>
            <a:r>
              <a:rPr lang="is-IS" dirty="0"/>
              <a:t>Hvernig er SAMVINNU sveitarfélaga háttað þegar kemur að </a:t>
            </a:r>
            <a:r>
              <a:rPr lang="is-IS" dirty="0" err="1"/>
              <a:t>starfrækslu</a:t>
            </a:r>
            <a:r>
              <a:rPr lang="is-IS" dirty="0"/>
              <a:t> verkefna?</a:t>
            </a:r>
          </a:p>
          <a:p>
            <a:endParaRPr lang="is-IS" dirty="0"/>
          </a:p>
          <a:p>
            <a:r>
              <a:rPr lang="is-IS" dirty="0"/>
              <a:t>1 </a:t>
            </a:r>
            <a:r>
              <a:rPr lang="is-IS" i="1" dirty="0"/>
              <a:t>Lögformlegt hlutverk </a:t>
            </a:r>
            <a:r>
              <a:rPr lang="is-IS" dirty="0"/>
              <a:t>(ný lagagrein eða útfærsla á 97. gr.?) – hefur ríkið lagalega og lýðræðislega stoð til þess að beina fyrirspurnum og verkefnum til landshlutasamtaka? Er verið að veikja sveitarstjórnarstigið með því?</a:t>
            </a:r>
          </a:p>
          <a:p>
            <a:r>
              <a:rPr lang="is-IS" dirty="0"/>
              <a:t>2 </a:t>
            </a:r>
            <a:r>
              <a:rPr lang="is-IS" i="1" dirty="0"/>
              <a:t>Aðild</a:t>
            </a:r>
            <a:r>
              <a:rPr lang="is-IS" dirty="0"/>
              <a:t> (skylduaðild eða ekki? Hvað t.d. með sóknaráætlanir?) – frjáls félagasamtök í dag.</a:t>
            </a:r>
          </a:p>
          <a:p>
            <a:r>
              <a:rPr lang="is-IS" dirty="0"/>
              <a:t>3 </a:t>
            </a:r>
            <a:r>
              <a:rPr lang="is-IS" i="1" dirty="0"/>
              <a:t>Samskipti ríkis og landshlutasamtaka</a:t>
            </a:r>
            <a:r>
              <a:rPr lang="is-IS" dirty="0"/>
              <a:t> (formlega ferlið?)</a:t>
            </a:r>
          </a:p>
          <a:p>
            <a:r>
              <a:rPr lang="is-IS" dirty="0"/>
              <a:t>4 </a:t>
            </a:r>
            <a:r>
              <a:rPr lang="is-IS" i="1" dirty="0"/>
              <a:t>Stjórnunarhættir og verkferlar</a:t>
            </a:r>
            <a:r>
              <a:rPr lang="is-IS" dirty="0"/>
              <a:t> (leiðbeiningar um samþykktir?) </a:t>
            </a:r>
          </a:p>
          <a:p>
            <a:r>
              <a:rPr lang="is-IS" dirty="0"/>
              <a:t>5 </a:t>
            </a:r>
            <a:r>
              <a:rPr lang="is-IS" i="1" dirty="0"/>
              <a:t>Samstarf sveitarfélaga og staða landshlutasamtaka</a:t>
            </a:r>
            <a:r>
              <a:rPr lang="is-IS" dirty="0"/>
              <a:t> (hvert er UMBOÐ </a:t>
            </a:r>
            <a:r>
              <a:rPr lang="is-IS" dirty="0" err="1"/>
              <a:t>lhs</a:t>
            </a:r>
            <a:r>
              <a:rPr lang="is-IS" dirty="0"/>
              <a:t>?)</a:t>
            </a:r>
          </a:p>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51617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Starfshópur sem skilaði af sér 2009 – Valgarður Hilmarsson sat í þeim hópi. Einn reynslumesti sveitarstjórnarmaður landsins – ef ekki sá reynslumesti. </a:t>
            </a:r>
          </a:p>
          <a:p>
            <a:endParaRPr lang="is-IS" dirty="0"/>
          </a:p>
          <a:p>
            <a:r>
              <a:rPr lang="is-IS" dirty="0"/>
              <a:t>Landshlutasamtökin mun öflugri og faglegri í dag en var 2009. Mikilvægt að huga að stöðu þeirra!</a:t>
            </a:r>
          </a:p>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1755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8 lög</a:t>
            </a:r>
          </a:p>
        </p:txBody>
      </p:sp>
      <p:sp>
        <p:nvSpPr>
          <p:cNvPr id="4" name="Skyggnunúmersstaðgengill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9422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Hugmynd að </a:t>
            </a:r>
            <a:r>
              <a:rPr lang="is-IS" b="1" dirty="0"/>
              <a:t>endurvinnslu</a:t>
            </a:r>
            <a:r>
              <a:rPr lang="is-IS" dirty="0"/>
              <a:t>!</a:t>
            </a:r>
          </a:p>
        </p:txBody>
      </p:sp>
      <p:sp>
        <p:nvSpPr>
          <p:cNvPr id="4" name="Skyggnunúmersstaðgengill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23582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892596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2.emf"/><Relationship Id="rId5" Type="http://schemas.openxmlformats.org/officeDocument/2006/relationships/image" Target="../media/image7.emf"/><Relationship Id="rId10" Type="http://schemas.openxmlformats.org/officeDocument/2006/relationships/image" Target="../media/image3.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is-IS"/>
              <a:t>Smelltu til að breyta stíl aðaltitils</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noProof="0"/>
              <a:t>Smelltu til að breyta stíl aðaltitils</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is-IS" noProof="0"/>
              <a:t>Smelltu til að breyta stíl aðaltitils</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2" name="Title 1"/>
          <p:cNvSpPr>
            <a:spLocks noGrp="1"/>
          </p:cNvSpPr>
          <p:nvPr>
            <p:ph type="title"/>
          </p:nvPr>
        </p:nvSpPr>
        <p:spPr>
          <a:xfrm>
            <a:off x="6096498" y="1222375"/>
            <a:ext cx="5215935" cy="943310"/>
          </a:xfrm>
        </p:spPr>
        <p:txBody>
          <a:bodyPr/>
          <a:lstStyle/>
          <a:p>
            <a:r>
              <a:rPr lang="is-IS" noProof="0"/>
              <a:t>Smelltu til að breyta stíl aðaltitils</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2" name="Title 1"/>
          <p:cNvSpPr>
            <a:spLocks noGrp="1"/>
          </p:cNvSpPr>
          <p:nvPr>
            <p:ph type="title"/>
          </p:nvPr>
        </p:nvSpPr>
        <p:spPr>
          <a:xfrm>
            <a:off x="8344828" y="2960688"/>
            <a:ext cx="2967605" cy="1170957"/>
          </a:xfrm>
        </p:spPr>
        <p:txBody>
          <a:bodyPr/>
          <a:lstStyle/>
          <a:p>
            <a:r>
              <a:rPr lang="is-IS" noProof="0"/>
              <a:t>Smelltu til að breyta stíl aðaltitils</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is-IS" noProof="0"/>
              <a:t>Smelltu til að breyta stíl aðaltitils</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is-IS"/>
              <a:t>Smelltu til að breyta stíl aðaltitils</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is-IS"/>
              <a:t>Smelltu til að breyta textastílum frumgerðar</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is-IS"/>
              <a:t>Smelltu til að breyta textastílum frumgerðar</a:t>
            </a:r>
          </a:p>
        </p:txBody>
      </p:sp>
      <p:sp>
        <p:nvSpPr>
          <p:cNvPr id="4" name="Date_GeneralDate" hidden="1"/>
          <p:cNvSpPr>
            <a:spLocks noGrp="1"/>
          </p:cNvSpPr>
          <p:nvPr>
            <p:ph type="dt" sz="half" idx="10"/>
          </p:nvPr>
        </p:nvSpPr>
        <p:spPr/>
        <p:txBody>
          <a:bodyPr/>
          <a:lstStyle/>
          <a:p>
            <a:fld id="{8A466FAB-EE31-4CC6-8F2C-50C8BD78E7FA}"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is-IS"/>
              <a:t>Smelltu til að breyta textastílum frumgerðar</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is-IS"/>
              <a:t>Smelltu til að breyta textastílum frumgerðar</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is-IS"/>
              <a:t>Smelltu til að breyta textastílum frumgerðar</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is-IS"/>
              <a:t>Smelltu til að breyta textastílum frumgerðar</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is-IS"/>
              <a:t>Smelltu til að breyta textastílum frumgerðar</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is-IS"/>
              <a:t>Smelltu til að breyta textastílum frumgerðar</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is-IS"/>
              <a:t>Smelltu til að breyta textastílum frumgerðar</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is-IS"/>
              <a:t>Smelltu til að breyta textastílum frumgerðar</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is-IS"/>
              <a:t>Smelltu til að breyta textastílum frumgerðar</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is-IS"/>
              <a:t>Smelltu til að breyta stíl aðaltitils</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pic>
        <p:nvPicPr>
          <p:cNvPr id="19" name="Logo name">
            <a:extLst>
              <a:ext uri="{FF2B5EF4-FFF2-40B4-BE49-F238E27FC236}">
                <a16:creationId xmlns:a16="http://schemas.microsoft.com/office/drawing/2014/main" id="{38CB5930-F297-487E-8C94-EEA915F7E62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spTree>
    <p:extLst>
      <p:ext uri="{BB962C8B-B14F-4D97-AF65-F5344CB8AC3E}">
        <p14:creationId xmlns:p14="http://schemas.microsoft.com/office/powerpoint/2010/main" val="198140192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is-IS"/>
              <a:t>Smelltu til að breyta textastílum frumgerðar</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is-IS"/>
              <a:t>Smelltu til að breyta textastílum frumgerðar</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is-IS"/>
              <a:t>Smelltu til að breyta textastílum frumgerðar</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is-IS"/>
              <a:t>Smelltu til að breyta textastílum frumgerðar</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is-IS"/>
              <a:t>Smelltu til að breyta textastílum frumgerðar</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is-IS"/>
              <a:t>Smelltu til að breyta stíl aðaltitils</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is-IS"/>
              <a:t>Smelltu til að breyta stíl aðaltitils</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is-IS"/>
              <a:t>Smelltu til að breyta stíl aðaltitils</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is-IS"/>
              <a:t>Smelltu til að breyta stíl aðaltitils</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is-IS"/>
              <a:t>Smelltu til að breyta stíl aðalundirtitla</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is-IS"/>
              <a:t>Smelltu til að breyta stíl aðaltitils</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is-IS"/>
              <a:t>Smelltu til að breyta stíl aðalundirtitla</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is-IS"/>
              <a:t>Smelltu til að breyta stíl aðaltitils</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is-IS"/>
              <a:t>Smelltu til að breyta stíl aðalundirtitla</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is-IS"/>
              <a:t>Smelltu til að breyta stíl aðaltitils</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is-IS"/>
              <a:t>Smelltu til að breyta stíl aðalundirtitla</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is-IS"/>
              <a:t>Smelltu á tákn til að bæta við grafi</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is-IS" noProof="0"/>
              <a:t>Smelltu til að breyta stíl aðaltitils</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is-IS"/>
              <a:t>Smelltu á tákn til að bæta við grafi</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is-IS"/>
              <a:t>Smelltu til að breyta textastílum frumgerðar</a:t>
            </a:r>
          </a:p>
        </p:txBody>
      </p:sp>
      <p:sp>
        <p:nvSpPr>
          <p:cNvPr id="4" name="Date_GeneralDate" hidden="1"/>
          <p:cNvSpPr>
            <a:spLocks noGrp="1"/>
          </p:cNvSpPr>
          <p:nvPr>
            <p:ph type="dt" sz="half" idx="10"/>
          </p:nvPr>
        </p:nvSpPr>
        <p:spPr/>
        <p:txBody>
          <a:bodyPr/>
          <a:lstStyle/>
          <a:p>
            <a:fld id="{0D3799E9-F10B-4899-884D-0781F7657591}"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is-IS"/>
              <a:t>Smelltu á tákn til að bæta við mynd</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is-IS"/>
              <a:t>Smelltu til að breyta stíl aðaltitils</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is-IS"/>
              <a:t>Smelltu til að breyta textastílum frumgerðar</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is-IS"/>
              <a:t>Smelltu til að breyta textastílum frumgerðar</a:t>
            </a:r>
          </a:p>
        </p:txBody>
      </p:sp>
      <p:sp>
        <p:nvSpPr>
          <p:cNvPr id="4" name="Date_GeneralDate" hidden="1"/>
          <p:cNvSpPr>
            <a:spLocks noGrp="1"/>
          </p:cNvSpPr>
          <p:nvPr>
            <p:ph type="dt" sz="half" idx="10"/>
          </p:nvPr>
        </p:nvSpPr>
        <p:spPr/>
        <p:txBody>
          <a:bodyPr/>
          <a:lstStyle/>
          <a:p>
            <a:fld id="{E4ED7D3A-59CF-4E70-ADB0-E9B64FDA5EFB}"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is-IS"/>
              <a:t>Smelltu til að breyta stíl aðaltitils</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is-IS"/>
              <a:t>Smelltu til að breyta stíl aðaltitils</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is-IS"/>
              <a:t>Smelltu til að breyta stíl aðalundirtitla</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21. október 2021</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21. október 2021</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598738" y="1017858"/>
            <a:ext cx="9050335" cy="650171"/>
          </a:xfrm>
          <a:prstGeom prst="rect">
            <a:avLst/>
          </a:prstGeom>
          <a:noFill/>
        </p:spPr>
        <p:txBody>
          <a:bodyPr wrap="square" lIns="0" tIns="0" rIns="0" bIns="0" rtlCol="0" anchor="b" anchorCtr="0">
            <a:noAutofit/>
          </a:bodyPr>
          <a:lstStyle/>
          <a:p>
            <a:r>
              <a:rPr kumimoji="0" lang="is-I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delete before use</a:t>
            </a:r>
            <a:endParaRPr lang="is-IS" sz="1800" dirty="0"/>
          </a:p>
        </p:txBody>
      </p:sp>
      <p:sp>
        <p:nvSpPr>
          <p:cNvPr id="29" name="Text Box 2"/>
          <p:cNvSpPr txBox="1">
            <a:spLocks noChangeArrowheads="1"/>
          </p:cNvSpPr>
          <p:nvPr userDrawn="1"/>
        </p:nvSpPr>
        <p:spPr bwMode="auto">
          <a:xfrm>
            <a:off x="2598738" y="2215976"/>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215976"/>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215976"/>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069259"/>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3904321"/>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4797011"/>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304023"/>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424677"/>
            <a:ext cx="262151" cy="256054"/>
          </a:xfrm>
          <a:prstGeom prst="rect">
            <a:avLst/>
          </a:prstGeom>
        </p:spPr>
      </p:pic>
      <p:pic>
        <p:nvPicPr>
          <p:cNvPr id="23" name="6 Crop"/>
          <p:cNvPicPr>
            <a:picLocks noChangeAspect="1"/>
          </p:cNvPicPr>
          <p:nvPr userDrawn="1"/>
        </p:nvPicPr>
        <p:blipFill>
          <a:blip r:embed="rId7"/>
          <a:stretch>
            <a:fillRect/>
          </a:stretch>
        </p:blipFill>
        <p:spPr>
          <a:xfrm>
            <a:off x="8109418" y="3095145"/>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3642449"/>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21. október 2021</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is-IS"/>
              <a:t>Smelltu til að breyta stíl aðaltitils</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is-IS"/>
              <a:t>Smelltu til að breyta stíl aðaltitils</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21. október 2021</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is-IS"/>
              <a:t>Smelltu til að breyta stíl aðaltitils</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21. október 2021</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21. október 2021</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noProof="0"/>
              <a:t>Smelltu til að breyta stíl aðaltitils</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21. október 2021</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is-IS"/>
              <a:t>Smelltu til að breyta stíl aðaltitils</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21. október 2021</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stjornarradid.is/rikisstjorn/stefnuyfirlysin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www.althingi.is/altext/150/s/0890.html" TargetMode="External"/><Relationship Id="rId4" Type="http://schemas.openxmlformats.org/officeDocument/2006/relationships/hyperlink" Target="https://www.stjornarradid.is/gogn/rit-og-skyrslur/stakt-rit/2021/03/10/Landshlutasamtok-sveitarfelaga.-Stada-og-hlutver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0F2C8-892C-425E-9816-91066FB341BB}"/>
              </a:ext>
            </a:extLst>
          </p:cNvPr>
          <p:cNvSpPr>
            <a:spLocks noGrp="1"/>
          </p:cNvSpPr>
          <p:nvPr>
            <p:ph type="ctrTitle"/>
          </p:nvPr>
        </p:nvSpPr>
        <p:spPr>
          <a:xfrm>
            <a:off x="3447929" y="1743407"/>
            <a:ext cx="7952254" cy="3289519"/>
          </a:xfrm>
        </p:spPr>
        <p:txBody>
          <a:bodyPr/>
          <a:lstStyle/>
          <a:p>
            <a:r>
              <a:rPr lang="is-IS" dirty="0"/>
              <a:t>Staða og hlutverk landshlutasamtaka sveitarfélaga</a:t>
            </a:r>
            <a:br>
              <a:rPr lang="is-IS" dirty="0"/>
            </a:br>
            <a:br>
              <a:rPr lang="is-IS" dirty="0"/>
            </a:br>
            <a:br>
              <a:rPr lang="is-IS" dirty="0"/>
            </a:br>
            <a:r>
              <a:rPr lang="is-IS" sz="1600" dirty="0">
                <a:latin typeface="+mn-lt"/>
              </a:rPr>
              <a:t>Haustþing SSNV</a:t>
            </a:r>
            <a:br>
              <a:rPr lang="is-IS" sz="1600" dirty="0">
                <a:latin typeface="+mn-lt"/>
              </a:rPr>
            </a:br>
            <a:r>
              <a:rPr lang="is-IS" sz="1600" dirty="0">
                <a:latin typeface="+mn-lt"/>
              </a:rPr>
              <a:t>Hólmfríður Sveinsdóttir</a:t>
            </a:r>
            <a:endParaRPr lang="is-IS" dirty="0"/>
          </a:p>
        </p:txBody>
      </p:sp>
      <p:sp>
        <p:nvSpPr>
          <p:cNvPr id="2" name="Date Placeholder 1">
            <a:extLst>
              <a:ext uri="{FF2B5EF4-FFF2-40B4-BE49-F238E27FC236}">
                <a16:creationId xmlns:a16="http://schemas.microsoft.com/office/drawing/2014/main" id="{07FBEB47-0A30-4BD6-9FA7-2400A27A786C}"/>
              </a:ext>
            </a:extLst>
          </p:cNvPr>
          <p:cNvSpPr>
            <a:spLocks noGrp="1"/>
          </p:cNvSpPr>
          <p:nvPr>
            <p:ph type="dt" sz="half" idx="10"/>
          </p:nvPr>
        </p:nvSpPr>
        <p:spPr/>
        <p:txBody>
          <a:bodyPr/>
          <a:lstStyle/>
          <a:p>
            <a:r>
              <a:rPr lang="is-IS" dirty="0"/>
              <a:t>22. október 2021</a:t>
            </a:r>
          </a:p>
        </p:txBody>
      </p:sp>
    </p:spTree>
    <p:extLst>
      <p:ext uri="{BB962C8B-B14F-4D97-AF65-F5344CB8AC3E}">
        <p14:creationId xmlns:p14="http://schemas.microsoft.com/office/powerpoint/2010/main" val="286516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52D3B7D-ECED-4FB4-A9C5-580DC0347F0A}"/>
              </a:ext>
            </a:extLst>
          </p:cNvPr>
          <p:cNvSpPr>
            <a:spLocks noGrp="1"/>
          </p:cNvSpPr>
          <p:nvPr>
            <p:ph type="title"/>
          </p:nvPr>
        </p:nvSpPr>
        <p:spPr/>
        <p:txBody>
          <a:bodyPr/>
          <a:lstStyle/>
          <a:p>
            <a:r>
              <a:rPr lang="is-IS" dirty="0"/>
              <a:t>Lagaumhverfi 2009</a:t>
            </a:r>
            <a:endParaRPr lang="LID4096" dirty="0"/>
          </a:p>
        </p:txBody>
      </p:sp>
      <p:sp>
        <p:nvSpPr>
          <p:cNvPr id="3" name="Textastaðgengill 2">
            <a:extLst>
              <a:ext uri="{FF2B5EF4-FFF2-40B4-BE49-F238E27FC236}">
                <a16:creationId xmlns:a16="http://schemas.microsoft.com/office/drawing/2014/main" id="{2859B6B8-7B8B-45AB-B050-C04500CA02AE}"/>
              </a:ext>
            </a:extLst>
          </p:cNvPr>
          <p:cNvSpPr>
            <a:spLocks noGrp="1"/>
          </p:cNvSpPr>
          <p:nvPr>
            <p:ph type="body" sz="quarter" idx="13"/>
          </p:nvPr>
        </p:nvSpPr>
        <p:spPr/>
        <p:txBody>
          <a:bodyPr/>
          <a:lstStyle/>
          <a:p>
            <a:r>
              <a:rPr lang="is-IS" dirty="0"/>
              <a:t>Landshlutasamtaka getið í sveitarstjórnarlögum og lögum um tekjustofna sveitarfélaga. </a:t>
            </a:r>
          </a:p>
          <a:p>
            <a:r>
              <a:rPr lang="is-IS" dirty="0"/>
              <a:t>Auk þess lítillega getið í þremur reglugerðum: um svæðisskrifstofur málefna fatlaðra, almenningsbókasöfn og um Landsvirkum.</a:t>
            </a:r>
          </a:p>
        </p:txBody>
      </p:sp>
    </p:spTree>
    <p:extLst>
      <p:ext uri="{BB962C8B-B14F-4D97-AF65-F5344CB8AC3E}">
        <p14:creationId xmlns:p14="http://schemas.microsoft.com/office/powerpoint/2010/main" val="3554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495BC4F-A544-41FD-BD82-14F2FBB04DF3}"/>
              </a:ext>
            </a:extLst>
          </p:cNvPr>
          <p:cNvSpPr>
            <a:spLocks noGrp="1"/>
          </p:cNvSpPr>
          <p:nvPr>
            <p:ph type="title"/>
          </p:nvPr>
        </p:nvSpPr>
        <p:spPr/>
        <p:txBody>
          <a:bodyPr/>
          <a:lstStyle/>
          <a:p>
            <a:r>
              <a:rPr lang="is-IS" dirty="0"/>
              <a:t>Lagaumhverfi 2021</a:t>
            </a:r>
          </a:p>
        </p:txBody>
      </p:sp>
      <p:sp>
        <p:nvSpPr>
          <p:cNvPr id="3" name="Textastaðgengill 2">
            <a:extLst>
              <a:ext uri="{FF2B5EF4-FFF2-40B4-BE49-F238E27FC236}">
                <a16:creationId xmlns:a16="http://schemas.microsoft.com/office/drawing/2014/main" id="{F952FBF9-79AE-41C5-B167-568A8CE21C80}"/>
              </a:ext>
            </a:extLst>
          </p:cNvPr>
          <p:cNvSpPr>
            <a:spLocks noGrp="1"/>
          </p:cNvSpPr>
          <p:nvPr>
            <p:ph type="body" sz="quarter" idx="13"/>
          </p:nvPr>
        </p:nvSpPr>
        <p:spPr/>
        <p:txBody>
          <a:bodyPr/>
          <a:lstStyle/>
          <a:p>
            <a:pPr marL="285750" indent="-285750">
              <a:buFont typeface="Arial" panose="020B0604020202020204" pitchFamily="34" charset="0"/>
              <a:buChar char="•"/>
            </a:pPr>
            <a:r>
              <a:rPr lang="is-IS" sz="1400" dirty="0">
                <a:solidFill>
                  <a:schemeClr val="accent6">
                    <a:lumMod val="60000"/>
                    <a:lumOff val="40000"/>
                  </a:schemeClr>
                </a:solidFill>
              </a:rPr>
              <a:t>Sveitarstjórnalög</a:t>
            </a:r>
            <a:r>
              <a:rPr lang="is-IS" sz="1400" dirty="0"/>
              <a:t> (stofnun, hlutverk, skylda til samráðs, verkefni)</a:t>
            </a:r>
          </a:p>
          <a:p>
            <a:pPr marL="285750" indent="-285750">
              <a:buFont typeface="Arial" panose="020B0604020202020204" pitchFamily="34" charset="0"/>
              <a:buChar char="•"/>
            </a:pPr>
            <a:r>
              <a:rPr lang="is-IS" sz="1400" dirty="0"/>
              <a:t>Lög um tekjustofna sveitarfélaga (tekjur)</a:t>
            </a:r>
          </a:p>
          <a:p>
            <a:pPr marL="285750" indent="-285750">
              <a:buFont typeface="Arial" panose="020B0604020202020204" pitchFamily="34" charset="0"/>
              <a:buChar char="•"/>
            </a:pPr>
            <a:r>
              <a:rPr lang="is-IS" sz="1400" dirty="0">
                <a:solidFill>
                  <a:schemeClr val="accent6">
                    <a:lumMod val="60000"/>
                    <a:lumOff val="40000"/>
                  </a:schemeClr>
                </a:solidFill>
              </a:rPr>
              <a:t>Lög um byggðaáætlun og sóknaráætlanir</a:t>
            </a:r>
            <a:r>
              <a:rPr lang="is-IS" sz="1400" dirty="0"/>
              <a:t> (hlutverk, verkefni)</a:t>
            </a:r>
          </a:p>
          <a:p>
            <a:pPr marL="285750" indent="-285750">
              <a:buFont typeface="Arial" panose="020B0604020202020204" pitchFamily="34" charset="0"/>
              <a:buChar char="•"/>
            </a:pPr>
            <a:r>
              <a:rPr lang="is-IS" sz="1400" dirty="0"/>
              <a:t>Lög um framkvæmdavald og stjórnsýslu ríkisins í héraði (samráð)</a:t>
            </a:r>
          </a:p>
          <a:p>
            <a:pPr marL="285750" indent="-285750">
              <a:buFont typeface="Arial" panose="020B0604020202020204" pitchFamily="34" charset="0"/>
              <a:buChar char="•"/>
            </a:pPr>
            <a:r>
              <a:rPr lang="is-IS" sz="1400" dirty="0"/>
              <a:t>Lögreglulög (samráð)</a:t>
            </a:r>
          </a:p>
          <a:p>
            <a:pPr marL="285750" indent="-285750">
              <a:buFont typeface="Arial" panose="020B0604020202020204" pitchFamily="34" charset="0"/>
              <a:buChar char="•"/>
            </a:pPr>
            <a:r>
              <a:rPr lang="is-IS" sz="1400" dirty="0"/>
              <a:t>Lög um landsáætlun um uppbyggingu innviða til verndar náttúru og menningarsögulegum minjum (verkefni)</a:t>
            </a:r>
          </a:p>
          <a:p>
            <a:pPr marL="285750" indent="-285750">
              <a:buFont typeface="Arial" panose="020B0604020202020204" pitchFamily="34" charset="0"/>
              <a:buChar char="•"/>
            </a:pPr>
            <a:r>
              <a:rPr lang="is-IS" sz="1400" dirty="0"/>
              <a:t>Raforkulög (samráð)</a:t>
            </a:r>
          </a:p>
          <a:p>
            <a:pPr marL="285750" indent="-285750">
              <a:buFont typeface="Arial" panose="020B0604020202020204" pitchFamily="34" charset="0"/>
              <a:buChar char="•"/>
            </a:pPr>
            <a:r>
              <a:rPr lang="is-IS" sz="1400" dirty="0"/>
              <a:t>Lög um farþegaflutninga og formflutninga á landi (verkefni)</a:t>
            </a:r>
            <a:endParaRPr lang="LID4096" sz="1400" dirty="0"/>
          </a:p>
          <a:p>
            <a:endParaRPr lang="is-IS" dirty="0"/>
          </a:p>
        </p:txBody>
      </p:sp>
    </p:spTree>
    <p:extLst>
      <p:ext uri="{BB962C8B-B14F-4D97-AF65-F5344CB8AC3E}">
        <p14:creationId xmlns:p14="http://schemas.microsoft.com/office/powerpoint/2010/main" val="60316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2F76A08-1503-4EC3-BCC7-8DA586299C94}"/>
              </a:ext>
            </a:extLst>
          </p:cNvPr>
          <p:cNvSpPr>
            <a:spLocks noGrp="1"/>
          </p:cNvSpPr>
          <p:nvPr>
            <p:ph type="title"/>
          </p:nvPr>
        </p:nvSpPr>
        <p:spPr/>
        <p:txBody>
          <a:bodyPr/>
          <a:lstStyle/>
          <a:p>
            <a:r>
              <a:rPr lang="is-IS" dirty="0"/>
              <a:t>2021 </a:t>
            </a:r>
            <a:r>
              <a:rPr lang="is-IS" dirty="0" err="1"/>
              <a:t>frh</a:t>
            </a:r>
            <a:endParaRPr lang="is-IS" dirty="0"/>
          </a:p>
        </p:txBody>
      </p:sp>
      <p:sp>
        <p:nvSpPr>
          <p:cNvPr id="3" name="Textastaðgengill 2">
            <a:extLst>
              <a:ext uri="{FF2B5EF4-FFF2-40B4-BE49-F238E27FC236}">
                <a16:creationId xmlns:a16="http://schemas.microsoft.com/office/drawing/2014/main" id="{982E2FC8-C6E9-412C-B62B-9A33B2BC1FBB}"/>
              </a:ext>
            </a:extLst>
          </p:cNvPr>
          <p:cNvSpPr>
            <a:spLocks noGrp="1"/>
          </p:cNvSpPr>
          <p:nvPr>
            <p:ph type="body" sz="quarter" idx="13"/>
          </p:nvPr>
        </p:nvSpPr>
        <p:spPr/>
        <p:txBody>
          <a:bodyPr/>
          <a:lstStyle/>
          <a:p>
            <a:r>
              <a:rPr lang="is-IS" dirty="0"/>
              <a:t>Landshlutasamtaka er getið í fjórum </a:t>
            </a:r>
            <a:r>
              <a:rPr lang="is-IS" dirty="0">
                <a:solidFill>
                  <a:schemeClr val="accent6">
                    <a:lumMod val="60000"/>
                    <a:lumOff val="40000"/>
                  </a:schemeClr>
                </a:solidFill>
              </a:rPr>
              <a:t>reglugerðum</a:t>
            </a:r>
            <a:r>
              <a:rPr lang="is-IS" dirty="0"/>
              <a:t> (skv. leit í reglugerðarsafni):</a:t>
            </a:r>
          </a:p>
          <a:p>
            <a:pPr marL="285750" indent="-285750">
              <a:buFont typeface="Arial" panose="020B0604020202020204" pitchFamily="34" charset="0"/>
              <a:buChar char="•"/>
            </a:pPr>
            <a:r>
              <a:rPr lang="is-IS" dirty="0"/>
              <a:t>Reglugerð um </a:t>
            </a:r>
            <a:r>
              <a:rPr lang="is-IS" dirty="0" err="1"/>
              <a:t>heilbr.umdæmi</a:t>
            </a:r>
            <a:r>
              <a:rPr lang="is-IS" dirty="0"/>
              <a:t>… (samráð)</a:t>
            </a:r>
          </a:p>
          <a:p>
            <a:pPr marL="285750" indent="-285750">
              <a:buFont typeface="Arial" panose="020B0604020202020204" pitchFamily="34" charset="0"/>
              <a:buChar char="•"/>
            </a:pPr>
            <a:r>
              <a:rPr lang="is-IS" dirty="0"/>
              <a:t>Reglugerð um alþjónustu og framkvæmd póstþjónustu (umsögn)</a:t>
            </a:r>
          </a:p>
          <a:p>
            <a:pPr marL="285750" indent="-285750">
              <a:buFont typeface="Arial" panose="020B0604020202020204" pitchFamily="34" charset="0"/>
              <a:buChar char="•"/>
            </a:pPr>
            <a:r>
              <a:rPr lang="is-IS" dirty="0"/>
              <a:t>Reglugerð um kerfisáætlun fyrir uppbyggingu flutningskerfis raforku (samráð)</a:t>
            </a:r>
          </a:p>
          <a:p>
            <a:pPr marL="285750" indent="-285750">
              <a:buFont typeface="Arial" panose="020B0604020202020204" pitchFamily="34" charset="0"/>
              <a:buChar char="•"/>
            </a:pPr>
            <a:r>
              <a:rPr lang="is-IS" dirty="0"/>
              <a:t>Reglugerð um Jöfnunarsjóð sveitarfélaga (fjármögnun, skylda til að veita upplýs)</a:t>
            </a:r>
          </a:p>
        </p:txBody>
      </p:sp>
    </p:spTree>
    <p:extLst>
      <p:ext uri="{BB962C8B-B14F-4D97-AF65-F5344CB8AC3E}">
        <p14:creationId xmlns:p14="http://schemas.microsoft.com/office/powerpoint/2010/main" val="338866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278280F-A319-4BF8-9560-0F2585E56A9E}"/>
              </a:ext>
            </a:extLst>
          </p:cNvPr>
          <p:cNvSpPr>
            <a:spLocks noGrp="1"/>
          </p:cNvSpPr>
          <p:nvPr>
            <p:ph type="title"/>
          </p:nvPr>
        </p:nvSpPr>
        <p:spPr/>
        <p:txBody>
          <a:bodyPr/>
          <a:lstStyle/>
          <a:p>
            <a:r>
              <a:rPr lang="is-IS" dirty="0"/>
              <a:t>Samþættingarstjórn (tillaga 2009)</a:t>
            </a:r>
          </a:p>
        </p:txBody>
      </p:sp>
      <p:sp>
        <p:nvSpPr>
          <p:cNvPr id="3" name="Textastaðgengill 2">
            <a:extLst>
              <a:ext uri="{FF2B5EF4-FFF2-40B4-BE49-F238E27FC236}">
                <a16:creationId xmlns:a16="http://schemas.microsoft.com/office/drawing/2014/main" id="{6BA7446C-A0FF-472B-988F-8BDB6EEDADE2}"/>
              </a:ext>
            </a:extLst>
          </p:cNvPr>
          <p:cNvSpPr>
            <a:spLocks noGrp="1"/>
          </p:cNvSpPr>
          <p:nvPr>
            <p:ph type="body" sz="quarter" idx="13"/>
          </p:nvPr>
        </p:nvSpPr>
        <p:spPr/>
        <p:txBody>
          <a:bodyPr/>
          <a:lstStyle/>
          <a:p>
            <a:r>
              <a:rPr lang="is-IS" dirty="0"/>
              <a:t>„Í samræmi við stefnu ríkisstjórnarinnar um samþættingu áætlana þykir ástæða til að skoða hvort skipa eigi sérstaka samþættingarstjórn sem hafi umboð til að beina tilmælum til stjórnvalda sem fara með stefnumótun og áætlanagerð. Hlutverk hennar verði að </a:t>
            </a:r>
            <a:r>
              <a:rPr lang="is-IS" dirty="0">
                <a:solidFill>
                  <a:schemeClr val="accent6">
                    <a:lumMod val="60000"/>
                    <a:lumOff val="40000"/>
                  </a:schemeClr>
                </a:solidFill>
              </a:rPr>
              <a:t>skoða alla stefnumótun á vinnslustigi og meta samþættingartækifæri</a:t>
            </a:r>
            <a:r>
              <a:rPr lang="is-IS" dirty="0"/>
              <a:t>. Á grundvelli greiningar á svæða- og byggðaþróun verði unnin samþættingaráætlun fyrir landið í heild, sem og hvert svæði fyrir sig. Eðlilegt þykir að forsætisráðherra skipi samþættingarstjórnina og í henni sætu meðal annars verkefnisstjórar helstu áætlana er snerta byggðamál. (</a:t>
            </a:r>
            <a:r>
              <a:rPr lang="is-IS" dirty="0" err="1"/>
              <a:t>frh</a:t>
            </a:r>
            <a:r>
              <a:rPr lang="is-IS" dirty="0"/>
              <a:t> á næstu glæru…) </a:t>
            </a:r>
          </a:p>
        </p:txBody>
      </p:sp>
    </p:spTree>
    <p:extLst>
      <p:ext uri="{BB962C8B-B14F-4D97-AF65-F5344CB8AC3E}">
        <p14:creationId xmlns:p14="http://schemas.microsoft.com/office/powerpoint/2010/main" val="212820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4A5F73A-7E5A-414E-A4F3-7799F16E894B}"/>
              </a:ext>
            </a:extLst>
          </p:cNvPr>
          <p:cNvSpPr>
            <a:spLocks noGrp="1"/>
          </p:cNvSpPr>
          <p:nvPr>
            <p:ph type="title"/>
          </p:nvPr>
        </p:nvSpPr>
        <p:spPr/>
        <p:txBody>
          <a:bodyPr/>
          <a:lstStyle/>
          <a:p>
            <a:r>
              <a:rPr lang="is-IS" dirty="0"/>
              <a:t>Samþættingarstjórn - </a:t>
            </a:r>
            <a:r>
              <a:rPr lang="is-IS" dirty="0" err="1"/>
              <a:t>frh</a:t>
            </a:r>
            <a:endParaRPr lang="is-IS" dirty="0"/>
          </a:p>
        </p:txBody>
      </p:sp>
      <p:sp>
        <p:nvSpPr>
          <p:cNvPr id="3" name="Textastaðgengill 2">
            <a:extLst>
              <a:ext uri="{FF2B5EF4-FFF2-40B4-BE49-F238E27FC236}">
                <a16:creationId xmlns:a16="http://schemas.microsoft.com/office/drawing/2014/main" id="{4C0B2B9C-142F-473D-B8AC-4D0703A15E5E}"/>
              </a:ext>
            </a:extLst>
          </p:cNvPr>
          <p:cNvSpPr>
            <a:spLocks noGrp="1"/>
          </p:cNvSpPr>
          <p:nvPr>
            <p:ph type="body" sz="quarter" idx="13"/>
          </p:nvPr>
        </p:nvSpPr>
        <p:spPr/>
        <p:txBody>
          <a:bodyPr/>
          <a:lstStyle/>
          <a:p>
            <a:r>
              <a:rPr lang="is-IS" dirty="0"/>
              <a:t>…Þær áætlanir og stefnumótanir sem helst um ræðir í þessu tilliti eru samgönguáætlun, byggðaáætlun, fjarskiptaáætlun, áætlun um eflingu sveitarstjórnarstigsins og skipulagsáætlanir. Þá eru ótaldar ýmsar aðrar áætlanir sem geta verið þýðingamiklar í þessu samhengi, svo sem áætlanir á sviði heilbrigðis- og félagsmála, fjárlög ríkisins og fjárhagsáætlanir sveitarfélaga.“</a:t>
            </a:r>
          </a:p>
        </p:txBody>
      </p:sp>
    </p:spTree>
    <p:extLst>
      <p:ext uri="{BB962C8B-B14F-4D97-AF65-F5344CB8AC3E}">
        <p14:creationId xmlns:p14="http://schemas.microsoft.com/office/powerpoint/2010/main" val="30064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B3EE0D1-4656-4A76-832C-9EE26E29A60B}"/>
              </a:ext>
            </a:extLst>
          </p:cNvPr>
          <p:cNvSpPr>
            <a:spLocks noGrp="1"/>
          </p:cNvSpPr>
          <p:nvPr>
            <p:ph type="title"/>
          </p:nvPr>
        </p:nvSpPr>
        <p:spPr/>
        <p:txBody>
          <a:bodyPr/>
          <a:lstStyle/>
          <a:p>
            <a:r>
              <a:rPr lang="is-IS" dirty="0"/>
              <a:t>Fleiri tillögur frá 2009</a:t>
            </a:r>
          </a:p>
        </p:txBody>
      </p:sp>
      <p:sp>
        <p:nvSpPr>
          <p:cNvPr id="3" name="Textastaðgengill 2">
            <a:extLst>
              <a:ext uri="{FF2B5EF4-FFF2-40B4-BE49-F238E27FC236}">
                <a16:creationId xmlns:a16="http://schemas.microsoft.com/office/drawing/2014/main" id="{330D8729-5B2D-4B10-BE1B-F781F5AD846A}"/>
              </a:ext>
            </a:extLst>
          </p:cNvPr>
          <p:cNvSpPr>
            <a:spLocks noGrp="1"/>
          </p:cNvSpPr>
          <p:nvPr>
            <p:ph type="body" sz="quarter" idx="13"/>
          </p:nvPr>
        </p:nvSpPr>
        <p:spPr/>
        <p:txBody>
          <a:bodyPr/>
          <a:lstStyle/>
          <a:p>
            <a:r>
              <a:rPr lang="is-IS" b="1" dirty="0" err="1"/>
              <a:t>Samræming</a:t>
            </a:r>
            <a:r>
              <a:rPr lang="is-IS" b="1" dirty="0"/>
              <a:t> stjórnsýslusvæða. </a:t>
            </a:r>
            <a:r>
              <a:rPr lang="is-IS" dirty="0"/>
              <a:t>„Til þess að samþætting opinberra áætlana og stefnumótunar nái fram að ganga er mikilvægt að svæðaskilgreining sé eins samræmd og kostur er.“</a:t>
            </a:r>
          </a:p>
          <a:p>
            <a:r>
              <a:rPr lang="is-IS" b="1" dirty="0"/>
              <a:t>Landshlutasamtök sveitarfélaga.</a:t>
            </a:r>
            <a:r>
              <a:rPr lang="is-IS" dirty="0"/>
              <a:t> „Lagt er til að samtökunum verði falið það hlutverk að vera </a:t>
            </a:r>
            <a:r>
              <a:rPr lang="is-IS" dirty="0">
                <a:solidFill>
                  <a:schemeClr val="accent6">
                    <a:lumMod val="60000"/>
                    <a:lumOff val="40000"/>
                  </a:schemeClr>
                </a:solidFill>
              </a:rPr>
              <a:t>tengiliður við samþættingarstjórn</a:t>
            </a:r>
            <a:r>
              <a:rPr lang="is-IS" dirty="0"/>
              <a:t> annars vegar og við </a:t>
            </a:r>
            <a:r>
              <a:rPr lang="is-IS" dirty="0">
                <a:solidFill>
                  <a:schemeClr val="accent6">
                    <a:lumMod val="60000"/>
                    <a:lumOff val="40000"/>
                  </a:schemeClr>
                </a:solidFill>
              </a:rPr>
              <a:t>hagsmunaaðila</a:t>
            </a:r>
            <a:r>
              <a:rPr lang="is-IS" dirty="0"/>
              <a:t> á sínu svæði hins vegar… Jafnframt verði samtökunum fengið það hlutverk að </a:t>
            </a:r>
            <a:r>
              <a:rPr lang="is-IS" dirty="0">
                <a:solidFill>
                  <a:schemeClr val="accent6">
                    <a:lumMod val="60000"/>
                    <a:lumOff val="40000"/>
                  </a:schemeClr>
                </a:solidFill>
              </a:rPr>
              <a:t>vinna sóknaráætlun fyrir sitt svæði</a:t>
            </a:r>
            <a:r>
              <a:rPr lang="is-IS" dirty="0"/>
              <a:t>, að greina styrkleika og veikleika svæðisins, greina þörf fyrir samþættingu og tryggja að svæðisbundnar áætlanir komist til skila inn í áætlanir á landsvísu.“</a:t>
            </a:r>
          </a:p>
        </p:txBody>
      </p:sp>
    </p:spTree>
    <p:extLst>
      <p:ext uri="{BB962C8B-B14F-4D97-AF65-F5344CB8AC3E}">
        <p14:creationId xmlns:p14="http://schemas.microsoft.com/office/powerpoint/2010/main" val="115505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82F7605-CC07-480B-A909-72627A916A1F}"/>
              </a:ext>
            </a:extLst>
          </p:cNvPr>
          <p:cNvSpPr>
            <a:spLocks noGrp="1"/>
          </p:cNvSpPr>
          <p:nvPr>
            <p:ph type="title"/>
          </p:nvPr>
        </p:nvSpPr>
        <p:spPr/>
        <p:txBody>
          <a:bodyPr/>
          <a:lstStyle/>
          <a:p>
            <a:endParaRPr lang="is-IS"/>
          </a:p>
        </p:txBody>
      </p:sp>
      <p:sp>
        <p:nvSpPr>
          <p:cNvPr id="3" name="Textastaðgengill 2">
            <a:extLst>
              <a:ext uri="{FF2B5EF4-FFF2-40B4-BE49-F238E27FC236}">
                <a16:creationId xmlns:a16="http://schemas.microsoft.com/office/drawing/2014/main" id="{B88D03D5-938C-4229-B6B4-72FA93998210}"/>
              </a:ext>
            </a:extLst>
          </p:cNvPr>
          <p:cNvSpPr>
            <a:spLocks noGrp="1"/>
          </p:cNvSpPr>
          <p:nvPr>
            <p:ph type="body" sz="quarter" idx="13"/>
          </p:nvPr>
        </p:nvSpPr>
        <p:spPr/>
        <p:txBody>
          <a:bodyPr/>
          <a:lstStyle/>
          <a:p>
            <a:r>
              <a:rPr lang="is-IS" sz="4000" dirty="0"/>
              <a:t>Takk fyrir! </a:t>
            </a:r>
          </a:p>
        </p:txBody>
      </p:sp>
    </p:spTree>
    <p:extLst>
      <p:ext uri="{BB962C8B-B14F-4D97-AF65-F5344CB8AC3E}">
        <p14:creationId xmlns:p14="http://schemas.microsoft.com/office/powerpoint/2010/main" val="12542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D448561-2D65-4413-84CF-D61960E1B9B7}"/>
              </a:ext>
            </a:extLst>
          </p:cNvPr>
          <p:cNvSpPr>
            <a:spLocks noGrp="1"/>
          </p:cNvSpPr>
          <p:nvPr>
            <p:ph type="title"/>
          </p:nvPr>
        </p:nvSpPr>
        <p:spPr/>
        <p:txBody>
          <a:bodyPr/>
          <a:lstStyle/>
          <a:p>
            <a:r>
              <a:rPr lang="is-IS" dirty="0"/>
              <a:t>Mitt innlegg</a:t>
            </a:r>
          </a:p>
        </p:txBody>
      </p:sp>
      <p:sp>
        <p:nvSpPr>
          <p:cNvPr id="3" name="Textastaðgengill 2">
            <a:extLst>
              <a:ext uri="{FF2B5EF4-FFF2-40B4-BE49-F238E27FC236}">
                <a16:creationId xmlns:a16="http://schemas.microsoft.com/office/drawing/2014/main" id="{4D1250A7-3262-43E8-B57B-19021A5E2479}"/>
              </a:ext>
            </a:extLst>
          </p:cNvPr>
          <p:cNvSpPr>
            <a:spLocks noGrp="1"/>
          </p:cNvSpPr>
          <p:nvPr>
            <p:ph type="body" sz="quarter" idx="13"/>
          </p:nvPr>
        </p:nvSpPr>
        <p:spPr/>
        <p:txBody>
          <a:bodyPr/>
          <a:lstStyle/>
          <a:p>
            <a:r>
              <a:rPr lang="is-IS" dirty="0"/>
              <a:t>Segja frá aðgerð sex. Staða og hlutverk landshlutasamtaka.</a:t>
            </a:r>
          </a:p>
          <a:p>
            <a:r>
              <a:rPr lang="is-IS" dirty="0"/>
              <a:t>Fortíð og framtíð. Að fortíð skal hyggja er framtíð skal byggja.</a:t>
            </a:r>
          </a:p>
        </p:txBody>
      </p:sp>
    </p:spTree>
    <p:extLst>
      <p:ext uri="{BB962C8B-B14F-4D97-AF65-F5344CB8AC3E}">
        <p14:creationId xmlns:p14="http://schemas.microsoft.com/office/powerpoint/2010/main" val="6864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5AABE48-7849-42E3-974D-1BFD74C3816A}"/>
              </a:ext>
            </a:extLst>
          </p:cNvPr>
          <p:cNvSpPr>
            <a:spLocks noGrp="1"/>
          </p:cNvSpPr>
          <p:nvPr>
            <p:ph type="title"/>
          </p:nvPr>
        </p:nvSpPr>
        <p:spPr/>
        <p:txBody>
          <a:bodyPr/>
          <a:lstStyle/>
          <a:p>
            <a:r>
              <a:rPr lang="is-IS" dirty="0"/>
              <a:t>Forsaga aðgerðarinnar</a:t>
            </a:r>
          </a:p>
        </p:txBody>
      </p:sp>
      <p:sp>
        <p:nvSpPr>
          <p:cNvPr id="3" name="Textastaðgengill 2">
            <a:extLst>
              <a:ext uri="{FF2B5EF4-FFF2-40B4-BE49-F238E27FC236}">
                <a16:creationId xmlns:a16="http://schemas.microsoft.com/office/drawing/2014/main" id="{5E382003-C129-45D5-BC79-D28B92D0FE4A}"/>
              </a:ext>
            </a:extLst>
          </p:cNvPr>
          <p:cNvSpPr>
            <a:spLocks noGrp="1"/>
          </p:cNvSpPr>
          <p:nvPr>
            <p:ph type="body" sz="quarter" idx="13"/>
          </p:nvPr>
        </p:nvSpPr>
        <p:spPr/>
        <p:txBody>
          <a:bodyPr/>
          <a:lstStyle/>
          <a:p>
            <a:r>
              <a:rPr lang="is-IS" dirty="0">
                <a:hlinkClick r:id="rId3"/>
              </a:rPr>
              <a:t>Stjórnarsáttmálinn</a:t>
            </a:r>
            <a:r>
              <a:rPr lang="is-IS" dirty="0"/>
              <a:t> frá 2018</a:t>
            </a:r>
          </a:p>
          <a:p>
            <a:pPr lvl="1"/>
            <a:r>
              <a:rPr lang="is-IS" dirty="0"/>
              <a:t>„Skilgreina þarf  hlutverk landshlutasamtaka…“ </a:t>
            </a:r>
          </a:p>
          <a:p>
            <a:pPr lvl="1"/>
            <a:r>
              <a:rPr lang="is-IS" dirty="0">
                <a:sym typeface="Wingdings" panose="05000000000000000000" pitchFamily="2" charset="2"/>
              </a:rPr>
              <a:t>S</a:t>
            </a:r>
            <a:r>
              <a:rPr lang="is-IS" dirty="0"/>
              <a:t>tarfshópur skipaður áramót 2018/2019 </a:t>
            </a:r>
          </a:p>
          <a:p>
            <a:pPr lvl="1"/>
            <a:r>
              <a:rPr lang="is-IS" dirty="0">
                <a:hlinkClick r:id="rId4"/>
              </a:rPr>
              <a:t>Skýrsla </a:t>
            </a:r>
            <a:r>
              <a:rPr lang="is-IS" dirty="0"/>
              <a:t>um stöðu og hlutverk landshlutasamtaka í nóvember 2020</a:t>
            </a:r>
          </a:p>
          <a:p>
            <a:r>
              <a:rPr lang="is-IS" dirty="0">
                <a:hlinkClick r:id="rId5"/>
              </a:rPr>
              <a:t>Þingsályktun </a:t>
            </a:r>
            <a:r>
              <a:rPr lang="is-IS" dirty="0"/>
              <a:t>um stefnumótandi áætlun í málefnum sveitarfélaga 2019-2033</a:t>
            </a:r>
          </a:p>
          <a:p>
            <a:pPr lvl="1"/>
            <a:r>
              <a:rPr lang="is-IS" dirty="0"/>
              <a:t>Aðgerðaáætlun gildir fyrir árin 2019/2023 (aðgerð 6)</a:t>
            </a:r>
          </a:p>
          <a:p>
            <a:pPr lvl="1"/>
            <a:endParaRPr lang="is-IS" dirty="0"/>
          </a:p>
        </p:txBody>
      </p:sp>
    </p:spTree>
    <p:extLst>
      <p:ext uri="{BB962C8B-B14F-4D97-AF65-F5344CB8AC3E}">
        <p14:creationId xmlns:p14="http://schemas.microsoft.com/office/powerpoint/2010/main" val="298023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B5F3C58-07FC-4DE3-B13C-EAD42F8B7A25}"/>
              </a:ext>
            </a:extLst>
          </p:cNvPr>
          <p:cNvSpPr>
            <a:spLocks noGrp="1"/>
          </p:cNvSpPr>
          <p:nvPr>
            <p:ph type="title"/>
          </p:nvPr>
        </p:nvSpPr>
        <p:spPr/>
        <p:txBody>
          <a:bodyPr/>
          <a:lstStyle/>
          <a:p>
            <a:r>
              <a:rPr lang="is-IS" dirty="0"/>
              <a:t>Aðgerð nr. 6</a:t>
            </a:r>
            <a:endParaRPr lang="LID4096" dirty="0"/>
          </a:p>
        </p:txBody>
      </p:sp>
      <p:sp>
        <p:nvSpPr>
          <p:cNvPr id="3" name="Textastaðgengill 2">
            <a:extLst>
              <a:ext uri="{FF2B5EF4-FFF2-40B4-BE49-F238E27FC236}">
                <a16:creationId xmlns:a16="http://schemas.microsoft.com/office/drawing/2014/main" id="{05336C53-0523-4240-BC62-7F8E0755E291}"/>
              </a:ext>
            </a:extLst>
          </p:cNvPr>
          <p:cNvSpPr>
            <a:spLocks noGrp="1"/>
          </p:cNvSpPr>
          <p:nvPr>
            <p:ph type="body" sz="quarter" idx="13"/>
          </p:nvPr>
        </p:nvSpPr>
        <p:spPr>
          <a:xfrm>
            <a:off x="2598737" y="2960688"/>
            <a:ext cx="8851141" cy="3313112"/>
          </a:xfrm>
        </p:spPr>
        <p:txBody>
          <a:bodyPr/>
          <a:lstStyle/>
          <a:p>
            <a:r>
              <a:rPr lang="en-GB" b="1" i="0" dirty="0">
                <a:solidFill>
                  <a:srgbClr val="242424"/>
                </a:solidFill>
                <a:effectLst/>
                <a:latin typeface="Droid Serif"/>
              </a:rPr>
              <a:t>6. </a:t>
            </a:r>
            <a:r>
              <a:rPr lang="en-GB" b="1" i="0" dirty="0" err="1">
                <a:solidFill>
                  <a:srgbClr val="242424"/>
                </a:solidFill>
                <a:effectLst/>
                <a:latin typeface="Droid Serif"/>
              </a:rPr>
              <a:t>Landshlutasamtök</a:t>
            </a:r>
            <a:r>
              <a:rPr lang="en-GB" b="1" i="0" dirty="0">
                <a:solidFill>
                  <a:srgbClr val="242424"/>
                </a:solidFill>
                <a:effectLst/>
                <a:latin typeface="Droid Serif"/>
              </a:rPr>
              <a:t> sveitarfélaga og </a:t>
            </a:r>
            <a:r>
              <a:rPr lang="en-GB" b="1" i="0" dirty="0" err="1">
                <a:solidFill>
                  <a:srgbClr val="242424"/>
                </a:solidFill>
                <a:effectLst/>
                <a:latin typeface="Droid Serif"/>
              </a:rPr>
              <a:t>samvinna</a:t>
            </a:r>
            <a:r>
              <a:rPr lang="en-GB" b="1" i="0" dirty="0">
                <a:solidFill>
                  <a:srgbClr val="242424"/>
                </a:solidFill>
                <a:effectLst/>
                <a:latin typeface="Droid Serif"/>
              </a:rPr>
              <a:t> sveitarfélaga.</a:t>
            </a:r>
          </a:p>
          <a:p>
            <a:r>
              <a:rPr lang="is-IS" sz="1600" b="0" i="1" dirty="0">
                <a:solidFill>
                  <a:srgbClr val="242424"/>
                </a:solidFill>
                <a:effectLst/>
                <a:latin typeface="Droid Serif"/>
              </a:rPr>
              <a:t>Verkefnismarkmið:</a:t>
            </a:r>
            <a:r>
              <a:rPr lang="is-IS" sz="1600" b="0" i="0" dirty="0">
                <a:solidFill>
                  <a:srgbClr val="242424"/>
                </a:solidFill>
                <a:effectLst/>
                <a:latin typeface="Droid Serif"/>
              </a:rPr>
              <a:t> </a:t>
            </a:r>
            <a:r>
              <a:rPr lang="is-IS" sz="1600" b="0" i="0" dirty="0">
                <a:solidFill>
                  <a:schemeClr val="accent6">
                    <a:lumMod val="60000"/>
                    <a:lumOff val="40000"/>
                  </a:schemeClr>
                </a:solidFill>
                <a:effectLst/>
                <a:latin typeface="Droid Serif"/>
              </a:rPr>
              <a:t>Að skýra stöðu og hlutverk landshlutasamtaka sveitarfélaga.</a:t>
            </a:r>
            <a:br>
              <a:rPr lang="is-IS" sz="1600" dirty="0">
                <a:solidFill>
                  <a:schemeClr val="accent6">
                    <a:lumMod val="60000"/>
                    <a:lumOff val="40000"/>
                  </a:schemeClr>
                </a:solidFill>
              </a:rPr>
            </a:br>
            <a:r>
              <a:rPr lang="is-IS" sz="1600" b="0" i="0" dirty="0">
                <a:solidFill>
                  <a:schemeClr val="accent6">
                    <a:lumMod val="60000"/>
                    <a:lumOff val="40000"/>
                  </a:schemeClr>
                </a:solidFill>
                <a:effectLst/>
                <a:latin typeface="Droid Serif"/>
              </a:rPr>
              <a:t>Tillögur ráðherraskipaðrar nefndar </a:t>
            </a:r>
            <a:r>
              <a:rPr lang="is-IS" sz="1600" b="0" i="0" dirty="0">
                <a:solidFill>
                  <a:srgbClr val="242424"/>
                </a:solidFill>
                <a:effectLst/>
                <a:latin typeface="Droid Serif"/>
              </a:rPr>
              <a:t>um starfsemi landshlutasamtakanna verði hafðar til hliðsjónar við mótun tillagna um stöðu og framtíð þeirra. Hugað verði að samvinnu sveitarfélaga og samningum um </a:t>
            </a:r>
            <a:r>
              <a:rPr lang="is-IS" sz="1600" b="0" i="0" dirty="0" err="1">
                <a:solidFill>
                  <a:srgbClr val="242424"/>
                </a:solidFill>
                <a:effectLst/>
                <a:latin typeface="Droid Serif"/>
              </a:rPr>
              <a:t>starfrækslu</a:t>
            </a:r>
            <a:r>
              <a:rPr lang="is-IS" sz="1600" b="0" i="0" dirty="0">
                <a:solidFill>
                  <a:srgbClr val="242424"/>
                </a:solidFill>
                <a:effectLst/>
                <a:latin typeface="Droid Serif"/>
              </a:rPr>
              <a:t> verkefna. Skýrðar verði reglur um byggðasamlög, m.a. hvað varðar stjórnskipulag og lýðræðislegt umboð, reglur um framsal á valdi, reikningshald o.fl.</a:t>
            </a:r>
            <a:br>
              <a:rPr lang="is-IS" sz="1600" dirty="0"/>
            </a:br>
            <a:r>
              <a:rPr lang="is-IS" sz="1600" b="0" i="1" dirty="0">
                <a:solidFill>
                  <a:srgbClr val="242424"/>
                </a:solidFill>
                <a:effectLst/>
                <a:latin typeface="Droid Serif"/>
              </a:rPr>
              <a:t>    Ábyrgð:</a:t>
            </a:r>
            <a:r>
              <a:rPr lang="is-IS" sz="1600" b="0" i="0" dirty="0">
                <a:solidFill>
                  <a:srgbClr val="242424"/>
                </a:solidFill>
                <a:effectLst/>
                <a:latin typeface="Droid Serif"/>
              </a:rPr>
              <a:t> Samgöngu- og sveitarstjórnarráðuneytið.</a:t>
            </a:r>
            <a:br>
              <a:rPr lang="is-IS" sz="1600" dirty="0"/>
            </a:br>
            <a:r>
              <a:rPr lang="is-IS" sz="1600" b="0" i="1" dirty="0">
                <a:solidFill>
                  <a:srgbClr val="242424"/>
                </a:solidFill>
                <a:effectLst/>
                <a:latin typeface="Droid Serif"/>
              </a:rPr>
              <a:t>   </a:t>
            </a:r>
            <a:r>
              <a:rPr lang="is-IS" sz="1600" b="0" i="1" dirty="0">
                <a:solidFill>
                  <a:schemeClr val="accent6">
                    <a:lumMod val="60000"/>
                    <a:lumOff val="40000"/>
                  </a:schemeClr>
                </a:solidFill>
                <a:effectLst/>
                <a:latin typeface="Droid Serif"/>
              </a:rPr>
              <a:t> </a:t>
            </a:r>
            <a:r>
              <a:rPr lang="is-IS" sz="1600" i="1" dirty="0">
                <a:solidFill>
                  <a:srgbClr val="242424"/>
                </a:solidFill>
                <a:latin typeface="Droid Serif"/>
              </a:rPr>
              <a:t>Samstarfsaðilar:</a:t>
            </a:r>
            <a:r>
              <a:rPr lang="is-IS" sz="1600" b="0" i="0" dirty="0">
                <a:solidFill>
                  <a:schemeClr val="accent6">
                    <a:lumMod val="60000"/>
                    <a:lumOff val="40000"/>
                  </a:schemeClr>
                </a:solidFill>
                <a:effectLst/>
                <a:latin typeface="Droid Serif"/>
              </a:rPr>
              <a:t> Landshlutasamtök sveitarfélaga og Samband íslenskra sveitarfélaga.</a:t>
            </a:r>
            <a:br>
              <a:rPr lang="is-IS" sz="1600" dirty="0">
                <a:solidFill>
                  <a:schemeClr val="accent6">
                    <a:lumMod val="60000"/>
                    <a:lumOff val="40000"/>
                  </a:schemeClr>
                </a:solidFill>
              </a:rPr>
            </a:br>
            <a:r>
              <a:rPr lang="is-IS" sz="1600" b="0" i="1" dirty="0">
                <a:solidFill>
                  <a:srgbClr val="242424"/>
                </a:solidFill>
                <a:effectLst/>
                <a:latin typeface="Droid Serif"/>
              </a:rPr>
              <a:t>    Tímabil:</a:t>
            </a:r>
            <a:r>
              <a:rPr lang="is-IS" sz="1600" b="0" i="0" dirty="0">
                <a:solidFill>
                  <a:srgbClr val="242424"/>
                </a:solidFill>
                <a:effectLst/>
                <a:latin typeface="Droid Serif"/>
              </a:rPr>
              <a:t> 2020–2022.</a:t>
            </a:r>
            <a:endParaRPr lang="is-IS" sz="1600" dirty="0"/>
          </a:p>
        </p:txBody>
      </p:sp>
    </p:spTree>
    <p:extLst>
      <p:ext uri="{BB962C8B-B14F-4D97-AF65-F5344CB8AC3E}">
        <p14:creationId xmlns:p14="http://schemas.microsoft.com/office/powerpoint/2010/main" val="240994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FE4993E-B3A5-4968-8B0C-18F351B43C2D}"/>
              </a:ext>
            </a:extLst>
          </p:cNvPr>
          <p:cNvSpPr>
            <a:spLocks noGrp="1"/>
          </p:cNvSpPr>
          <p:nvPr>
            <p:ph type="title"/>
          </p:nvPr>
        </p:nvSpPr>
        <p:spPr/>
        <p:txBody>
          <a:bodyPr/>
          <a:lstStyle/>
          <a:p>
            <a:r>
              <a:rPr lang="is-IS" dirty="0"/>
              <a:t>Niðurstöður nefndarinnar </a:t>
            </a:r>
          </a:p>
        </p:txBody>
      </p:sp>
      <p:sp>
        <p:nvSpPr>
          <p:cNvPr id="3" name="Textastaðgengill 2">
            <a:extLst>
              <a:ext uri="{FF2B5EF4-FFF2-40B4-BE49-F238E27FC236}">
                <a16:creationId xmlns:a16="http://schemas.microsoft.com/office/drawing/2014/main" id="{2B3D8BD6-CBAD-45C6-A068-9BA20D9AE7B3}"/>
              </a:ext>
            </a:extLst>
          </p:cNvPr>
          <p:cNvSpPr>
            <a:spLocks noGrp="1"/>
          </p:cNvSpPr>
          <p:nvPr>
            <p:ph type="body" sz="quarter" idx="13"/>
          </p:nvPr>
        </p:nvSpPr>
        <p:spPr/>
        <p:txBody>
          <a:bodyPr/>
          <a:lstStyle/>
          <a:p>
            <a:r>
              <a:rPr lang="is-IS" dirty="0"/>
              <a:t>1. </a:t>
            </a:r>
            <a:r>
              <a:rPr lang="is-IS" dirty="0">
                <a:solidFill>
                  <a:schemeClr val="accent6">
                    <a:lumMod val="60000"/>
                    <a:lumOff val="40000"/>
                  </a:schemeClr>
                </a:solidFill>
              </a:rPr>
              <a:t>Skerpa lagalegar </a:t>
            </a:r>
            <a:r>
              <a:rPr lang="is-IS" dirty="0"/>
              <a:t>undirstöður landshlutasamtakanna (óháð sviðsmyndum).</a:t>
            </a:r>
          </a:p>
          <a:p>
            <a:pPr>
              <a:buNone/>
            </a:pPr>
            <a:r>
              <a:rPr lang="is-IS" dirty="0"/>
              <a:t>2. </a:t>
            </a:r>
            <a:r>
              <a:rPr lang="is-IS" dirty="0">
                <a:solidFill>
                  <a:schemeClr val="accent6">
                    <a:lumMod val="60000"/>
                    <a:lumOff val="40000"/>
                  </a:schemeClr>
                </a:solidFill>
              </a:rPr>
              <a:t>Skýra hlutverk </a:t>
            </a:r>
            <a:r>
              <a:rPr lang="is-IS" dirty="0"/>
              <a:t>landshlutasamtakanna sem formlegs og óformlegs milligönguaðila ríkis og sveitarfélaga til þess að samtökin geti haldið áfram að vaxa og dafna (</a:t>
            </a:r>
            <a:r>
              <a:rPr lang="is-IS" dirty="0" err="1"/>
              <a:t>stjórnsýslulegt</a:t>
            </a:r>
            <a:r>
              <a:rPr lang="is-IS" dirty="0"/>
              <a:t> og lýðræðisleg staða).</a:t>
            </a:r>
          </a:p>
          <a:p>
            <a:endParaRPr lang="is-IS" dirty="0"/>
          </a:p>
        </p:txBody>
      </p:sp>
    </p:spTree>
    <p:extLst>
      <p:ext uri="{BB962C8B-B14F-4D97-AF65-F5344CB8AC3E}">
        <p14:creationId xmlns:p14="http://schemas.microsoft.com/office/powerpoint/2010/main" val="397309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7841443-7A75-44A9-85A1-4F727DA109A5}"/>
              </a:ext>
            </a:extLst>
          </p:cNvPr>
          <p:cNvSpPr>
            <a:spLocks noGrp="1"/>
          </p:cNvSpPr>
          <p:nvPr>
            <p:ph type="title"/>
          </p:nvPr>
        </p:nvSpPr>
        <p:spPr/>
        <p:txBody>
          <a:bodyPr/>
          <a:lstStyle/>
          <a:p>
            <a:r>
              <a:rPr lang="is-IS" dirty="0"/>
              <a:t>Tillaga nefndarinnar:</a:t>
            </a:r>
          </a:p>
        </p:txBody>
      </p:sp>
      <p:sp>
        <p:nvSpPr>
          <p:cNvPr id="3" name="Textastaðgengill 2">
            <a:extLst>
              <a:ext uri="{FF2B5EF4-FFF2-40B4-BE49-F238E27FC236}">
                <a16:creationId xmlns:a16="http://schemas.microsoft.com/office/drawing/2014/main" id="{4EA32487-E4E9-413A-801D-750296403702}"/>
              </a:ext>
            </a:extLst>
          </p:cNvPr>
          <p:cNvSpPr>
            <a:spLocks noGrp="1"/>
          </p:cNvSpPr>
          <p:nvPr>
            <p:ph type="body" sz="quarter" idx="13"/>
          </p:nvPr>
        </p:nvSpPr>
        <p:spPr>
          <a:xfrm>
            <a:off x="2598738" y="2980566"/>
            <a:ext cx="8712200" cy="3313112"/>
          </a:xfrm>
        </p:spPr>
        <p:txBody>
          <a:bodyPr/>
          <a:lstStyle/>
          <a:p>
            <a:r>
              <a:rPr lang="is-IS" dirty="0"/>
              <a:t>Vantar heildstæðan ramma:</a:t>
            </a:r>
          </a:p>
          <a:p>
            <a:r>
              <a:rPr lang="is-IS" dirty="0"/>
              <a:t>„…þeim sem falið verði að vinna úr lið 6… </a:t>
            </a:r>
            <a:r>
              <a:rPr lang="is-IS" dirty="0">
                <a:solidFill>
                  <a:schemeClr val="accent6">
                    <a:lumMod val="60000"/>
                    <a:lumOff val="40000"/>
                  </a:schemeClr>
                </a:solidFill>
              </a:rPr>
              <a:t>undirbúi frumvarp til breytinga á sveitarstjórnarlögum nr. 138/2011</a:t>
            </a:r>
            <a:r>
              <a:rPr lang="is-IS" dirty="0"/>
              <a:t>, sem feli í sér útfærslu á nýrri lagagrein eða breytingu á 97. gr. sveitarstjórnarlaga sem fjallar um landshlutasamtök sveitarfélaga.“</a:t>
            </a:r>
          </a:p>
          <a:p>
            <a:endParaRPr lang="is-IS" dirty="0"/>
          </a:p>
        </p:txBody>
      </p:sp>
    </p:spTree>
    <p:extLst>
      <p:ext uri="{BB962C8B-B14F-4D97-AF65-F5344CB8AC3E}">
        <p14:creationId xmlns:p14="http://schemas.microsoft.com/office/powerpoint/2010/main" val="334926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FEEACFB-1F47-4849-ACB5-CA5F908A3194}"/>
              </a:ext>
            </a:extLst>
          </p:cNvPr>
          <p:cNvSpPr>
            <a:spLocks noGrp="1"/>
          </p:cNvSpPr>
          <p:nvPr>
            <p:ph type="title"/>
          </p:nvPr>
        </p:nvSpPr>
        <p:spPr/>
        <p:txBody>
          <a:bodyPr/>
          <a:lstStyle/>
          <a:p>
            <a:r>
              <a:rPr lang="is-IS" dirty="0"/>
              <a:t>Úr 97. greininni</a:t>
            </a:r>
          </a:p>
        </p:txBody>
      </p:sp>
      <p:sp>
        <p:nvSpPr>
          <p:cNvPr id="3" name="Textastaðgengill 2">
            <a:extLst>
              <a:ext uri="{FF2B5EF4-FFF2-40B4-BE49-F238E27FC236}">
                <a16:creationId xmlns:a16="http://schemas.microsoft.com/office/drawing/2014/main" id="{552C0E06-D8DE-4A32-AC90-5532E7ABDF16}"/>
              </a:ext>
            </a:extLst>
          </p:cNvPr>
          <p:cNvSpPr>
            <a:spLocks noGrp="1"/>
          </p:cNvSpPr>
          <p:nvPr>
            <p:ph type="body" sz="quarter" idx="13"/>
          </p:nvPr>
        </p:nvSpPr>
        <p:spPr/>
        <p:txBody>
          <a:bodyPr/>
          <a:lstStyle/>
          <a:p>
            <a:r>
              <a:rPr lang="is-IS" dirty="0"/>
              <a:t>„…Ráðuneyti og opinberar stofnanir skulu </a:t>
            </a:r>
            <a:r>
              <a:rPr lang="is-IS" dirty="0">
                <a:solidFill>
                  <a:schemeClr val="accent6">
                    <a:lumMod val="60000"/>
                    <a:lumOff val="40000"/>
                  </a:schemeClr>
                </a:solidFill>
              </a:rPr>
              <a:t>ávallt</a:t>
            </a:r>
            <a:r>
              <a:rPr lang="is-IS" dirty="0"/>
              <a:t> leita umsagnar hlutaðeigandi landshlutasamtaka um stefnumótun eða ákvarðanir sem </a:t>
            </a:r>
            <a:r>
              <a:rPr lang="is-IS" dirty="0">
                <a:solidFill>
                  <a:schemeClr val="accent6">
                    <a:lumMod val="60000"/>
                    <a:lumOff val="40000"/>
                  </a:schemeClr>
                </a:solidFill>
              </a:rPr>
              <a:t>varða</a:t>
            </a:r>
            <a:r>
              <a:rPr lang="is-IS" dirty="0"/>
              <a:t> </a:t>
            </a:r>
            <a:r>
              <a:rPr lang="is-IS" dirty="0">
                <a:solidFill>
                  <a:schemeClr val="accent6">
                    <a:lumMod val="60000"/>
                    <a:lumOff val="40000"/>
                  </a:schemeClr>
                </a:solidFill>
              </a:rPr>
              <a:t>viðkomandi landsvæði sérstaklega</a:t>
            </a:r>
            <a:r>
              <a:rPr lang="is-IS" dirty="0"/>
              <a:t>.“</a:t>
            </a:r>
          </a:p>
          <a:p>
            <a:pPr lvl="1"/>
            <a:r>
              <a:rPr lang="is-IS" dirty="0"/>
              <a:t>Kom nýtt inn 2011.</a:t>
            </a:r>
          </a:p>
          <a:p>
            <a:pPr lvl="1"/>
            <a:r>
              <a:rPr lang="is-IS" dirty="0"/>
              <a:t>Er þessu framfylgt?</a:t>
            </a:r>
          </a:p>
          <a:p>
            <a:pPr lvl="1"/>
            <a:r>
              <a:rPr lang="is-IS" dirty="0"/>
              <a:t>Hvað þýðir að „varða viðkomandi landssvæði sérstaklega“?</a:t>
            </a:r>
          </a:p>
          <a:p>
            <a:pPr lvl="1"/>
            <a:r>
              <a:rPr lang="is-IS" dirty="0"/>
              <a:t>Ekkert um þetta ákvæði í greinargerð með frumvarpinu!</a:t>
            </a:r>
          </a:p>
        </p:txBody>
      </p:sp>
    </p:spTree>
    <p:extLst>
      <p:ext uri="{BB962C8B-B14F-4D97-AF65-F5344CB8AC3E}">
        <p14:creationId xmlns:p14="http://schemas.microsoft.com/office/powerpoint/2010/main" val="417494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613C2EE-B84C-425C-B0DC-4876C16531FC}"/>
              </a:ext>
            </a:extLst>
          </p:cNvPr>
          <p:cNvSpPr>
            <a:spLocks noGrp="1"/>
          </p:cNvSpPr>
          <p:nvPr>
            <p:ph type="title"/>
          </p:nvPr>
        </p:nvSpPr>
        <p:spPr/>
        <p:txBody>
          <a:bodyPr/>
          <a:lstStyle/>
          <a:p>
            <a:r>
              <a:rPr lang="is-IS" dirty="0"/>
              <a:t>Álitaefnin – til umhugsunar</a:t>
            </a:r>
          </a:p>
        </p:txBody>
      </p:sp>
      <p:sp>
        <p:nvSpPr>
          <p:cNvPr id="3" name="Textastaðgengill 2">
            <a:extLst>
              <a:ext uri="{FF2B5EF4-FFF2-40B4-BE49-F238E27FC236}">
                <a16:creationId xmlns:a16="http://schemas.microsoft.com/office/drawing/2014/main" id="{414FA1A5-E6E3-4209-98B1-4BEBBFB6AAFD}"/>
              </a:ext>
            </a:extLst>
          </p:cNvPr>
          <p:cNvSpPr>
            <a:spLocks noGrp="1"/>
          </p:cNvSpPr>
          <p:nvPr>
            <p:ph type="body" sz="quarter" idx="13"/>
          </p:nvPr>
        </p:nvSpPr>
        <p:spPr/>
        <p:txBody>
          <a:bodyPr/>
          <a:lstStyle/>
          <a:p>
            <a:r>
              <a:rPr lang="is-IS" dirty="0"/>
              <a:t>1.  Lögformlegt hlutverk?</a:t>
            </a:r>
          </a:p>
          <a:p>
            <a:r>
              <a:rPr lang="is-IS" dirty="0"/>
              <a:t>2.  Aðild?</a:t>
            </a:r>
          </a:p>
          <a:p>
            <a:r>
              <a:rPr lang="is-IS" dirty="0"/>
              <a:t>3.  Samskipti ríkis og landshlutasamtaka?</a:t>
            </a:r>
          </a:p>
          <a:p>
            <a:r>
              <a:rPr lang="is-IS" dirty="0"/>
              <a:t>4.  Stjórnunarhættir og verkferlar?</a:t>
            </a:r>
          </a:p>
          <a:p>
            <a:r>
              <a:rPr lang="is-IS" dirty="0"/>
              <a:t>5.  Samstarf sveitarfélaga og staða landshlutasamtaka?</a:t>
            </a:r>
          </a:p>
        </p:txBody>
      </p:sp>
    </p:spTree>
    <p:extLst>
      <p:ext uri="{BB962C8B-B14F-4D97-AF65-F5344CB8AC3E}">
        <p14:creationId xmlns:p14="http://schemas.microsoft.com/office/powerpoint/2010/main" val="223766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EA3B0DF-5439-4AA1-BAF5-4638D820CD97}"/>
              </a:ext>
            </a:extLst>
          </p:cNvPr>
          <p:cNvSpPr>
            <a:spLocks noGrp="1"/>
          </p:cNvSpPr>
          <p:nvPr>
            <p:ph type="title"/>
          </p:nvPr>
        </p:nvSpPr>
        <p:spPr/>
        <p:txBody>
          <a:bodyPr/>
          <a:lstStyle/>
          <a:p>
            <a:r>
              <a:rPr lang="is-IS" dirty="0"/>
              <a:t>Að fortíð skal hyggja er framtíð skal byggja</a:t>
            </a:r>
          </a:p>
        </p:txBody>
      </p:sp>
      <p:sp>
        <p:nvSpPr>
          <p:cNvPr id="3" name="Textastaðgengill 2">
            <a:extLst>
              <a:ext uri="{FF2B5EF4-FFF2-40B4-BE49-F238E27FC236}">
                <a16:creationId xmlns:a16="http://schemas.microsoft.com/office/drawing/2014/main" id="{9A64A3A2-6817-45A2-BD3E-F9D0102804F0}"/>
              </a:ext>
            </a:extLst>
          </p:cNvPr>
          <p:cNvSpPr>
            <a:spLocks noGrp="1"/>
          </p:cNvSpPr>
          <p:nvPr>
            <p:ph type="body" sz="quarter" idx="13"/>
          </p:nvPr>
        </p:nvSpPr>
        <p:spPr/>
        <p:txBody>
          <a:bodyPr/>
          <a:lstStyle/>
          <a:p>
            <a:r>
              <a:rPr lang="is-IS" dirty="0"/>
              <a:t>Smá sagnfræði - landshlutasamtökin 2009 og 2021</a:t>
            </a:r>
          </a:p>
          <a:p>
            <a:pPr marL="285750" indent="-285750">
              <a:buFont typeface="Arial" panose="020B0604020202020204" pitchFamily="34" charset="0"/>
              <a:buChar char="•"/>
            </a:pPr>
            <a:r>
              <a:rPr lang="is-IS" dirty="0"/>
              <a:t>Fjöldi starfsmanna. (úr 28 í 65)</a:t>
            </a:r>
          </a:p>
          <a:p>
            <a:pPr marL="285750" indent="-285750">
              <a:buFont typeface="Arial" panose="020B0604020202020204" pitchFamily="34" charset="0"/>
              <a:buChar char="•"/>
            </a:pPr>
            <a:r>
              <a:rPr lang="is-IS" dirty="0"/>
              <a:t>Fjöldi verkefna. (mun fleiri og flóknari)</a:t>
            </a:r>
          </a:p>
          <a:p>
            <a:pPr marL="285750" indent="-285750">
              <a:buFont typeface="Arial" panose="020B0604020202020204" pitchFamily="34" charset="0"/>
              <a:buChar char="•"/>
            </a:pPr>
            <a:r>
              <a:rPr lang="is-IS" dirty="0"/>
              <a:t>Fjárhagsleg umsvif. (bara sóknaráætlanir 1,6 milljarður árið 2020)</a:t>
            </a:r>
          </a:p>
          <a:p>
            <a:endParaRPr lang="is-IS" dirty="0"/>
          </a:p>
          <a:p>
            <a:endParaRPr lang="is-IS" dirty="0"/>
          </a:p>
          <a:p>
            <a:endParaRPr lang="is-IS" dirty="0"/>
          </a:p>
        </p:txBody>
      </p:sp>
    </p:spTree>
    <p:extLst>
      <p:ext uri="{BB962C8B-B14F-4D97-AF65-F5344CB8AC3E}">
        <p14:creationId xmlns:p14="http://schemas.microsoft.com/office/powerpoint/2010/main" val="469957698"/>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SRN_IS PowerPoint Template.potx" id="{B854ED89-3BDC-4AEF-80D4-8115E17E2F5C}" vid="{12D2E725-4AD6-4FE6-8C9F-FE211C509F3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81CC973BAE24C961FEDD18F9DD79B" ma:contentTypeVersion="13" ma:contentTypeDescription="Create a new document." ma:contentTypeScope="" ma:versionID="f656b73329a4656fe0f781057263d7d1">
  <xsd:schema xmlns:xsd="http://www.w3.org/2001/XMLSchema" xmlns:xs="http://www.w3.org/2001/XMLSchema" xmlns:p="http://schemas.microsoft.com/office/2006/metadata/properties" xmlns:ns2="d48a7f1c-e4e6-49e6-9187-7cd515314d48" xmlns:ns3="cf393e1e-2fe1-4b41-8a07-dca823d880f6" targetNamespace="http://schemas.microsoft.com/office/2006/metadata/properties" ma:root="true" ma:fieldsID="2cf3fe9d55777342a875965f07d9fc01" ns2:_="" ns3:_="">
    <xsd:import namespace="d48a7f1c-e4e6-49e6-9187-7cd515314d48"/>
    <xsd:import namespace="cf393e1e-2fe1-4b41-8a07-dca823d880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7f1c-e4e6-49e6-9187-7cd515314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93e1e-2fe1-4b41-8a07-dca823d880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B6B99B-42A0-4D80-A0ED-8930FF546FD8}"/>
</file>

<file path=customXml/itemProps2.xml><?xml version="1.0" encoding="utf-8"?>
<ds:datastoreItem xmlns:ds="http://schemas.openxmlformats.org/officeDocument/2006/customXml" ds:itemID="{BFA032C5-CDC9-40DE-A4D0-7B47B5158FD7}">
  <ds:schemaRefs>
    <ds:schemaRef ds:uri="http://schemas.microsoft.com/sharepoint/v3/contenttype/forms"/>
  </ds:schemaRefs>
</ds:datastoreItem>
</file>

<file path=customXml/itemProps3.xml><?xml version="1.0" encoding="utf-8"?>
<ds:datastoreItem xmlns:ds="http://schemas.openxmlformats.org/officeDocument/2006/customXml" ds:itemID="{9B28E0B0-A8BB-45DE-823D-3F2666B44EF5}">
  <ds:schemaRefs>
    <ds:schemaRef ds:uri="http://purl.org/dc/elements/1.1/"/>
    <ds:schemaRef ds:uri="http://schemas.microsoft.com/office/2006/metadata/properties"/>
    <ds:schemaRef ds:uri="cf393e1e-2fe1-4b41-8a07-dca823d880f6"/>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d48a7f1c-e4e6-49e6-9187-7cd515314d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11985</TotalTime>
  <Words>1099</Words>
  <Application>Microsoft Office PowerPoint</Application>
  <PresentationFormat>Widescreen</PresentationFormat>
  <Paragraphs>99</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FiraGO Light</vt:lpstr>
      <vt:lpstr>Arial</vt:lpstr>
      <vt:lpstr>FiraGO SemiBold</vt:lpstr>
      <vt:lpstr>Droid Serif</vt:lpstr>
      <vt:lpstr>Icelandic Ministry of Finance PowerPoint Template</vt:lpstr>
      <vt:lpstr>Staða og hlutverk landshlutasamtaka sveitarfélaga   Haustþing SSNV Hólmfríður Sveinsdóttir</vt:lpstr>
      <vt:lpstr>Mitt innlegg</vt:lpstr>
      <vt:lpstr>Forsaga aðgerðarinnar</vt:lpstr>
      <vt:lpstr>Aðgerð nr. 6</vt:lpstr>
      <vt:lpstr>Niðurstöður nefndarinnar </vt:lpstr>
      <vt:lpstr>Tillaga nefndarinnar:</vt:lpstr>
      <vt:lpstr>Úr 97. greininni</vt:lpstr>
      <vt:lpstr>Álitaefnin – til umhugsunar</vt:lpstr>
      <vt:lpstr>Að fortíð skal hyggja er framtíð skal byggja</vt:lpstr>
      <vt:lpstr>Lagaumhverfi 2009</vt:lpstr>
      <vt:lpstr>Lagaumhverfi 2021</vt:lpstr>
      <vt:lpstr>2021 frh</vt:lpstr>
      <vt:lpstr>Samþættingarstjórn (tillaga 2009)</vt:lpstr>
      <vt:lpstr>Samþættingarstjórn - frh</vt:lpstr>
      <vt:lpstr>Fleiri tillögur frá 2009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Samgöngu- og sveitarstjórnarráðuneytið   Haustþing SSV 2021, Árbliki í Dalabyggð Hólmfríður Sveinsdóttir</dc:title>
  <dc:creator>Hólmfríður Sveinsdóttir</dc:creator>
  <cp:lastModifiedBy>Sveinbjörg Rut Pétursdóttir</cp:lastModifiedBy>
  <cp:revision>10</cp:revision>
  <cp:lastPrinted>2021-10-19T14:02:13Z</cp:lastPrinted>
  <dcterms:created xsi:type="dcterms:W3CDTF">2021-09-28T10:56:44Z</dcterms:created>
  <dcterms:modified xsi:type="dcterms:W3CDTF">2021-10-21T18:53:55Z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0x01010092D81CC973BAE24C961FEDD18F9DD79B</vt:lpwstr>
  </property>
</Properties>
</file>