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7.xml" ContentType="application/vnd.ms-office.chartstyle+xml"/>
  <Override PartName="/ppt/theme/themeOverride5.xml" ContentType="application/vnd.openxmlformats-officedocument.themeOverride+xml"/>
  <Override PartName="/ppt/charts/colors5.xml" ContentType="application/vnd.ms-office.chartcolorstyle+xml"/>
  <Override PartName="/ppt/charts/style5.xml" ContentType="application/vnd.ms-office.chartstyl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olors4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olors6.xml" ContentType="application/vnd.ms-office.chartcolorstyle+xml"/>
  <Override PartName="/ppt/charts/style6.xml" ContentType="application/vnd.ms-office.chart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theme/themeOverride6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</p:sldMasterIdLst>
  <p:notesMasterIdLst>
    <p:notesMasterId r:id="rId23"/>
  </p:notesMasterIdLst>
  <p:handoutMasterIdLst>
    <p:handoutMasterId r:id="rId24"/>
  </p:handoutMasterIdLst>
  <p:sldIdLst>
    <p:sldId id="256" r:id="rId3"/>
    <p:sldId id="360" r:id="rId4"/>
    <p:sldId id="436" r:id="rId5"/>
    <p:sldId id="435" r:id="rId6"/>
    <p:sldId id="421" r:id="rId7"/>
    <p:sldId id="434" r:id="rId8"/>
    <p:sldId id="454" r:id="rId9"/>
    <p:sldId id="452" r:id="rId10"/>
    <p:sldId id="455" r:id="rId11"/>
    <p:sldId id="446" r:id="rId12"/>
    <p:sldId id="447" r:id="rId13"/>
    <p:sldId id="394" r:id="rId14"/>
    <p:sldId id="382" r:id="rId15"/>
    <p:sldId id="388" r:id="rId16"/>
    <p:sldId id="387" r:id="rId17"/>
    <p:sldId id="393" r:id="rId18"/>
    <p:sldId id="456" r:id="rId19"/>
    <p:sldId id="437" r:id="rId20"/>
    <p:sldId id="448" r:id="rId21"/>
    <p:sldId id="358" r:id="rId2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3" autoAdjust="0"/>
    <p:restoredTop sz="89447" autoAdjust="0"/>
  </p:normalViewPr>
  <p:slideViewPr>
    <p:cSldViewPr snapToGrid="0">
      <p:cViewPr varScale="1">
        <p:scale>
          <a:sx n="73" d="100"/>
          <a:sy n="73" d="100"/>
        </p:scale>
        <p:origin x="509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88"/>
    </p:cViewPr>
  </p:sorterViewPr>
  <p:notesViewPr>
    <p:cSldViewPr snapToGrid="0">
      <p:cViewPr varScale="1">
        <p:scale>
          <a:sx n="58" d="100"/>
          <a:sy n="58" d="100"/>
        </p:scale>
        <p:origin x="325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570678304981328E-2"/>
          <c:y val="2.3300970873786409E-2"/>
          <c:w val="0.91946626783383922"/>
          <c:h val="0.81781474403078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Data!$B$3</c:f>
              <c:strCache>
                <c:ptCount val="1"/>
                <c:pt idx="0">
                  <c:v>Annual real GDP growth, right axis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Data!$A$4:$A$28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Data!$B$4:$B$28</c:f>
              <c:numCache>
                <c:formatCode>0.0%</c:formatCode>
                <c:ptCount val="25"/>
                <c:pt idx="0">
                  <c:v>4.5999999999999999E-2</c:v>
                </c:pt>
                <c:pt idx="1">
                  <c:v>3.9E-2</c:v>
                </c:pt>
                <c:pt idx="2">
                  <c:v>6.0000000000000001E-3</c:v>
                </c:pt>
                <c:pt idx="3">
                  <c:v>2.4E-2</c:v>
                </c:pt>
                <c:pt idx="4">
                  <c:v>8.1000000000000003E-2</c:v>
                </c:pt>
                <c:pt idx="5">
                  <c:v>6.4000000000000001E-2</c:v>
                </c:pt>
                <c:pt idx="6">
                  <c:v>0.05</c:v>
                </c:pt>
                <c:pt idx="7">
                  <c:v>9.4E-2</c:v>
                </c:pt>
                <c:pt idx="8">
                  <c:v>1.7000000000000001E-2</c:v>
                </c:pt>
                <c:pt idx="9">
                  <c:v>-6.8000000000000005E-2</c:v>
                </c:pt>
                <c:pt idx="10">
                  <c:v>-3.4000000000000002E-2</c:v>
                </c:pt>
                <c:pt idx="11">
                  <c:v>1.9E-2</c:v>
                </c:pt>
                <c:pt idx="12">
                  <c:v>1.3000000000000001E-2</c:v>
                </c:pt>
                <c:pt idx="13">
                  <c:v>4.1000000000000002E-2</c:v>
                </c:pt>
                <c:pt idx="14">
                  <c:v>2.1000000000000001E-2</c:v>
                </c:pt>
                <c:pt idx="15">
                  <c:v>4.7E-2</c:v>
                </c:pt>
                <c:pt idx="16">
                  <c:v>6.6000000000000003E-2</c:v>
                </c:pt>
                <c:pt idx="17">
                  <c:v>4.5999999999999999E-2</c:v>
                </c:pt>
                <c:pt idx="18">
                  <c:v>4.5999999999999999E-2</c:v>
                </c:pt>
                <c:pt idx="19">
                  <c:v>-2E-3</c:v>
                </c:pt>
                <c:pt idx="20">
                  <c:v>2.5999999999999999E-2</c:v>
                </c:pt>
                <c:pt idx="21">
                  <c:v>2.7E-2</c:v>
                </c:pt>
                <c:pt idx="22">
                  <c:v>2.5999999999999999E-2</c:v>
                </c:pt>
                <c:pt idx="23" formatCode="0.00%">
                  <c:v>2.5999999999999999E-2</c:v>
                </c:pt>
                <c:pt idx="24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39-4380-BF53-0A069963A0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3329136"/>
        <c:axId val="513333056"/>
      </c:barChart>
      <c:lineChart>
        <c:grouping val="standard"/>
        <c:varyColors val="0"/>
        <c:ser>
          <c:idx val="1"/>
          <c:order val="1"/>
          <c:tx>
            <c:strRef>
              <c:f>Data!$C$3</c:f>
              <c:strCache>
                <c:ptCount val="1"/>
                <c:pt idx="0">
                  <c:v>Real GDP index level, left axis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Data!$A$4:$A$28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Data!$C$4:$C$28</c:f>
              <c:numCache>
                <c:formatCode>0.0</c:formatCode>
                <c:ptCount val="25"/>
                <c:pt idx="0">
                  <c:v>100</c:v>
                </c:pt>
                <c:pt idx="1">
                  <c:v>103.89999999999999</c:v>
                </c:pt>
                <c:pt idx="2">
                  <c:v>104.5234</c:v>
                </c:pt>
                <c:pt idx="3">
                  <c:v>107.0319616</c:v>
                </c:pt>
                <c:pt idx="4">
                  <c:v>115.7015504896</c:v>
                </c:pt>
                <c:pt idx="5">
                  <c:v>123.10644972093441</c:v>
                </c:pt>
                <c:pt idx="6">
                  <c:v>129.26177220698114</c:v>
                </c:pt>
                <c:pt idx="7">
                  <c:v>141.41237879443736</c:v>
                </c:pt>
                <c:pt idx="8">
                  <c:v>143.81638923394277</c:v>
                </c:pt>
                <c:pt idx="9">
                  <c:v>134.03687476603466</c:v>
                </c:pt>
                <c:pt idx="10">
                  <c:v>129.47962102398947</c:v>
                </c:pt>
                <c:pt idx="11">
                  <c:v>131.93973382344527</c:v>
                </c:pt>
                <c:pt idx="12">
                  <c:v>133.65495036315005</c:v>
                </c:pt>
                <c:pt idx="13">
                  <c:v>139.1348033280392</c:v>
                </c:pt>
                <c:pt idx="14">
                  <c:v>142.05663419792802</c:v>
                </c:pt>
                <c:pt idx="15">
                  <c:v>148.73329600523061</c:v>
                </c:pt>
                <c:pt idx="16">
                  <c:v>158.54969354157583</c:v>
                </c:pt>
                <c:pt idx="17">
                  <c:v>165.84297944448832</c:v>
                </c:pt>
                <c:pt idx="18">
                  <c:v>173.47175649893478</c:v>
                </c:pt>
                <c:pt idx="19">
                  <c:v>173.1248129859369</c:v>
                </c:pt>
                <c:pt idx="20">
                  <c:v>177.62605812357126</c:v>
                </c:pt>
                <c:pt idx="21">
                  <c:v>182.42196169290767</c:v>
                </c:pt>
                <c:pt idx="22">
                  <c:v>187.16493269692327</c:v>
                </c:pt>
                <c:pt idx="23">
                  <c:v>192</c:v>
                </c:pt>
                <c:pt idx="24" formatCode="General">
                  <c:v>196.8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39-4380-BF53-0A069963A0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3332664"/>
        <c:axId val="513327960"/>
      </c:lineChart>
      <c:catAx>
        <c:axId val="513332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13327960"/>
        <c:crosses val="autoZero"/>
        <c:auto val="1"/>
        <c:lblAlgn val="ctr"/>
        <c:lblOffset val="100"/>
        <c:tickMarkSkip val="1"/>
        <c:noMultiLvlLbl val="0"/>
      </c:catAx>
      <c:valAx>
        <c:axId val="513327960"/>
        <c:scaling>
          <c:orientation val="minMax"/>
          <c:max val="200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13332664"/>
        <c:crosses val="autoZero"/>
        <c:crossBetween val="between"/>
      </c:valAx>
      <c:valAx>
        <c:axId val="513333056"/>
        <c:scaling>
          <c:orientation val="minMax"/>
        </c:scaling>
        <c:delete val="0"/>
        <c:axPos val="r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13329136"/>
        <c:crosses val="max"/>
        <c:crossBetween val="between"/>
      </c:valAx>
      <c:catAx>
        <c:axId val="513329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3333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 b="1"/>
              <a:t>Skuldahlutfall</a:t>
            </a:r>
            <a:r>
              <a:rPr lang="is-IS" b="1" baseline="0"/>
              <a:t> A-hluti</a:t>
            </a:r>
            <a:endParaRPr lang="is-I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Landshlutinn!$M$4</c:f>
              <c:strCache>
                <c:ptCount val="1"/>
                <c:pt idx="0">
                  <c:v>Norðurland vestra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Landshlutinn!$L$7:$L$11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Landshlutinn!$M$7:$M$11</c:f>
              <c:numCache>
                <c:formatCode>0%</c:formatCode>
                <c:ptCount val="5"/>
                <c:pt idx="0">
                  <c:v>0.95025190178931873</c:v>
                </c:pt>
                <c:pt idx="1">
                  <c:v>0.97411449144269602</c:v>
                </c:pt>
                <c:pt idx="2">
                  <c:v>0.88046478582760868</c:v>
                </c:pt>
                <c:pt idx="3">
                  <c:v>0.84776010866020901</c:v>
                </c:pt>
                <c:pt idx="4">
                  <c:v>0.94208183351781538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6A-4326-AEFD-C92889E61695}"/>
            </c:ext>
          </c:extLst>
        </c:ser>
        <c:ser>
          <c:idx val="1"/>
          <c:order val="1"/>
          <c:tx>
            <c:strRef>
              <c:f>Landshlutinn!$N$4</c:f>
              <c:strCache>
                <c:ptCount val="1"/>
                <c:pt idx="0">
                  <c:v>Landið allt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Landshlutinn!$L$7:$L$11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Landshlutinn!$N$7:$N$11</c:f>
              <c:numCache>
                <c:formatCode>0%</c:formatCode>
                <c:ptCount val="5"/>
                <c:pt idx="0">
                  <c:v>1.1386385969984933</c:v>
                </c:pt>
                <c:pt idx="1">
                  <c:v>1.1407976693456554</c:v>
                </c:pt>
                <c:pt idx="2">
                  <c:v>1.0461599634947107</c:v>
                </c:pt>
                <c:pt idx="3">
                  <c:v>1.0297110756626708</c:v>
                </c:pt>
                <c:pt idx="4">
                  <c:v>1.0601531403589028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6A-4326-AEFD-C92889E61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2"/>
        <c:overlap val="-27"/>
        <c:axId val="427816608"/>
        <c:axId val="518592224"/>
      </c:barChart>
      <c:catAx>
        <c:axId val="42781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18592224"/>
        <c:crosses val="autoZero"/>
        <c:auto val="1"/>
        <c:lblAlgn val="ctr"/>
        <c:lblOffset val="100"/>
        <c:noMultiLvlLbl val="0"/>
      </c:catAx>
      <c:valAx>
        <c:axId val="51859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2781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 b="1" dirty="0"/>
              <a:t>Skuldir</a:t>
            </a:r>
            <a:r>
              <a:rPr lang="is-IS" b="1" baseline="0" dirty="0"/>
              <a:t> og skuldbindingar A-hluti kr. á íbúa</a:t>
            </a:r>
            <a:endParaRPr lang="is-I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Landshlutinn!$Q$4</c:f>
              <c:strCache>
                <c:ptCount val="1"/>
                <c:pt idx="0">
                  <c:v>Norðurland vestra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Landshlutinn!$P$7:$P$11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Landshlutinn!$Q$7:$Q$11</c:f>
              <c:numCache>
                <c:formatCode>#,##0</c:formatCode>
                <c:ptCount val="5"/>
                <c:pt idx="0">
                  <c:v>837075.66204287519</c:v>
                </c:pt>
                <c:pt idx="1">
                  <c:v>915561.02693602687</c:v>
                </c:pt>
                <c:pt idx="2">
                  <c:v>919927.47344885417</c:v>
                </c:pt>
                <c:pt idx="3">
                  <c:v>932632.38359972206</c:v>
                </c:pt>
                <c:pt idx="4">
                  <c:v>1088254.0749965408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26-45F5-BD81-11D5AE3D8E57}"/>
            </c:ext>
          </c:extLst>
        </c:ser>
        <c:ser>
          <c:idx val="1"/>
          <c:order val="1"/>
          <c:tx>
            <c:strRef>
              <c:f>Landshlutinn!$R$4</c:f>
              <c:strCache>
                <c:ptCount val="1"/>
                <c:pt idx="0">
                  <c:v>Landið allt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Landshlutinn!$P$7:$P$11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Landshlutinn!$R$7:$R$11</c:f>
              <c:numCache>
                <c:formatCode>#,##0</c:formatCode>
                <c:ptCount val="5"/>
                <c:pt idx="0">
                  <c:v>813303.29990884231</c:v>
                </c:pt>
                <c:pt idx="1">
                  <c:v>875243.0948278195</c:v>
                </c:pt>
                <c:pt idx="2">
                  <c:v>881266.85032614251</c:v>
                </c:pt>
                <c:pt idx="3">
                  <c:v>932752.05079638411</c:v>
                </c:pt>
                <c:pt idx="4">
                  <c:v>995083.38697614206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26-45F5-BD81-11D5AE3D8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4549632"/>
        <c:axId val="514547336"/>
      </c:barChart>
      <c:catAx>
        <c:axId val="51454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14547336"/>
        <c:crosses val="autoZero"/>
        <c:auto val="1"/>
        <c:lblAlgn val="ctr"/>
        <c:lblOffset val="100"/>
        <c:noMultiLvlLbl val="0"/>
      </c:catAx>
      <c:valAx>
        <c:axId val="514547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1454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Sveitarfélögin!$A$13</c:f>
              <c:strCache>
                <c:ptCount val="1"/>
                <c:pt idx="0">
                  <c:v>Skuldahlutfall A-hluti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7043-4263-BB68-6A90BC7B9BD6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7043-4263-BB68-6A90BC7B9BD6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7043-4263-BB68-6A90BC7B9BD6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7043-4263-BB68-6A90BC7B9BD6}"/>
              </c:ext>
            </c:extLst>
          </c:dPt>
          <c:cat>
            <c:strRef>
              <c:f>Sveitarfélögin!$B$12:$I$12</c:f>
              <c:strCache>
                <c:ptCount val="8"/>
                <c:pt idx="0">
                  <c:v>Sveitarfél. Skagafj.</c:v>
                </c:pt>
                <c:pt idx="1">
                  <c:v>Húnaþing vestra</c:v>
                </c:pt>
                <c:pt idx="2">
                  <c:v>Blönduósbær </c:v>
                </c:pt>
                <c:pt idx="3">
                  <c:v>Skagaströnd</c:v>
                </c:pt>
                <c:pt idx="4">
                  <c:v>Skagabyggð</c:v>
                </c:pt>
                <c:pt idx="5">
                  <c:v>Húnavatnshr.</c:v>
                </c:pt>
                <c:pt idx="6">
                  <c:v>Akrahr.</c:v>
                </c:pt>
                <c:pt idx="7">
                  <c:v>Landið allt</c:v>
                </c:pt>
              </c:strCache>
            </c:strRef>
          </c:cat>
          <c:val>
            <c:numRef>
              <c:f>Sveitarfélögin!$B$13:$I$13</c:f>
              <c:numCache>
                <c:formatCode>0%</c:formatCode>
                <c:ptCount val="8"/>
                <c:pt idx="0">
                  <c:v>1.2565021881835741</c:v>
                </c:pt>
                <c:pt idx="1">
                  <c:v>0.28742074194914413</c:v>
                </c:pt>
                <c:pt idx="2">
                  <c:v>1.142160879355657</c:v>
                </c:pt>
                <c:pt idx="3">
                  <c:v>0.60868601859297733</c:v>
                </c:pt>
                <c:pt idx="4">
                  <c:v>4.3524986566362174E-2</c:v>
                </c:pt>
                <c:pt idx="5">
                  <c:v>0.20868361763759252</c:v>
                </c:pt>
                <c:pt idx="6">
                  <c:v>0.12160322065005033</c:v>
                </c:pt>
                <c:pt idx="7">
                  <c:v>1.0601531403589031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043-4263-BB68-6A90BC7B9B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-27"/>
        <c:axId val="480634200"/>
        <c:axId val="481937760"/>
      </c:barChart>
      <c:catAx>
        <c:axId val="48063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81937760"/>
        <c:crosses val="autoZero"/>
        <c:auto val="1"/>
        <c:lblAlgn val="ctr"/>
        <c:lblOffset val="100"/>
        <c:noMultiLvlLbl val="0"/>
      </c:catAx>
      <c:valAx>
        <c:axId val="48193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80634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>
        <c:manualLayout>
          <c:layoutTarget val="inner"/>
          <c:xMode val="edge"/>
          <c:yMode val="edge"/>
          <c:x val="0.15255767010300966"/>
          <c:y val="0.1748430902658907"/>
          <c:w val="0.81779636468739003"/>
          <c:h val="0.465626687968351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Sveitarfélögin!$A$14</c:f>
              <c:strCache>
                <c:ptCount val="1"/>
                <c:pt idx="0">
                  <c:v>Skuldir og skuldbindingar (kr. á íbúa) A-hluti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9F95-4583-AA11-B24653318BC2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9F95-4583-AA11-B24653318BC2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9F95-4583-AA11-B24653318BC2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9F95-4583-AA11-B24653318BC2}"/>
              </c:ext>
            </c:extLst>
          </c:dPt>
          <c:cat>
            <c:strRef>
              <c:f>Sveitarfélögin!$B$12:$I$12</c:f>
              <c:strCache>
                <c:ptCount val="8"/>
                <c:pt idx="0">
                  <c:v>Sveitarfél. Skagafj.</c:v>
                </c:pt>
                <c:pt idx="1">
                  <c:v>Húnaþing vestra</c:v>
                </c:pt>
                <c:pt idx="2">
                  <c:v>Blönduósbær </c:v>
                </c:pt>
                <c:pt idx="3">
                  <c:v>Skagaströnd</c:v>
                </c:pt>
                <c:pt idx="4">
                  <c:v>Skagabyggð</c:v>
                </c:pt>
                <c:pt idx="5">
                  <c:v>Húnavatnshr.</c:v>
                </c:pt>
                <c:pt idx="6">
                  <c:v>Akrahr.</c:v>
                </c:pt>
                <c:pt idx="7">
                  <c:v>Landið allt</c:v>
                </c:pt>
              </c:strCache>
            </c:strRef>
          </c:cat>
          <c:val>
            <c:numRef>
              <c:f>Sveitarfélögin!$B$14:$I$14</c:f>
              <c:numCache>
                <c:formatCode>#,##0</c:formatCode>
                <c:ptCount val="8"/>
                <c:pt idx="0">
                  <c:v>1475038.8276553105</c:v>
                </c:pt>
                <c:pt idx="1">
                  <c:v>342526.67231160036</c:v>
                </c:pt>
                <c:pt idx="2">
                  <c:v>1202421.7252396166</c:v>
                </c:pt>
                <c:pt idx="3">
                  <c:v>705013.27433628321</c:v>
                </c:pt>
                <c:pt idx="4">
                  <c:v>41400</c:v>
                </c:pt>
                <c:pt idx="5">
                  <c:v>262148.24797843664</c:v>
                </c:pt>
                <c:pt idx="6">
                  <c:v>114901.9801980198</c:v>
                </c:pt>
                <c:pt idx="7">
                  <c:v>995083.38697614218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F95-4583-AA11-B24653318B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-27"/>
        <c:axId val="423473104"/>
        <c:axId val="423474744"/>
      </c:barChart>
      <c:catAx>
        <c:axId val="42347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23474744"/>
        <c:crosses val="autoZero"/>
        <c:auto val="1"/>
        <c:lblAlgn val="ctr"/>
        <c:lblOffset val="100"/>
        <c:noMultiLvlLbl val="0"/>
      </c:catAx>
      <c:valAx>
        <c:axId val="423474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2347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Sveitarfélögin!$A$15</c:f>
              <c:strCache>
                <c:ptCount val="1"/>
                <c:pt idx="0">
                  <c:v>Veltufé frá rekstri í hlf. við tekjur A-hluti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3200-4E18-A684-5D5E9CDC4EB8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3200-4E18-A684-5D5E9CDC4EB8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3200-4E18-A684-5D5E9CDC4EB8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3200-4E18-A684-5D5E9CDC4EB8}"/>
              </c:ext>
            </c:extLst>
          </c:dPt>
          <c:cat>
            <c:strRef>
              <c:f>Sveitarfélögin!$B$12:$I$12</c:f>
              <c:strCache>
                <c:ptCount val="8"/>
                <c:pt idx="0">
                  <c:v>Sveitarfél. Skagafj.</c:v>
                </c:pt>
                <c:pt idx="1">
                  <c:v>Húnaþing vestra</c:v>
                </c:pt>
                <c:pt idx="2">
                  <c:v>Blönduósbær </c:v>
                </c:pt>
                <c:pt idx="3">
                  <c:v>Skagaströnd</c:v>
                </c:pt>
                <c:pt idx="4">
                  <c:v>Skagabyggð</c:v>
                </c:pt>
                <c:pt idx="5">
                  <c:v>Húnavatnshr.</c:v>
                </c:pt>
                <c:pt idx="6">
                  <c:v>Akrahr.</c:v>
                </c:pt>
                <c:pt idx="7">
                  <c:v>Landið allt</c:v>
                </c:pt>
              </c:strCache>
            </c:strRef>
          </c:cat>
          <c:val>
            <c:numRef>
              <c:f>Sveitarfélögin!$B$15:$I$15</c:f>
              <c:numCache>
                <c:formatCode>0.0%</c:formatCode>
                <c:ptCount val="8"/>
                <c:pt idx="0">
                  <c:v>7.4976308637056857E-2</c:v>
                </c:pt>
                <c:pt idx="1">
                  <c:v>0.11084048349187312</c:v>
                </c:pt>
                <c:pt idx="2">
                  <c:v>6.9621725733453918E-2</c:v>
                </c:pt>
                <c:pt idx="3">
                  <c:v>5.06178239683992E-2</c:v>
                </c:pt>
                <c:pt idx="4">
                  <c:v>3.5640025231876267E-2</c:v>
                </c:pt>
                <c:pt idx="5">
                  <c:v>6.2894539212530839E-2</c:v>
                </c:pt>
                <c:pt idx="6">
                  <c:v>0.17999479222060449</c:v>
                </c:pt>
                <c:pt idx="7">
                  <c:v>0.11344715111705113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200-4E18-A684-5D5E9CDC4E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27"/>
        <c:axId val="480634856"/>
        <c:axId val="480635184"/>
      </c:barChart>
      <c:catAx>
        <c:axId val="480634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80635184"/>
        <c:crosses val="autoZero"/>
        <c:auto val="1"/>
        <c:lblAlgn val="ctr"/>
        <c:lblOffset val="100"/>
        <c:noMultiLvlLbl val="0"/>
      </c:catAx>
      <c:valAx>
        <c:axId val="48063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80634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 b="1"/>
              <a:t>Veltufé</a:t>
            </a:r>
            <a:r>
              <a:rPr lang="is-IS" b="1" baseline="0"/>
              <a:t> frá rekstri í hlf. við tekjur</a:t>
            </a:r>
            <a:endParaRPr lang="is-I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Landshlutinn!$U$4</c:f>
              <c:strCache>
                <c:ptCount val="1"/>
                <c:pt idx="0">
                  <c:v>Norðurland vestra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Landshlutinn!$T$7:$T$11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Landshlutinn!$U$7:$U$11</c:f>
              <c:numCache>
                <c:formatCode>0.0%</c:formatCode>
                <c:ptCount val="5"/>
                <c:pt idx="0">
                  <c:v>5.3624048707693078E-2</c:v>
                </c:pt>
                <c:pt idx="1">
                  <c:v>4.2738605934138758E-2</c:v>
                </c:pt>
                <c:pt idx="2">
                  <c:v>8.9133972132752079E-2</c:v>
                </c:pt>
                <c:pt idx="3">
                  <c:v>7.4961242866204855E-2</c:v>
                </c:pt>
                <c:pt idx="4">
                  <c:v>8.0184194392932839E-2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6C-4605-BA54-C3ECE3067173}"/>
            </c:ext>
          </c:extLst>
        </c:ser>
        <c:ser>
          <c:idx val="1"/>
          <c:order val="1"/>
          <c:tx>
            <c:strRef>
              <c:f>Landshlutinn!$V$4</c:f>
              <c:strCache>
                <c:ptCount val="1"/>
                <c:pt idx="0">
                  <c:v>Landið allt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Landshlutinn!$T$7:$T$11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Landshlutinn!$V$7:$V$11</c:f>
              <c:numCache>
                <c:formatCode>0.0%</c:formatCode>
                <c:ptCount val="5"/>
                <c:pt idx="0">
                  <c:v>6.8183270272790183E-2</c:v>
                </c:pt>
                <c:pt idx="1">
                  <c:v>6.5174343040409533E-2</c:v>
                </c:pt>
                <c:pt idx="2">
                  <c:v>0.11916212158343427</c:v>
                </c:pt>
                <c:pt idx="3">
                  <c:v>0.10456170996901651</c:v>
                </c:pt>
                <c:pt idx="4">
                  <c:v>0.11344715111705113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6C-4605-BA54-C3ECE3067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521192888"/>
        <c:axId val="490950048"/>
      </c:barChart>
      <c:catAx>
        <c:axId val="521192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90950048"/>
        <c:crosses val="autoZero"/>
        <c:auto val="1"/>
        <c:lblAlgn val="ctr"/>
        <c:lblOffset val="100"/>
        <c:noMultiLvlLbl val="0"/>
      </c:catAx>
      <c:valAx>
        <c:axId val="490950048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21192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133547112799511E-2"/>
          <c:y val="4.0735196633586775E-2"/>
          <c:w val="0.90749972240074572"/>
          <c:h val="0.78320533453532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Sheet1!$D$9</c:f>
              <c:strCache>
                <c:ptCount val="1"/>
                <c:pt idx="0">
                  <c:v>Byggðaáætlun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Sheet1!$E$8:$J$8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Sheet1!$E$9:$J$9</c:f>
              <c:numCache>
                <c:formatCode>#,##0</c:formatCode>
                <c:ptCount val="6"/>
                <c:pt idx="0">
                  <c:v>371</c:v>
                </c:pt>
                <c:pt idx="1">
                  <c:v>431</c:v>
                </c:pt>
                <c:pt idx="2">
                  <c:v>588</c:v>
                </c:pt>
                <c:pt idx="3">
                  <c:v>482</c:v>
                </c:pt>
                <c:pt idx="4">
                  <c:v>554</c:v>
                </c:pt>
                <c:pt idx="5">
                  <c:v>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F1-49BD-8688-62A5121D400B}"/>
            </c:ext>
          </c:extLst>
        </c:ser>
        <c:ser>
          <c:idx val="1"/>
          <c:order val="1"/>
          <c:tx>
            <c:strRef>
              <c:f>Sheet1!$D$10</c:f>
              <c:strCache>
                <c:ptCount val="1"/>
                <c:pt idx="0">
                  <c:v>Sóknaráætlanir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4154589371980675E-3"/>
                  <c:y val="-2.083486643608801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F1-49BD-8688-62A5121D400B}"/>
                </c:ext>
              </c:extLst>
            </c:dLbl>
            <c:spPr>
              <a:solidFill>
                <a:srgbClr val="FF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Sheet1!$E$8:$J$8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Sheet1!$E$10:$J$10</c:f>
              <c:numCache>
                <c:formatCode>#,##0</c:formatCode>
                <c:ptCount val="6"/>
                <c:pt idx="0">
                  <c:v>102</c:v>
                </c:pt>
                <c:pt idx="1">
                  <c:v>254</c:v>
                </c:pt>
                <c:pt idx="2">
                  <c:v>403</c:v>
                </c:pt>
                <c:pt idx="3">
                  <c:v>503</c:v>
                </c:pt>
                <c:pt idx="4">
                  <c:v>503</c:v>
                </c:pt>
                <c:pt idx="5">
                  <c:v>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F1-49BD-8688-62A5121D40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1097605552"/>
        <c:axId val="163334544"/>
      </c:barChart>
      <c:lineChart>
        <c:grouping val="standard"/>
        <c:varyColors val="0"/>
        <c:ser>
          <c:idx val="2"/>
          <c:order val="2"/>
          <c:tx>
            <c:strRef>
              <c:f>Sheet1!$D$11</c:f>
              <c:strCache>
                <c:ptCount val="1"/>
                <c:pt idx="0">
                  <c:v>Samtals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Sheet1!$E$8:$J$8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Sheet1!$E$11:$J$11</c:f>
              <c:numCache>
                <c:formatCode>#,##0</c:formatCode>
                <c:ptCount val="6"/>
                <c:pt idx="0">
                  <c:v>473</c:v>
                </c:pt>
                <c:pt idx="1">
                  <c:v>685</c:v>
                </c:pt>
                <c:pt idx="2">
                  <c:v>991</c:v>
                </c:pt>
                <c:pt idx="3">
                  <c:v>985</c:v>
                </c:pt>
                <c:pt idx="4">
                  <c:v>1057</c:v>
                </c:pt>
                <c:pt idx="5">
                  <c:v>1135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5F1-49BD-8688-62A5121D40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7605552"/>
        <c:axId val="163334544"/>
      </c:lineChart>
      <c:catAx>
        <c:axId val="109760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63334544"/>
        <c:crosses val="autoZero"/>
        <c:auto val="1"/>
        <c:lblAlgn val="ctr"/>
        <c:lblOffset val="100"/>
        <c:noMultiLvlLbl val="0"/>
      </c:catAx>
      <c:valAx>
        <c:axId val="16333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097605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pattFill prst="ltHorz">
      <a:fgClr>
        <a:srgbClr val="FFFF00"/>
      </a:fgClr>
      <a:bgClr>
        <a:schemeClr val="bg1"/>
      </a:bgClr>
    </a:patt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s-I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0.77264</cdr:x>
      <cdr:y>0.01937</cdr:y>
    </cdr:from>
    <cdr:to>
      <cdr:x>0.94802</cdr:x>
      <cdr:y>0.07584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7661131" y="95017"/>
          <a:ext cx="17389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s-IS" sz="1200" b="1" dirty="0"/>
            <a:t>Spá Hagstofunnar</a:t>
          </a:r>
        </a:p>
      </cdr:txBody>
    </cdr:sp>
  </cdr:relSizeAnchor>
  <cdr:relSizeAnchor xmlns:cdr="http://schemas.openxmlformats.org/drawingml/2006/chartDrawing">
    <cdr:from>
      <cdr:x>0.12043</cdr:x>
      <cdr:y>0.65804</cdr:y>
    </cdr:from>
    <cdr:to>
      <cdr:x>0.1816</cdr:x>
      <cdr:y>0.73168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D5D892C9-A6A8-4A38-90C8-5F769D15C72B}"/>
            </a:ext>
          </a:extLst>
        </cdr:cNvPr>
        <cdr:cNvCxnSpPr/>
      </cdr:nvCxnSpPr>
      <cdr:spPr>
        <a:xfrm xmlns:a="http://schemas.openxmlformats.org/drawingml/2006/main">
          <a:off x="1194124" y="3227934"/>
          <a:ext cx="606490" cy="361242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0.38297</cdr:x>
      <cdr:y>0.1211</cdr:y>
    </cdr:from>
    <cdr:to>
      <cdr:x>0.73765</cdr:x>
      <cdr:y>0.18863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F79F8A35-2055-4A72-9BA1-A01F6D356B45}"/>
            </a:ext>
          </a:extLst>
        </cdr:cNvPr>
        <cdr:cNvSpPr txBox="1"/>
      </cdr:nvSpPr>
      <cdr:spPr>
        <a:xfrm xmlns:a="http://schemas.openxmlformats.org/drawingml/2006/main">
          <a:off x="3797365" y="594049"/>
          <a:ext cx="3516863" cy="331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s-IS" sz="1800" b="1" dirty="0"/>
            <a:t>Hlutfallslegur hagvöxtur milli ára</a:t>
          </a:r>
        </a:p>
      </cdr:txBody>
    </cdr:sp>
  </cdr:relSizeAnchor>
  <cdr:relSizeAnchor xmlns:cdr="http://schemas.openxmlformats.org/drawingml/2006/chartDrawing">
    <cdr:from>
      <cdr:x>0.32651</cdr:x>
      <cdr:y>0.2067</cdr:y>
    </cdr:from>
    <cdr:to>
      <cdr:x>0.47049</cdr:x>
      <cdr:y>0.2999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8DEE2BE2-8A92-47DA-918B-4B2D79921058}"/>
            </a:ext>
          </a:extLst>
        </cdr:cNvPr>
        <cdr:cNvCxnSpPr/>
      </cdr:nvCxnSpPr>
      <cdr:spPr>
        <a:xfrm xmlns:a="http://schemas.openxmlformats.org/drawingml/2006/main" flipH="1">
          <a:off x="3237529" y="1013927"/>
          <a:ext cx="1427583" cy="457200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688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1"/>
            <a:ext cx="2944958" cy="49688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/>
            </a:lvl1pPr>
          </a:lstStyle>
          <a:p>
            <a:fld id="{24AF23AC-0FF3-4EA1-8398-DD9A611F5443}" type="datetimeFigureOut">
              <a:rPr lang="is-IS" smtClean="0"/>
              <a:t>17.10.2019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3"/>
            <a:ext cx="2944958" cy="496888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429753"/>
            <a:ext cx="2944958" cy="496888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/>
            </a:lvl1pPr>
          </a:lstStyle>
          <a:p>
            <a:fld id="{983FEC79-BCB7-4B7C-ADB1-39F6EBF260A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85345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6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/>
            </a:lvl1pPr>
          </a:lstStyle>
          <a:p>
            <a:fld id="{78313058-7EA5-4389-9E62-C546F3DD21AD}" type="datetimeFigureOut">
              <a:rPr lang="is-IS"/>
              <a:t>17.10.2019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1" rIns="91423" bIns="45711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79768" y="4777202"/>
            <a:ext cx="5438140" cy="3908614"/>
          </a:xfrm>
          <a:prstGeom prst="rect">
            <a:avLst/>
          </a:prstGeom>
        </p:spPr>
        <p:txBody>
          <a:bodyPr vert="horz" lIns="91423" tIns="45711" rIns="91423" bIns="45711" rtlCol="0"/>
          <a:lstStyle/>
          <a:p>
            <a:pPr lvl="0"/>
            <a:r>
              <a:rPr lang="is-IS"/>
              <a:t>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2" y="9428592"/>
            <a:ext cx="2945659" cy="498055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50444" y="9428592"/>
            <a:ext cx="2945659" cy="498055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/>
            </a:lvl1pPr>
          </a:lstStyle>
          <a:p>
            <a:fld id="{95316F2E-353E-4761-9CD0-813F05B3D7E5}" type="slidenum">
              <a:rPr lang="is-IS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32255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16F2E-353E-4761-9CD0-813F05B3D7E5}" type="slidenum">
              <a:rPr lang="is-IS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64568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316F2E-353E-4761-9CD0-813F05B3D7E5}" type="slidenum">
              <a:rPr lang="is-IS" smtClean="0"/>
              <a:t>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14828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316F2E-353E-4761-9CD0-813F05B3D7E5}" type="slidenum">
              <a:rPr lang="is-IS" smtClean="0"/>
              <a:t>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49965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316F2E-353E-4761-9CD0-813F05B3D7E5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369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316F2E-353E-4761-9CD0-813F05B3D7E5}" type="slidenum">
              <a:rPr lang="is-IS" smtClean="0"/>
              <a:t>19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76777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316F2E-353E-4761-9CD0-813F05B3D7E5}" type="slidenum">
              <a:rPr lang="is-IS" smtClean="0"/>
              <a:t>20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91837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Thursday, October 17,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Thursday, October 17,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Thursday, October 17,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2155831"/>
          </a:xfrm>
        </p:spPr>
        <p:txBody>
          <a:bodyPr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/>
              <a:t>Heiti</a:t>
            </a:r>
            <a:r>
              <a:rPr lang="en-US" dirty="0"/>
              <a:t> </a:t>
            </a:r>
            <a:r>
              <a:rPr lang="en-US" dirty="0" err="1"/>
              <a:t>fyrirlesturs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57760"/>
            <a:ext cx="8534400" cy="121444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Fyrirlesari</a:t>
            </a:r>
            <a:endParaRPr lang="is-I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34EB-CA2C-4706-86EE-39C609608001}" type="slidenum">
              <a:rPr lang="is-IS" smtClean="0"/>
              <a:pPr/>
              <a:t>‹#›</a:t>
            </a:fld>
            <a:endParaRPr lang="is-IS" dirty="0"/>
          </a:p>
        </p:txBody>
      </p:sp>
      <p:sp>
        <p:nvSpPr>
          <p:cNvPr id="7" name="Round Same Side Corner Rectangle 6"/>
          <p:cNvSpPr/>
          <p:nvPr userDrawn="1"/>
        </p:nvSpPr>
        <p:spPr>
          <a:xfrm>
            <a:off x="0" y="0"/>
            <a:ext cx="12192000" cy="1981200"/>
          </a:xfrm>
          <a:prstGeom prst="round2SameRect">
            <a:avLst>
              <a:gd name="adj1" fmla="val 0"/>
              <a:gd name="adj2" fmla="val 43281"/>
            </a:avLst>
          </a:prstGeom>
          <a:solidFill>
            <a:srgbClr val="0070C0"/>
          </a:solidFill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convex"/>
            <a:contourClr>
              <a:schemeClr val="accent1"/>
            </a:contourClr>
          </a:sp3d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8" name="Picture 7" descr="Rett_Blatt_Stort.jpg"/>
          <p:cNvPicPr>
            <a:picLocks noChangeAspect="1"/>
          </p:cNvPicPr>
          <p:nvPr userDrawn="1"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368221" y="332854"/>
            <a:ext cx="1632000" cy="1229967"/>
          </a:xfrm>
          <a:prstGeom prst="ellipse">
            <a:avLst/>
          </a:prstGeom>
          <a:ln w="3175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</p:spPr>
      </p:pic>
      <p:sp>
        <p:nvSpPr>
          <p:cNvPr id="9" name="TextBox 8"/>
          <p:cNvSpPr txBox="1"/>
          <p:nvPr userDrawn="1"/>
        </p:nvSpPr>
        <p:spPr>
          <a:xfrm>
            <a:off x="2299055" y="409829"/>
            <a:ext cx="7571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Samband íslenskra sveitarfélaga</a:t>
            </a:r>
          </a:p>
        </p:txBody>
      </p:sp>
    </p:spTree>
    <p:extLst>
      <p:ext uri="{BB962C8B-B14F-4D97-AF65-F5344CB8AC3E}">
        <p14:creationId xmlns:p14="http://schemas.microsoft.com/office/powerpoint/2010/main" val="627957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alf Frame 6"/>
          <p:cNvSpPr/>
          <p:nvPr userDrawn="1"/>
        </p:nvSpPr>
        <p:spPr>
          <a:xfrm>
            <a:off x="0" y="0"/>
            <a:ext cx="2032000" cy="2895600"/>
          </a:xfrm>
          <a:prstGeom prst="halfFrame">
            <a:avLst/>
          </a:prstGeom>
          <a:solidFill>
            <a:srgbClr val="0070C0"/>
          </a:solidFill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convex"/>
            <a:contourClr>
              <a:schemeClr val="accent1"/>
            </a:contourClr>
          </a:sp3d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68501" y="274638"/>
            <a:ext cx="9842540" cy="1143000"/>
          </a:xfrm>
          <a:prstGeom prst="rect">
            <a:avLst/>
          </a:prstGeom>
        </p:spPr>
        <p:txBody>
          <a:bodyPr/>
          <a:lstStyle>
            <a:lvl1pPr>
              <a:defRPr spc="100" baseline="0"/>
            </a:lvl1pPr>
          </a:lstStyle>
          <a:p>
            <a:r>
              <a:rPr lang="is-IS" noProof="0"/>
              <a:t>Titill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9775" y="1609165"/>
            <a:ext cx="10784577" cy="475775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s-IS" noProof="0" dirty="0"/>
              <a:t>Vélrita texta</a:t>
            </a:r>
          </a:p>
          <a:p>
            <a:pPr lvl="1"/>
            <a:r>
              <a:rPr lang="is-IS" noProof="0" dirty="0"/>
              <a:t>Annað þrep</a:t>
            </a:r>
          </a:p>
          <a:p>
            <a:pPr lvl="2"/>
            <a:r>
              <a:rPr lang="is-IS" noProof="0" dirty="0"/>
              <a:t>Þriðja þrep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fld id="{9CC16051-49B8-4752-B43F-4F49D6677B2F}" type="slidenum">
              <a:rPr lang="is-IS" smtClean="0"/>
              <a:pPr/>
              <a:t>‹#›</a:t>
            </a:fld>
            <a:endParaRPr lang="is-IS" dirty="0"/>
          </a:p>
        </p:txBody>
      </p:sp>
      <p:pic>
        <p:nvPicPr>
          <p:cNvPr id="8" name="Picture 7" descr="Rett_Blatt_Stort.jpg"/>
          <p:cNvPicPr>
            <a:picLocks noChangeAspect="1"/>
          </p:cNvPicPr>
          <p:nvPr userDrawn="1"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96501" y="279065"/>
            <a:ext cx="1488000" cy="1121441"/>
          </a:xfrm>
          <a:prstGeom prst="ellipse">
            <a:avLst/>
          </a:prstGeom>
          <a:ln w="3175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199360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is-IS" noProof="0" dirty="0"/>
              <a:t>milliglæra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noProof="0" dirty="0"/>
              <a:t>Fyrirsögn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6051-49B8-4752-B43F-4F49D6677B2F}" type="slidenum">
              <a:rPr lang="is-IS" smtClean="0"/>
              <a:pPr/>
              <a:t>‹#›</a:t>
            </a:fld>
            <a:endParaRPr lang="is-IS" dirty="0"/>
          </a:p>
        </p:txBody>
      </p:sp>
      <p:sp>
        <p:nvSpPr>
          <p:cNvPr id="7" name="Half Frame 6"/>
          <p:cNvSpPr/>
          <p:nvPr userDrawn="1"/>
        </p:nvSpPr>
        <p:spPr>
          <a:xfrm>
            <a:off x="0" y="0"/>
            <a:ext cx="2032000" cy="2895600"/>
          </a:xfrm>
          <a:prstGeom prst="halfFrame">
            <a:avLst/>
          </a:prstGeom>
          <a:solidFill>
            <a:srgbClr val="0070C0"/>
          </a:solidFill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convex"/>
            <a:contourClr>
              <a:schemeClr val="accent1"/>
            </a:contourClr>
          </a:sp3d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8" name="Picture 7" descr="Rett_Blatt_Stort.jpg"/>
          <p:cNvPicPr>
            <a:picLocks noChangeAspect="1"/>
          </p:cNvPicPr>
          <p:nvPr userDrawn="1"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96501" y="279065"/>
            <a:ext cx="1488000" cy="1121441"/>
          </a:xfrm>
          <a:prstGeom prst="ellipse">
            <a:avLst/>
          </a:prstGeom>
          <a:ln w="3175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59625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68499" y="274638"/>
            <a:ext cx="984254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s-IS" noProof="0" dirty="0"/>
              <a:t>Titill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06412" y="1600201"/>
            <a:ext cx="5327688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 noProof="0" dirty="0"/>
              <a:t>Vélrita texta</a:t>
            </a:r>
          </a:p>
          <a:p>
            <a:pPr lvl="1"/>
            <a:r>
              <a:rPr lang="is-IS" noProof="0" dirty="0"/>
              <a:t>Annað þrep</a:t>
            </a:r>
          </a:p>
          <a:p>
            <a:pPr lvl="2"/>
            <a:r>
              <a:rPr lang="is-IS" noProof="0" dirty="0"/>
              <a:t>Þriðja þrep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26201" y="1600201"/>
            <a:ext cx="5295899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 baseline="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 noProof="0" dirty="0"/>
              <a:t>Vélrita texta</a:t>
            </a:r>
          </a:p>
          <a:p>
            <a:pPr lvl="1"/>
            <a:r>
              <a:rPr lang="is-IS" noProof="0" dirty="0"/>
              <a:t>Annað þrep</a:t>
            </a:r>
          </a:p>
          <a:p>
            <a:pPr lvl="2"/>
            <a:r>
              <a:rPr lang="is-IS" noProof="0" dirty="0"/>
              <a:t>Þriðja þrep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6051-49B8-4752-B43F-4F49D6677B2F}" type="slidenum">
              <a:rPr lang="is-IS" smtClean="0"/>
              <a:pPr/>
              <a:t>‹#›</a:t>
            </a:fld>
            <a:endParaRPr lang="is-IS" dirty="0"/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2032000" cy="2895600"/>
          </a:xfrm>
          <a:prstGeom prst="halfFrame">
            <a:avLst/>
          </a:prstGeom>
          <a:solidFill>
            <a:srgbClr val="0070C0"/>
          </a:solidFill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convex"/>
            <a:contourClr>
              <a:schemeClr val="accent1"/>
            </a:contourClr>
          </a:sp3d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9" name="Picture 8" descr="Rett_Blatt_Stort.jpg"/>
          <p:cNvPicPr>
            <a:picLocks noChangeAspect="1"/>
          </p:cNvPicPr>
          <p:nvPr userDrawn="1"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96501" y="279065"/>
            <a:ext cx="1488000" cy="1121441"/>
          </a:xfrm>
          <a:prstGeom prst="ellipse">
            <a:avLst/>
          </a:prstGeom>
          <a:ln w="3175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4202649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68499" y="274638"/>
            <a:ext cx="993779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s-IS" noProof="0"/>
              <a:t>Titill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06412" y="1535113"/>
            <a:ext cx="53298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noProof="0"/>
              <a:t>Fyrirsögn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6412" y="2174875"/>
            <a:ext cx="532980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 baseline="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 noProof="0"/>
              <a:t>Vélrita texta</a:t>
            </a:r>
          </a:p>
          <a:p>
            <a:pPr lvl="1"/>
            <a:r>
              <a:rPr lang="is-IS" noProof="0"/>
              <a:t>Annað þrep</a:t>
            </a:r>
          </a:p>
          <a:p>
            <a:pPr lvl="2"/>
            <a:r>
              <a:rPr lang="is-IS" noProof="0"/>
              <a:t>Þriðja þrep</a:t>
            </a:r>
          </a:p>
          <a:p>
            <a:pPr lvl="3"/>
            <a:r>
              <a:rPr lang="is-IS" noProof="0"/>
              <a:t>Fjórða þrep</a:t>
            </a:r>
          </a:p>
          <a:p>
            <a:pPr lvl="4"/>
            <a:r>
              <a:rPr lang="is-IS" noProof="0"/>
              <a:t>Fimmta þrep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26201" y="1535113"/>
            <a:ext cx="52958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noProof="0"/>
              <a:t>Fyrirsögn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26201" y="2174875"/>
            <a:ext cx="5295899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 baseline="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 noProof="0"/>
              <a:t>Vélrita texta</a:t>
            </a:r>
          </a:p>
          <a:p>
            <a:pPr lvl="1"/>
            <a:r>
              <a:rPr lang="is-IS" noProof="0"/>
              <a:t>Annað þrep</a:t>
            </a:r>
          </a:p>
          <a:p>
            <a:pPr lvl="2"/>
            <a:r>
              <a:rPr lang="is-IS" noProof="0"/>
              <a:t>Þriðja þrep</a:t>
            </a:r>
          </a:p>
          <a:p>
            <a:pPr lvl="3"/>
            <a:r>
              <a:rPr lang="is-IS" noProof="0"/>
              <a:t>Fjórða þrep</a:t>
            </a:r>
          </a:p>
          <a:p>
            <a:pPr lvl="4"/>
            <a:r>
              <a:rPr lang="is-IS" noProof="0"/>
              <a:t>Fimmta þrep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6051-49B8-4752-B43F-4F49D6677B2F}" type="slidenum">
              <a:rPr lang="is-IS" smtClean="0"/>
              <a:pPr/>
              <a:t>‹#›</a:t>
            </a:fld>
            <a:endParaRPr lang="is-IS" dirty="0"/>
          </a:p>
        </p:txBody>
      </p:sp>
      <p:sp>
        <p:nvSpPr>
          <p:cNvPr id="10" name="Half Frame 9"/>
          <p:cNvSpPr/>
          <p:nvPr userDrawn="1"/>
        </p:nvSpPr>
        <p:spPr>
          <a:xfrm>
            <a:off x="0" y="0"/>
            <a:ext cx="2032000" cy="2895600"/>
          </a:xfrm>
          <a:prstGeom prst="halfFrame">
            <a:avLst/>
          </a:prstGeom>
          <a:solidFill>
            <a:srgbClr val="0070C0"/>
          </a:solidFill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convex"/>
            <a:contourClr>
              <a:schemeClr val="accent1"/>
            </a:contourClr>
          </a:sp3d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1" name="Picture 10" descr="Rett_Blatt_Stort.jpg"/>
          <p:cNvPicPr>
            <a:picLocks noChangeAspect="1"/>
          </p:cNvPicPr>
          <p:nvPr userDrawn="1"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96501" y="279065"/>
            <a:ext cx="1488000" cy="1121441"/>
          </a:xfrm>
          <a:prstGeom prst="ellipse">
            <a:avLst/>
          </a:prstGeom>
          <a:ln w="3175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876940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68499" y="274638"/>
            <a:ext cx="993779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s-IS" noProof="0"/>
              <a:t>titill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6051-49B8-4752-B43F-4F49D6677B2F}" type="slidenum">
              <a:rPr lang="is-IS" smtClean="0"/>
              <a:pPr/>
              <a:t>‹#›</a:t>
            </a:fld>
            <a:endParaRPr lang="is-IS" dirty="0"/>
          </a:p>
        </p:txBody>
      </p:sp>
      <p:sp>
        <p:nvSpPr>
          <p:cNvPr id="6" name="Half Frame 5"/>
          <p:cNvSpPr/>
          <p:nvPr userDrawn="1"/>
        </p:nvSpPr>
        <p:spPr>
          <a:xfrm>
            <a:off x="0" y="0"/>
            <a:ext cx="2032000" cy="2895600"/>
          </a:xfrm>
          <a:prstGeom prst="halfFrame">
            <a:avLst/>
          </a:prstGeom>
          <a:solidFill>
            <a:srgbClr val="0070C0"/>
          </a:solidFill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convex"/>
            <a:contourClr>
              <a:schemeClr val="accent1"/>
            </a:contourClr>
          </a:sp3d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7" name="Picture 6" descr="Rett_Blatt_Stort.jpg"/>
          <p:cNvPicPr>
            <a:picLocks noChangeAspect="1"/>
          </p:cNvPicPr>
          <p:nvPr userDrawn="1"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96501" y="279065"/>
            <a:ext cx="1488000" cy="1121441"/>
          </a:xfrm>
          <a:prstGeom prst="ellipse">
            <a:avLst/>
          </a:prstGeom>
          <a:ln w="3175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967524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6051-49B8-4752-B43F-4F49D6677B2F}" type="slidenum">
              <a:rPr lang="is-IS" smtClean="0"/>
              <a:pPr/>
              <a:t>‹#›</a:t>
            </a:fld>
            <a:endParaRPr lang="is-IS" dirty="0"/>
          </a:p>
        </p:txBody>
      </p:sp>
      <p:sp>
        <p:nvSpPr>
          <p:cNvPr id="5" name="Half Frame 4"/>
          <p:cNvSpPr/>
          <p:nvPr userDrawn="1"/>
        </p:nvSpPr>
        <p:spPr>
          <a:xfrm>
            <a:off x="0" y="0"/>
            <a:ext cx="2032000" cy="2895600"/>
          </a:xfrm>
          <a:prstGeom prst="halfFrame">
            <a:avLst/>
          </a:prstGeom>
          <a:solidFill>
            <a:srgbClr val="0070C0"/>
          </a:solidFill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convex"/>
            <a:contourClr>
              <a:schemeClr val="accent1"/>
            </a:contourClr>
          </a:sp3d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Picture 5" descr="Rett_Blatt_Stort.jpg"/>
          <p:cNvPicPr>
            <a:picLocks noChangeAspect="1"/>
          </p:cNvPicPr>
          <p:nvPr userDrawn="1"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96501" y="279065"/>
            <a:ext cx="1488000" cy="1121441"/>
          </a:xfrm>
          <a:prstGeom prst="ellipse">
            <a:avLst/>
          </a:prstGeom>
          <a:ln w="3175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68761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764" y="1571612"/>
            <a:ext cx="3915833" cy="92869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 noProof="0"/>
              <a:t>Fyrirsögn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17533" y="1571613"/>
            <a:ext cx="6815667" cy="455455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 baseline="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 noProof="0" dirty="0"/>
              <a:t>Vélrita texta</a:t>
            </a:r>
          </a:p>
          <a:p>
            <a:pPr lvl="1"/>
            <a:r>
              <a:rPr lang="is-IS" noProof="0" dirty="0"/>
              <a:t>Annað þrep</a:t>
            </a:r>
          </a:p>
          <a:p>
            <a:pPr lvl="2"/>
            <a:r>
              <a:rPr lang="is-IS" noProof="0" dirty="0"/>
              <a:t>Þriðja þrep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764" y="2500307"/>
            <a:ext cx="3915833" cy="36258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noProof="0"/>
              <a:t>Útdráttur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6051-49B8-4752-B43F-4F49D6677B2F}" type="slidenum">
              <a:rPr lang="is-IS" smtClean="0"/>
              <a:pPr/>
              <a:t>‹#›</a:t>
            </a:fld>
            <a:endParaRPr lang="is-IS" dirty="0"/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2032000" cy="2895600"/>
          </a:xfrm>
          <a:prstGeom prst="halfFrame">
            <a:avLst/>
          </a:prstGeom>
          <a:solidFill>
            <a:srgbClr val="0070C0"/>
          </a:solidFill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convex"/>
            <a:contourClr>
              <a:schemeClr val="accent1"/>
            </a:contourClr>
          </a:sp3d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9" name="Picture 8" descr="Rett_Blatt_Stort.jpg"/>
          <p:cNvPicPr>
            <a:picLocks noChangeAspect="1"/>
          </p:cNvPicPr>
          <p:nvPr userDrawn="1"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96501" y="279065"/>
            <a:ext cx="1488000" cy="1121441"/>
          </a:xfrm>
          <a:prstGeom prst="ellipse">
            <a:avLst/>
          </a:prstGeom>
          <a:ln w="3175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75139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73358" y1="48395" x2="73358" y2="48395"/>
                        <a14:backgroundMark x1="49027" y1="37371" x2="49027" y2="37371"/>
                        <a14:backgroundMark x1="39477" y1="39491" x2="39477" y2="39491"/>
                        <a14:backgroundMark x1="50608" y1="69473" x2="50608" y2="69473"/>
                        <a14:backgroundMark x1="50061" y1="48395" x2="50061" y2="48395"/>
                        <a14:backgroundMark x1="60645" y1="61054" x2="60645" y2="61054"/>
                        <a14:backgroundMark x1="27273" y1="50758" x2="27273" y2="50758"/>
                        <a14:backgroundMark x1="40152" y1="59848" x2="40152" y2="59848"/>
                        <a14:backgroundMark x1="59848" y1="40909" x2="59848" y2="4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248" y="0"/>
            <a:ext cx="547504" cy="5499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/>
              <a:t>Heiti</a:t>
            </a:r>
            <a:r>
              <a:rPr lang="en-US" dirty="0"/>
              <a:t> </a:t>
            </a:r>
            <a:r>
              <a:rPr lang="en-US" dirty="0" err="1"/>
              <a:t>myndar</a:t>
            </a:r>
            <a:endParaRPr lang="is-I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s-IS" dirty="0"/>
              <a:t>Mynd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Nánar</a:t>
            </a:r>
            <a:r>
              <a:rPr lang="en-US" dirty="0"/>
              <a:t> um </a:t>
            </a:r>
            <a:r>
              <a:rPr lang="en-US" dirty="0" err="1"/>
              <a:t>mynd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6051-49B8-4752-B43F-4F49D6677B2F}" type="slidenum">
              <a:rPr lang="is-IS" smtClean="0"/>
              <a:pPr/>
              <a:t>‹#›</a:t>
            </a:fld>
            <a:endParaRPr lang="is-IS" dirty="0"/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2032000" cy="2895600"/>
          </a:xfrm>
          <a:prstGeom prst="halfFrame">
            <a:avLst/>
          </a:prstGeom>
          <a:solidFill>
            <a:srgbClr val="0070C0"/>
          </a:solidFill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convex"/>
            <a:contourClr>
              <a:schemeClr val="accent1"/>
            </a:contourClr>
          </a:sp3d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9" name="Picture 8" descr="Rett_Blatt_Stort.jpg"/>
          <p:cNvPicPr>
            <a:picLocks noChangeAspect="1"/>
          </p:cNvPicPr>
          <p:nvPr userDrawn="1"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96501" y="279065"/>
            <a:ext cx="1488000" cy="1121441"/>
          </a:xfrm>
          <a:prstGeom prst="ellipse">
            <a:avLst/>
          </a:prstGeom>
          <a:ln w="3175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69096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Thursday, October 17,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Thursday, October 17,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Thursday, October 17,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442" y="6212072"/>
            <a:ext cx="499115" cy="5015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Thursday, October 17,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442" y="6212072"/>
            <a:ext cx="499115" cy="5015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Thursday, October 17,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Thursday, October 17,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442" y="6212072"/>
            <a:ext cx="499115" cy="50154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533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Thursday, October 17,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7875" y="1608992"/>
            <a:ext cx="10784577" cy="4757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Vélrita</a:t>
            </a:r>
            <a:r>
              <a:rPr lang="en-US" dirty="0"/>
              <a:t> </a:t>
            </a:r>
            <a:r>
              <a:rPr lang="en-US" dirty="0" err="1"/>
              <a:t>texta</a:t>
            </a:r>
            <a:endParaRPr lang="en-US" dirty="0"/>
          </a:p>
          <a:p>
            <a:pPr lvl="1"/>
            <a:r>
              <a:rPr lang="en-US" dirty="0" err="1"/>
              <a:t>Annað</a:t>
            </a:r>
            <a:r>
              <a:rPr lang="en-US" dirty="0"/>
              <a:t> </a:t>
            </a:r>
            <a:r>
              <a:rPr lang="en-US" dirty="0" err="1"/>
              <a:t>þrep</a:t>
            </a:r>
            <a:endParaRPr lang="en-US" dirty="0"/>
          </a:p>
          <a:p>
            <a:pPr lvl="2"/>
            <a:r>
              <a:rPr lang="en-US" dirty="0" err="1"/>
              <a:t>Þriðja</a:t>
            </a:r>
            <a:r>
              <a:rPr lang="en-US" dirty="0"/>
              <a:t> </a:t>
            </a:r>
            <a:r>
              <a:rPr lang="en-US" dirty="0" err="1"/>
              <a:t>þrep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65257"/>
            <a:ext cx="28448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fld id="{9CC16051-49B8-4752-B43F-4F49D6677B2F}" type="slidenum">
              <a:rPr lang="is-IS" smtClean="0"/>
              <a:pPr/>
              <a:t>‹#›</a:t>
            </a:fld>
            <a:endParaRPr lang="is-I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968499" y="274638"/>
            <a:ext cx="99377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Titill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6849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100" baseline="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79771"/>
            <a:ext cx="10464800" cy="2208178"/>
          </a:xfrm>
        </p:spPr>
        <p:txBody>
          <a:bodyPr/>
          <a:lstStyle/>
          <a:p>
            <a:br>
              <a:rPr lang="is-IS" sz="4300" b="1" spc="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br>
              <a:rPr lang="is-IS" sz="4300" b="1" spc="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br>
              <a:rPr lang="is-IS" sz="3200" b="1" spc="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br>
              <a:rPr lang="is-IS" sz="1800" b="1" spc="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br>
              <a:rPr lang="is-IS" sz="1800" b="1" spc="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br>
              <a:rPr lang="is-IS" sz="1800" b="1" spc="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br>
              <a:rPr lang="is-IS" sz="1800" b="1" spc="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br>
              <a:rPr lang="is-IS" sz="1800" b="1" spc="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br>
              <a:rPr lang="is-IS" sz="1800" b="1" spc="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br>
              <a:rPr lang="is-IS" sz="1800" b="1" spc="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br>
              <a:rPr lang="is-IS" sz="1800" b="1" spc="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br>
              <a:rPr lang="is-IS" sz="1800" b="1" spc="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is-IS" sz="3600" b="1" spc="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Ávarp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6052930" cy="2688210"/>
          </a:xfrm>
        </p:spPr>
        <p:txBody>
          <a:bodyPr>
            <a:normAutofit fontScale="92500" lnSpcReduction="10000"/>
          </a:bodyPr>
          <a:lstStyle/>
          <a:p>
            <a:r>
              <a:rPr lang="is-IS" sz="2800" b="1" dirty="0"/>
              <a:t>Haustþing SSNV</a:t>
            </a:r>
          </a:p>
          <a:p>
            <a:r>
              <a:rPr lang="is-IS" dirty="0"/>
              <a:t>Sauðárkrókur</a:t>
            </a:r>
          </a:p>
          <a:p>
            <a:r>
              <a:rPr lang="is-IS" dirty="0"/>
              <a:t>18. október 2019</a:t>
            </a:r>
          </a:p>
          <a:p>
            <a:endParaRPr lang="is-IS" dirty="0"/>
          </a:p>
          <a:p>
            <a:r>
              <a:rPr lang="is-IS" dirty="0"/>
              <a:t>Karl Björnsson</a:t>
            </a:r>
          </a:p>
          <a:p>
            <a:r>
              <a:rPr lang="is-IS" sz="1800" dirty="0"/>
              <a:t>framkvæmdastjóri </a:t>
            </a:r>
          </a:p>
          <a:p>
            <a:r>
              <a:rPr lang="is-IS" sz="1800" dirty="0"/>
              <a:t>Sambands íslenskra sveitarféla</a:t>
            </a:r>
            <a:r>
              <a:rPr lang="en-US" sz="1800" dirty="0"/>
              <a:t>ga</a:t>
            </a:r>
          </a:p>
        </p:txBody>
      </p:sp>
      <p:pic>
        <p:nvPicPr>
          <p:cNvPr id="4" name="Picture 3" descr="merki_sambandsin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3101" y="661207"/>
            <a:ext cx="2354499" cy="230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 white horse in a field&#10;&#10;Description automatically generated">
            <a:extLst>
              <a:ext uri="{FF2B5EF4-FFF2-40B4-BE49-F238E27FC236}">
                <a16:creationId xmlns:a16="http://schemas.microsoft.com/office/drawing/2014/main" id="{187DE001-E646-4D8B-AD42-5CE90E56D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50" y="3570052"/>
            <a:ext cx="34861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9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B4982-FD9E-465E-923B-B8266A46A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200" b="1" dirty="0"/>
              <a:t>Sveitarfélögin eru 72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AFA60-26E8-486D-9EC8-17C760CC3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  <a:p>
            <a:pPr marL="0" indent="0">
              <a:buNone/>
            </a:pPr>
            <a:endParaRPr lang="is-I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A6DE80-AED8-4B30-85F2-7236DD80D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4880" y="6163029"/>
            <a:ext cx="2225233" cy="6279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3EBE2D-7270-4F77-906B-A9AC334BB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71" y="1600200"/>
            <a:ext cx="6936658" cy="42952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204957-FFED-4015-AD48-C9DBA3E11449}"/>
              </a:ext>
            </a:extLst>
          </p:cNvPr>
          <p:cNvSpPr txBox="1"/>
          <p:nvPr/>
        </p:nvSpPr>
        <p:spPr>
          <a:xfrm>
            <a:off x="7315200" y="1755228"/>
            <a:ext cx="44949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000" dirty="0">
                <a:solidFill>
                  <a:srgbClr val="0070C0"/>
                </a:solidFill>
              </a:rPr>
              <a:t>      Hver er geta einstakra sveitarfélaga til að taka þátt í framþróun og standa undir auknum kröfum, s.s. á sviði loftslagsmála, heimsmarkmiða, stafrænnar stjórnsýslu, nýsköpunar,  persónuverndar, félagsþjónustu, fræðslumála, fjármála og krefjandi byggðaþróunarverkefna o.fl</a:t>
            </a:r>
            <a:r>
              <a:rPr lang="is-IS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8DF1A8-4AB5-49FF-BC95-E38C3DF7B34A}"/>
              </a:ext>
            </a:extLst>
          </p:cNvPr>
          <p:cNvSpPr txBox="1"/>
          <p:nvPr/>
        </p:nvSpPr>
        <p:spPr>
          <a:xfrm>
            <a:off x="10699531" y="4202447"/>
            <a:ext cx="149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6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25AE4F-1984-41EE-8EFE-3C04FDFC4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8909" y="1441257"/>
            <a:ext cx="1676545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19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EE63-ABE3-49F3-A85E-D8A3829F2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>
            <a:normAutofit/>
          </a:bodyPr>
          <a:lstStyle/>
          <a:p>
            <a:r>
              <a:rPr lang="is-IS" sz="3200" b="1" dirty="0"/>
              <a:t>Fjöldi sveitarfélaga og íbúafjöldi þeirra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6C7E4A-C01A-4D6D-A432-712838B461B4}"/>
              </a:ext>
            </a:extLst>
          </p:cNvPr>
          <p:cNvGraphicFramePr>
            <a:graphicFrameLocks noGrp="1"/>
          </p:cNvGraphicFramePr>
          <p:nvPr/>
        </p:nvGraphicFramePr>
        <p:xfrm>
          <a:off x="923510" y="1524000"/>
          <a:ext cx="3187700" cy="3566160"/>
        </p:xfrm>
        <a:graphic>
          <a:graphicData uri="http://schemas.openxmlformats.org/drawingml/2006/table">
            <a:tbl>
              <a:tblPr/>
              <a:tblGrid>
                <a:gridCol w="1625600">
                  <a:extLst>
                    <a:ext uri="{9D8B030D-6E8A-4147-A177-3AD203B41FA5}">
                      <a16:colId xmlns:a16="http://schemas.microsoft.com/office/drawing/2014/main" val="475248732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3384833087"/>
                    </a:ext>
                  </a:extLst>
                </a:gridCol>
              </a:tblGrid>
              <a:tr h="225643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Íbúar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Fjöldi</a:t>
                      </a:r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sveitarfélaga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975852"/>
                  </a:ext>
                </a:extLst>
              </a:tr>
              <a:tr h="23209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875351"/>
                  </a:ext>
                </a:extLst>
              </a:tr>
              <a:tr h="251431"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Færri en 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64660"/>
                  </a:ext>
                </a:extLst>
              </a:tr>
              <a:tr h="251431"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100-299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437524"/>
                  </a:ext>
                </a:extLst>
              </a:tr>
              <a:tr h="251431"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300-499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539596"/>
                  </a:ext>
                </a:extLst>
              </a:tr>
              <a:tr h="251431"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500-999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32090"/>
                  </a:ext>
                </a:extLst>
              </a:tr>
              <a:tr h="251431"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1.000-1.999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827586"/>
                  </a:ext>
                </a:extLst>
              </a:tr>
              <a:tr h="251431"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2.000-4.999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059826"/>
                  </a:ext>
                </a:extLst>
              </a:tr>
              <a:tr h="251431"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5.000-9.999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490195"/>
                  </a:ext>
                </a:extLst>
              </a:tr>
              <a:tr h="251431"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10.000-99.999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20233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 +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198574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Samtals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015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B84CEA1-3135-491E-BC65-22AF0F469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022" y="714729"/>
            <a:ext cx="2225233" cy="6279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5EA0F3-ADEF-4151-964D-D191F1BCB8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166" y="1524000"/>
            <a:ext cx="4675822" cy="330559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7AB08F1-18D0-4428-8E67-1E3728040601}"/>
              </a:ext>
            </a:extLst>
          </p:cNvPr>
          <p:cNvSpPr/>
          <p:nvPr/>
        </p:nvSpPr>
        <p:spPr>
          <a:xfrm>
            <a:off x="6306207" y="3677265"/>
            <a:ext cx="1051034" cy="726569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2DDBC7-760A-4C57-8C91-6D0B83EA6F20}"/>
              </a:ext>
            </a:extLst>
          </p:cNvPr>
          <p:cNvSpPr txBox="1"/>
          <p:nvPr/>
        </p:nvSpPr>
        <p:spPr>
          <a:xfrm>
            <a:off x="5739739" y="4345181"/>
            <a:ext cx="1996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84% </a:t>
            </a:r>
            <a:r>
              <a:rPr kumimoji="0" lang="is-IS" sz="10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íbúa eru á svæðinu Hvítá-Hvítá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269930-5BF9-4A21-A586-82017C1DF715}"/>
              </a:ext>
            </a:extLst>
          </p:cNvPr>
          <p:cNvSpPr txBox="1"/>
          <p:nvPr/>
        </p:nvSpPr>
        <p:spPr>
          <a:xfrm>
            <a:off x="6574669" y="1524000"/>
            <a:ext cx="3045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Íbúafjöldi á Íslandi er um 360.000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4C44C14-7173-4CBD-8167-64C95C743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19807" y="5167867"/>
            <a:ext cx="10972800" cy="14212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4277C53-8626-42D1-AC24-827FF56123A4}"/>
              </a:ext>
            </a:extLst>
          </p:cNvPr>
          <p:cNvSpPr txBox="1"/>
          <p:nvPr/>
        </p:nvSpPr>
        <p:spPr>
          <a:xfrm>
            <a:off x="9124334" y="5334000"/>
            <a:ext cx="2320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Fjöldi sveitarfélaga</a:t>
            </a:r>
          </a:p>
        </p:txBody>
      </p:sp>
    </p:spTree>
    <p:extLst>
      <p:ext uri="{BB962C8B-B14F-4D97-AF65-F5344CB8AC3E}">
        <p14:creationId xmlns:p14="http://schemas.microsoft.com/office/powerpoint/2010/main" val="4042852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ED282-01E9-4B7D-9F32-5E084548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200" b="1" dirty="0"/>
              <a:t>Stefnuleysi ríkisstjórna og Alþingis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3E1E9-7FDC-495B-A30E-BCB8D31A4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Um áratuga skeið hefur ekki verið mótuð eða samþykkt </a:t>
            </a:r>
          </a:p>
          <a:p>
            <a:pPr marL="0" indent="0">
              <a:buNone/>
            </a:pPr>
            <a:r>
              <a:rPr lang="is-IS" dirty="0"/>
              <a:t>  stefna hjá ríkisstjórnum og Alþingi gagnvart </a:t>
            </a:r>
          </a:p>
          <a:p>
            <a:pPr marL="0" indent="0">
              <a:buNone/>
            </a:pPr>
            <a:r>
              <a:rPr lang="is-IS" dirty="0"/>
              <a:t>  sveitarstjórnarstiginu</a:t>
            </a:r>
          </a:p>
          <a:p>
            <a:pPr marL="0" indent="0">
              <a:buNone/>
            </a:pPr>
            <a:endParaRPr lang="is-IS" dirty="0"/>
          </a:p>
          <a:p>
            <a:r>
              <a:rPr lang="is-IS" dirty="0"/>
              <a:t>Undanfarin ár hefur </a:t>
            </a:r>
            <a:r>
              <a:rPr lang="is-IS" b="1" i="1" dirty="0">
                <a:solidFill>
                  <a:srgbClr val="0070C0"/>
                </a:solidFill>
              </a:rPr>
              <a:t>sambandið kallað eftir slíkri stefnumörkun </a:t>
            </a:r>
            <a:r>
              <a:rPr lang="is-IS" dirty="0"/>
              <a:t>með það að markmiði að slík stefna geti reynst sterkur grunnur við eflingu og styrkingu sveitarstjórnarstigsins</a:t>
            </a:r>
          </a:p>
          <a:p>
            <a:pPr marL="0" indent="0">
              <a:buNone/>
            </a:pPr>
            <a:endParaRPr lang="is-IS" dirty="0"/>
          </a:p>
          <a:p>
            <a:r>
              <a:rPr lang="is-IS" dirty="0"/>
              <a:t>Nú hefur loks verið hlustað á rödd sambandsins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EFF957-7913-4B8C-B12C-7DF28F637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167" y="5893303"/>
            <a:ext cx="2225233" cy="627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4DDF30-4CA2-4E48-9066-0AFB68DE6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4798" y="617871"/>
            <a:ext cx="3523896" cy="234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90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9CB40-2305-444B-AD7C-076BD3698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3600" b="1" dirty="0"/>
              <a:t>Markmið og leiðarljós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5CED2-6175-4E6E-8F42-F77A23300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Sveitarfélög á Íslandi verði öflug og sjálfbær vettvangur lýðræðislegrar starfsemi</a:t>
            </a:r>
          </a:p>
          <a:p>
            <a:endParaRPr lang="is-IS" sz="1000" dirty="0"/>
          </a:p>
          <a:p>
            <a:r>
              <a:rPr lang="is-IS" dirty="0"/>
              <a:t>Sjálfsstjórn og ábyrgð sveitarfélaga skal virt og tryggð verði sem jöfnust réttindi og aðgengi íbúa að þjónustu</a:t>
            </a:r>
          </a:p>
          <a:p>
            <a:pPr marL="0" indent="0">
              <a:buNone/>
            </a:pPr>
            <a:endParaRPr lang="is-IS" sz="1000" dirty="0"/>
          </a:p>
          <a:p>
            <a:r>
              <a:rPr lang="is-IS" b="1" dirty="0">
                <a:solidFill>
                  <a:srgbClr val="0070C0"/>
                </a:solidFill>
              </a:rPr>
              <a:t>Ávallt skal litið til heildarhagsmuna sveitarstjórnarstigsins fremur en sérhagsmuna einstakra sveitarfélaga m.v. núverandi sveitarfélagaskipan</a:t>
            </a:r>
          </a:p>
          <a:p>
            <a:pPr marL="0" indent="0">
              <a:buNone/>
            </a:pPr>
            <a:endParaRPr lang="is-IS" sz="1000" dirty="0"/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B14661-028C-43B3-BC9C-1B3A29D06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6222" y="5925258"/>
            <a:ext cx="2225233" cy="6279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7CC887-6846-4464-97C2-48B040080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121" y="4710940"/>
            <a:ext cx="2005758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72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74F10-2D80-4B18-9A68-E0D4E82D7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3600" b="1" dirty="0"/>
              <a:t>Aðgerðirnar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AE506-09E7-497C-B430-27833EB07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42" y="1524000"/>
            <a:ext cx="10373032" cy="469839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s-IS" dirty="0"/>
              <a:t>1. Lágmarksíbúafjöldi sveitarfélaga</a:t>
            </a:r>
          </a:p>
          <a:p>
            <a:pPr lvl="1"/>
            <a:r>
              <a:rPr lang="is-IS" sz="2100" dirty="0">
                <a:solidFill>
                  <a:srgbClr val="0070C0"/>
                </a:solidFill>
              </a:rPr>
              <a:t>Að lágmarki 250 íbúar árið 2022</a:t>
            </a:r>
          </a:p>
          <a:p>
            <a:pPr lvl="1"/>
            <a:r>
              <a:rPr lang="is-IS" sz="2100" dirty="0">
                <a:solidFill>
                  <a:srgbClr val="0070C0"/>
                </a:solidFill>
              </a:rPr>
              <a:t>Að lágmarki 1.000 íbúar árið 2026</a:t>
            </a:r>
          </a:p>
          <a:p>
            <a:pPr lvl="1"/>
            <a:r>
              <a:rPr lang="is-IS" sz="2100" dirty="0">
                <a:solidFill>
                  <a:srgbClr val="0070C0"/>
                </a:solidFill>
              </a:rPr>
              <a:t>Náist það ekki í frjálsum samningum og kosningum má vænta lögþvingaðra sameininga.</a:t>
            </a:r>
          </a:p>
          <a:p>
            <a:pPr lvl="1"/>
            <a:r>
              <a:rPr lang="is-IS" sz="2100" dirty="0">
                <a:solidFill>
                  <a:srgbClr val="0070C0"/>
                </a:solidFill>
              </a:rPr>
              <a:t>3-5 ma.kr. hagræðing</a:t>
            </a:r>
          </a:p>
          <a:p>
            <a:pPr marL="274320" lvl="1" indent="0">
              <a:buNone/>
            </a:pPr>
            <a:r>
              <a:rPr lang="is-IS" sz="1200" dirty="0"/>
              <a:t> 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is-IS" dirty="0"/>
              <a:t>2. </a:t>
            </a:r>
            <a:r>
              <a:rPr lang="is-IS" sz="2400" dirty="0"/>
              <a:t>Fjárhagslegur stuðningur við sameiningar</a:t>
            </a:r>
          </a:p>
          <a:p>
            <a:pPr lvl="1"/>
            <a:r>
              <a:rPr lang="is-IS" sz="2100" dirty="0">
                <a:solidFill>
                  <a:srgbClr val="0070C0"/>
                </a:solidFill>
              </a:rPr>
              <a:t>Verulegur frá Jöfnunarsjóði sveitarfélaga</a:t>
            </a:r>
          </a:p>
          <a:p>
            <a:pPr lvl="1"/>
            <a:r>
              <a:rPr lang="is-IS" sz="2100" b="1" dirty="0">
                <a:solidFill>
                  <a:srgbClr val="FF0000"/>
                </a:solidFill>
              </a:rPr>
              <a:t>Sérstakar fjárveitingar verða að koma úr ríkissjóði</a:t>
            </a:r>
          </a:p>
          <a:p>
            <a:pPr marL="0" indent="0">
              <a:buNone/>
            </a:pPr>
            <a:endParaRPr lang="is-IS" sz="1200" dirty="0"/>
          </a:p>
          <a:p>
            <a:pPr marL="0" indent="0">
              <a:buNone/>
            </a:pPr>
            <a:r>
              <a:rPr lang="is-IS" dirty="0"/>
              <a:t>3. Tekjustofnar sveitarfélaga</a:t>
            </a:r>
          </a:p>
          <a:p>
            <a:pPr lvl="1"/>
            <a:r>
              <a:rPr lang="is-IS" sz="2100" dirty="0">
                <a:solidFill>
                  <a:srgbClr val="0070C0"/>
                </a:solidFill>
              </a:rPr>
              <a:t>Viðræður um styrkingu þeirra</a:t>
            </a:r>
          </a:p>
          <a:p>
            <a:pPr marL="0" indent="0">
              <a:buNone/>
            </a:pPr>
            <a:endParaRPr lang="is-IS" sz="1200" dirty="0"/>
          </a:p>
          <a:p>
            <a:pPr marL="0" indent="0">
              <a:buNone/>
            </a:pPr>
            <a:r>
              <a:rPr lang="is-IS" dirty="0"/>
              <a:t>4. Fjármál og skuldaviðmið</a:t>
            </a:r>
          </a:p>
          <a:p>
            <a:pPr lvl="1"/>
            <a:r>
              <a:rPr lang="is-IS" sz="2100" dirty="0">
                <a:solidFill>
                  <a:srgbClr val="0070C0"/>
                </a:solidFill>
              </a:rPr>
              <a:t>Skuldaviðmið lækkað úr 150% af tekjum í 100% árið 2027</a:t>
            </a:r>
          </a:p>
          <a:p>
            <a:pPr marL="274320" lvl="1" indent="0">
              <a:buNone/>
            </a:pPr>
            <a:endParaRPr lang="is-IS" sz="1100" dirty="0"/>
          </a:p>
          <a:p>
            <a:pPr marL="0" indent="0">
              <a:buNone/>
            </a:pPr>
            <a:r>
              <a:rPr lang="is-IS" dirty="0"/>
              <a:t>5. Verkaskipting ríkis og sveitarfélaga</a:t>
            </a:r>
          </a:p>
          <a:p>
            <a:pPr lvl="1"/>
            <a:r>
              <a:rPr lang="is-IS" sz="2100" dirty="0">
                <a:solidFill>
                  <a:srgbClr val="0070C0"/>
                </a:solidFill>
              </a:rPr>
              <a:t>Öldrunarþjónusta, framhaldsskólar – tilraunverkefni</a:t>
            </a:r>
          </a:p>
          <a:p>
            <a:pPr marL="457200" indent="-457200">
              <a:buFont typeface="+mj-lt"/>
              <a:buAutoNum type="arabicPeriod"/>
            </a:pPr>
            <a:endParaRPr lang="is-IS" dirty="0"/>
          </a:p>
          <a:p>
            <a:endParaRPr lang="is-I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C26DAC-A352-47C5-A952-B2BBF7169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021" y="6026039"/>
            <a:ext cx="2225233" cy="627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4B9EF2-CA5D-40F8-A771-4EEA6EB3F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7572" y="635603"/>
            <a:ext cx="2818682" cy="171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75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837D6-3B14-4072-9451-95959EBC9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3600" b="1" dirty="0"/>
              <a:t>Aðgerðirnar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D061F-104D-4A3C-AF1F-087653F6B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06013"/>
            <a:ext cx="10972800" cy="50709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s-IS" dirty="0"/>
              <a:t>  6. Landshlutasamtök sveitarfélaga og samvinna sveitarfélaga</a:t>
            </a:r>
          </a:p>
          <a:p>
            <a:pPr marL="628650" lvl="1" indent="-176213">
              <a:lnSpc>
                <a:spcPct val="90000"/>
              </a:lnSpc>
            </a:pPr>
            <a:r>
              <a:rPr lang="is-IS" sz="2100" dirty="0">
                <a:solidFill>
                  <a:srgbClr val="0070C0"/>
                </a:solidFill>
              </a:rPr>
              <a:t>Skýra þarf stöðu þeirra</a:t>
            </a:r>
          </a:p>
          <a:p>
            <a:pPr marL="0" indent="0">
              <a:buNone/>
            </a:pPr>
            <a:endParaRPr lang="is-IS" sz="1000" dirty="0"/>
          </a:p>
          <a:p>
            <a:pPr marL="0" indent="0">
              <a:buNone/>
            </a:pPr>
            <a:r>
              <a:rPr lang="is-IS" dirty="0"/>
              <a:t>  7. Samskipti ríkis og sveitarfélaga</a:t>
            </a:r>
          </a:p>
          <a:p>
            <a:pPr marL="628650" lvl="1" indent="-176213">
              <a:lnSpc>
                <a:spcPct val="90000"/>
              </a:lnSpc>
            </a:pPr>
            <a:r>
              <a:rPr lang="is-IS" sz="2100" dirty="0">
                <a:solidFill>
                  <a:srgbClr val="0070C0"/>
                </a:solidFill>
              </a:rPr>
              <a:t>Skýr verkaskipting og gerðardómur</a:t>
            </a:r>
          </a:p>
          <a:p>
            <a:pPr marL="628650" lvl="1" indent="-176213">
              <a:lnSpc>
                <a:spcPct val="90000"/>
              </a:lnSpc>
            </a:pPr>
            <a:r>
              <a:rPr lang="is-IS" sz="2100" b="1" dirty="0">
                <a:solidFill>
                  <a:srgbClr val="FF0000"/>
                </a:solidFill>
              </a:rPr>
              <a:t>Samráðsleysið endurtekur sig aftur og aftur!!</a:t>
            </a:r>
          </a:p>
          <a:p>
            <a:pPr marL="0" indent="0">
              <a:buNone/>
            </a:pPr>
            <a:endParaRPr lang="is-IS" sz="1000" dirty="0"/>
          </a:p>
          <a:p>
            <a:pPr marL="0" indent="0">
              <a:buNone/>
            </a:pPr>
            <a:r>
              <a:rPr lang="is-IS" dirty="0"/>
              <a:t>  8. Starfsaðstæður kjörinna fulltrúa</a:t>
            </a:r>
          </a:p>
          <a:p>
            <a:pPr marL="628650" lvl="1" indent="-176213">
              <a:lnSpc>
                <a:spcPct val="90000"/>
              </a:lnSpc>
            </a:pPr>
            <a:r>
              <a:rPr lang="is-IS" sz="2100" dirty="0">
                <a:solidFill>
                  <a:srgbClr val="0070C0"/>
                </a:solidFill>
              </a:rPr>
              <a:t>Samanburður við önnur Norðurlönd</a:t>
            </a:r>
          </a:p>
          <a:p>
            <a:pPr marL="0" indent="0">
              <a:buNone/>
            </a:pPr>
            <a:endParaRPr lang="is-IS" sz="1100" dirty="0"/>
          </a:p>
          <a:p>
            <a:pPr marL="0" indent="0">
              <a:buNone/>
            </a:pPr>
            <a:r>
              <a:rPr lang="is-IS" dirty="0"/>
              <a:t>  9. Lýðræðislegur vettvangur</a:t>
            </a:r>
          </a:p>
          <a:p>
            <a:pPr marL="628650" lvl="1" indent="-176213">
              <a:lnSpc>
                <a:spcPct val="90000"/>
              </a:lnSpc>
            </a:pPr>
            <a:r>
              <a:rPr lang="is-IS" sz="2100" dirty="0">
                <a:solidFill>
                  <a:srgbClr val="0070C0"/>
                </a:solidFill>
              </a:rPr>
              <a:t>Auka þátttöku íbúa í ákvörðunartöku</a:t>
            </a:r>
          </a:p>
          <a:p>
            <a:pPr marL="0" indent="0">
              <a:buNone/>
            </a:pPr>
            <a:endParaRPr lang="is-IS" sz="1100" dirty="0"/>
          </a:p>
          <a:p>
            <a:pPr marL="0" indent="0">
              <a:buNone/>
            </a:pPr>
            <a:r>
              <a:rPr lang="is-IS" dirty="0"/>
              <a:t>10. Stafræn stjórnsýsla sveitarfélaga</a:t>
            </a:r>
          </a:p>
          <a:p>
            <a:pPr marL="628650" lvl="1" indent="-176213">
              <a:lnSpc>
                <a:spcPct val="90000"/>
              </a:lnSpc>
            </a:pPr>
            <a:r>
              <a:rPr lang="is-IS" sz="2100" dirty="0">
                <a:solidFill>
                  <a:srgbClr val="0070C0"/>
                </a:solidFill>
              </a:rPr>
              <a:t>Bæta og auka aðgengi almennings að þjónustu – </a:t>
            </a:r>
            <a:r>
              <a:rPr lang="is-IS" sz="2100" b="1" dirty="0">
                <a:solidFill>
                  <a:srgbClr val="FF0000"/>
                </a:solidFill>
              </a:rPr>
              <a:t>Breytingastjóri starfrænnar framþróunar</a:t>
            </a:r>
          </a:p>
          <a:p>
            <a:pPr marL="0" indent="0">
              <a:buNone/>
            </a:pPr>
            <a:endParaRPr lang="is-IS" sz="1100" dirty="0"/>
          </a:p>
          <a:p>
            <a:pPr marL="0" indent="0">
              <a:buNone/>
            </a:pPr>
            <a:r>
              <a:rPr lang="is-IS" dirty="0"/>
              <a:t>11. Fjölgun opinberra starfa á landsbyggðinni</a:t>
            </a:r>
          </a:p>
          <a:p>
            <a:pPr marL="628650" lvl="1" indent="-176213">
              <a:lnSpc>
                <a:spcPct val="90000"/>
              </a:lnSpc>
            </a:pPr>
            <a:r>
              <a:rPr lang="is-IS" sz="2100" dirty="0">
                <a:solidFill>
                  <a:srgbClr val="0070C0"/>
                </a:solidFill>
              </a:rPr>
              <a:t>Gera aðgerðaáætlun</a:t>
            </a:r>
          </a:p>
          <a:p>
            <a:endParaRPr lang="is-I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8C9670-2AFC-4536-BD6F-7AAF1E7A8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2867" y="6010629"/>
            <a:ext cx="2225233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26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95F03-448A-4FB0-BFBA-2A865D8F4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3600" b="1" dirty="0"/>
              <a:t>Aukalandsþing sambandsins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0AD83-B75D-4B78-B988-660579CAC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s-IS" dirty="0"/>
              <a:t>Stefnumörkun sambandsins frá 2018</a:t>
            </a:r>
          </a:p>
          <a:p>
            <a:pPr lvl="1" algn="just"/>
            <a:r>
              <a:rPr lang="is-IS" dirty="0">
                <a:highlight>
                  <a:srgbClr val="FFFF00"/>
                </a:highlight>
              </a:rPr>
              <a:t>Sambandið styður við stækkun og eflingu sveitarfélaga </a:t>
            </a:r>
          </a:p>
          <a:p>
            <a:pPr lvl="1" algn="just"/>
            <a:r>
              <a:rPr lang="is-IS" dirty="0">
                <a:highlight>
                  <a:srgbClr val="FFFF00"/>
                </a:highlight>
              </a:rPr>
              <a:t>Stefnumótandi ákvarðanir verða ekki teknar nema með aðkomu landsþings</a:t>
            </a:r>
          </a:p>
          <a:p>
            <a:pPr marL="0" lvl="0" indent="0">
              <a:buClr>
                <a:srgbClr val="93A299"/>
              </a:buClr>
              <a:buNone/>
            </a:pPr>
            <a:endParaRPr lang="is-IS" sz="1000" dirty="0">
              <a:solidFill>
                <a:srgbClr val="292934"/>
              </a:solidFill>
            </a:endParaRPr>
          </a:p>
          <a:p>
            <a:pPr marL="0" lvl="0" indent="0">
              <a:buClr>
                <a:srgbClr val="93A299"/>
              </a:buClr>
              <a:buNone/>
            </a:pPr>
            <a:r>
              <a:rPr lang="is-IS" dirty="0">
                <a:solidFill>
                  <a:srgbClr val="292934"/>
                </a:solidFill>
              </a:rPr>
              <a:t>Samþykkt landsþingsins skv. tillögu stjórnar</a:t>
            </a:r>
          </a:p>
          <a:p>
            <a:pPr algn="just">
              <a:buClr>
                <a:srgbClr val="93A299"/>
              </a:buClr>
            </a:pPr>
            <a:r>
              <a:rPr lang="is-IS" sz="2000" dirty="0"/>
              <a:t>Landsþing Sambands íslenskra sveitarfélaga haldið 6. september 2019 </a:t>
            </a:r>
            <a:r>
              <a:rPr lang="is-IS" sz="2000" b="1" dirty="0">
                <a:solidFill>
                  <a:srgbClr val="FF0000"/>
                </a:solidFill>
              </a:rPr>
              <a:t>samþykkir að mæla með því að Alþingi samþykki fyrirliggjandi þingsályktunartillögu</a:t>
            </a:r>
            <a:r>
              <a:rPr lang="is-IS" sz="2000" dirty="0"/>
              <a:t> um stefnumótandi áætlun í málefnum sveitarfélaga fyrir árin 2019-2033 og aðgerðaáætlun fyrir árin 2019-2023. Í tillögunni er gert ráð fyrir veglegum fjárhagslegum stuðningi Jöfnunarsjóðs sveitarfélaga við sameiningar sveitarfélaga og því er </a:t>
            </a:r>
            <a:r>
              <a:rPr lang="is-IS" sz="2000" b="1" dirty="0">
                <a:solidFill>
                  <a:srgbClr val="FF0000"/>
                </a:solidFill>
              </a:rPr>
              <a:t>mikilvægt að ríkissjóður veiti sérstök fjárframlög til sjóðsins til að fjármagna þann stuðning</a:t>
            </a:r>
            <a:endParaRPr lang="is-IS" sz="2000" dirty="0"/>
          </a:p>
          <a:p>
            <a:pPr algn="just">
              <a:buClr>
                <a:srgbClr val="93A299"/>
              </a:buClr>
            </a:pPr>
            <a:r>
              <a:rPr lang="is-IS" dirty="0">
                <a:solidFill>
                  <a:srgbClr val="292934"/>
                </a:solidFill>
              </a:rPr>
              <a:t>Hvað mun Alþingi gera? </a:t>
            </a:r>
          </a:p>
          <a:p>
            <a:pPr algn="just">
              <a:buClr>
                <a:srgbClr val="93A299"/>
              </a:buClr>
            </a:pPr>
            <a:r>
              <a:rPr lang="is-IS" b="1" dirty="0">
                <a:solidFill>
                  <a:srgbClr val="0070C0"/>
                </a:solidFill>
              </a:rPr>
              <a:t>Ef menn missa kjarkinn núna mun líklega ekkert gerast næstu áratugi í þessu mikilvæga máli fyrir sveitarstjórnarstigið!!! </a:t>
            </a:r>
          </a:p>
          <a:p>
            <a:pPr marL="274320" lvl="1" indent="0">
              <a:buNone/>
            </a:pPr>
            <a:endParaRPr lang="is-I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3A0AE-3214-417E-A050-B4290F42F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2867" y="6010629"/>
            <a:ext cx="2225233" cy="627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E7C843-01FD-4CB8-AB40-0CA173EDE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1787" y="817040"/>
            <a:ext cx="1977263" cy="230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78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2A172-D728-42BB-AF4A-1A9C44B7C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3600" b="1" dirty="0">
                <a:solidFill>
                  <a:srgbClr val="D2533C"/>
                </a:solidFill>
              </a:rPr>
              <a:t>Stefna í úrgangsmálum og urðunarskattur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F792D-8F1B-4797-9045-0461C4975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90000"/>
              </a:lnSpc>
              <a:buClr>
                <a:srgbClr val="93A299"/>
              </a:buClr>
            </a:pPr>
            <a:r>
              <a:rPr lang="is-IS" dirty="0">
                <a:solidFill>
                  <a:srgbClr val="292934"/>
                </a:solidFill>
              </a:rPr>
              <a:t>Sambandið leggur áherslu á að flokkun úrgangs og sérstök söfnun þurfi að haldast í hendur við þá meðhöndlun sem á eftir kemur </a:t>
            </a:r>
          </a:p>
          <a:p>
            <a:pPr marL="0" lvl="0" indent="0">
              <a:lnSpc>
                <a:spcPct val="90000"/>
              </a:lnSpc>
              <a:buClr>
                <a:srgbClr val="93A299"/>
              </a:buClr>
              <a:buNone/>
            </a:pPr>
            <a:endParaRPr lang="is-IS" sz="1200" dirty="0">
              <a:solidFill>
                <a:srgbClr val="292934"/>
              </a:solidFill>
            </a:endParaRPr>
          </a:p>
          <a:p>
            <a:pPr marL="342900" lvl="0" indent="-342900">
              <a:lnSpc>
                <a:spcPct val="90000"/>
              </a:lnSpc>
              <a:buClr>
                <a:srgbClr val="93A299"/>
              </a:buClr>
            </a:pPr>
            <a:r>
              <a:rPr lang="is-IS" b="1" dirty="0">
                <a:solidFill>
                  <a:srgbClr val="FF0000"/>
                </a:solidFill>
              </a:rPr>
              <a:t>Sambandið leggst eindregið gegn frumvarpi um urðunarskatt og kallar eftir víðtæku samráði um mögulega útfærslu slíkrar skattheimtu</a:t>
            </a:r>
          </a:p>
          <a:p>
            <a:pPr marL="342900" lvl="0" indent="-342900">
              <a:lnSpc>
                <a:spcPct val="90000"/>
              </a:lnSpc>
              <a:buClr>
                <a:srgbClr val="93A299"/>
              </a:buClr>
            </a:pPr>
            <a:endParaRPr lang="is-IS" sz="1200" dirty="0">
              <a:solidFill>
                <a:srgbClr val="292934"/>
              </a:solidFill>
            </a:endParaRPr>
          </a:p>
          <a:p>
            <a:pPr marL="342900" lvl="0" indent="-342900">
              <a:lnSpc>
                <a:spcPct val="90000"/>
              </a:lnSpc>
              <a:buClr>
                <a:srgbClr val="93A299"/>
              </a:buClr>
            </a:pPr>
            <a:r>
              <a:rPr lang="is-IS" dirty="0">
                <a:solidFill>
                  <a:srgbClr val="292934"/>
                </a:solidFill>
              </a:rPr>
              <a:t>Fyrst þarf sameiginlega stefnu og lausnir</a:t>
            </a:r>
          </a:p>
          <a:p>
            <a:pPr marL="0" lvl="0" indent="0">
              <a:lnSpc>
                <a:spcPct val="90000"/>
              </a:lnSpc>
              <a:buClr>
                <a:srgbClr val="93A299"/>
              </a:buClr>
              <a:buNone/>
            </a:pPr>
            <a:endParaRPr lang="is-IS" sz="1200" dirty="0">
              <a:solidFill>
                <a:srgbClr val="292934"/>
              </a:solidFill>
            </a:endParaRPr>
          </a:p>
          <a:p>
            <a:pPr marL="342900" lvl="0" indent="-342900">
              <a:lnSpc>
                <a:spcPct val="90000"/>
              </a:lnSpc>
              <a:buClr>
                <a:srgbClr val="93A299"/>
              </a:buClr>
            </a:pPr>
            <a:r>
              <a:rPr lang="is-IS" dirty="0">
                <a:solidFill>
                  <a:srgbClr val="292934"/>
                </a:solidFill>
              </a:rPr>
              <a:t>Í fjárlagafrumvarpinu er gert ráð fyrir að tekjur ríkisins af urðunarskatti nemi </a:t>
            </a:r>
            <a:r>
              <a:rPr lang="is-IS" b="1" dirty="0">
                <a:solidFill>
                  <a:srgbClr val="FF0000"/>
                </a:solidFill>
              </a:rPr>
              <a:t>1,2 ma.kr. </a:t>
            </a:r>
            <a:r>
              <a:rPr lang="is-IS" dirty="0">
                <a:solidFill>
                  <a:srgbClr val="292934"/>
                </a:solidFill>
              </a:rPr>
              <a:t>2020 og en </a:t>
            </a:r>
            <a:r>
              <a:rPr lang="is-IS" b="1" dirty="0">
                <a:solidFill>
                  <a:srgbClr val="FF0000"/>
                </a:solidFill>
              </a:rPr>
              <a:t>2,5 ma.kr. </a:t>
            </a:r>
            <a:r>
              <a:rPr lang="is-IS" dirty="0">
                <a:solidFill>
                  <a:srgbClr val="292934"/>
                </a:solidFill>
              </a:rPr>
              <a:t>á ári eftir það</a:t>
            </a:r>
            <a:r>
              <a:rPr lang="is-IS" b="1" dirty="0">
                <a:solidFill>
                  <a:srgbClr val="FF0000"/>
                </a:solidFill>
              </a:rPr>
              <a:t>!!!</a:t>
            </a:r>
          </a:p>
          <a:p>
            <a:pPr marL="0" lvl="0" indent="0">
              <a:lnSpc>
                <a:spcPct val="90000"/>
              </a:lnSpc>
              <a:buClr>
                <a:srgbClr val="93A299"/>
              </a:buClr>
              <a:buNone/>
            </a:pPr>
            <a:endParaRPr lang="is-IS" sz="1000" dirty="0">
              <a:solidFill>
                <a:srgbClr val="292934"/>
              </a:solidFill>
            </a:endParaRPr>
          </a:p>
          <a:p>
            <a:pPr marL="342900" lvl="0" indent="-342900">
              <a:lnSpc>
                <a:spcPct val="90000"/>
              </a:lnSpc>
              <a:buClr>
                <a:srgbClr val="93A299"/>
              </a:buClr>
            </a:pPr>
            <a:r>
              <a:rPr lang="is-IS" b="1" dirty="0">
                <a:solidFill>
                  <a:srgbClr val="FF0000"/>
                </a:solidFill>
              </a:rPr>
              <a:t>EKKERT SAMRÁÐ - Þessu verður að mótmæla!</a:t>
            </a:r>
          </a:p>
          <a:p>
            <a:endParaRPr lang="is-I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E3103B-B1EE-4B2B-9E4E-E95AC85DA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402" y="4444856"/>
            <a:ext cx="2865343" cy="2196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F79233-6DD1-4C3D-8A1D-8C4E9503B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83" y="6007580"/>
            <a:ext cx="2225233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47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28215-17F0-4B67-9B0E-1248B5873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200" b="1" dirty="0"/>
              <a:t>Framlög ríkisins til byggðamála og sóknaráætlana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C21D7E-324C-42D2-997A-776DD517D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665" y="6049387"/>
            <a:ext cx="2225233" cy="627942"/>
          </a:xfrm>
          <a:prstGeom prst="rect">
            <a:avLst/>
          </a:prstGeom>
        </p:spPr>
      </p:pic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35751599-C30F-4DE8-BEE8-CA4045F534C2}"/>
              </a:ext>
            </a:extLst>
          </p:cNvPr>
          <p:cNvGraphicFramePr>
            <a:graphicFrameLocks/>
          </p:cNvGraphicFramePr>
          <p:nvPr/>
        </p:nvGraphicFramePr>
        <p:xfrm>
          <a:off x="1181878" y="1959429"/>
          <a:ext cx="8270031" cy="446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DE52C6E-7FD5-4D9F-A479-16DD8C5FB987}"/>
              </a:ext>
            </a:extLst>
          </p:cNvPr>
          <p:cNvSpPr txBox="1"/>
          <p:nvPr/>
        </p:nvSpPr>
        <p:spPr>
          <a:xfrm>
            <a:off x="9574924" y="2199190"/>
            <a:ext cx="2526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>
                <a:solidFill>
                  <a:srgbClr val="FF0000"/>
                </a:solidFill>
              </a:rPr>
              <a:t>Sóknarfæri í fjárveitingum til  umhverfismála!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63B751E-F5EC-44A2-A68E-6978A41E4542}"/>
              </a:ext>
            </a:extLst>
          </p:cNvPr>
          <p:cNvCxnSpPr/>
          <p:nvPr/>
        </p:nvCxnSpPr>
        <p:spPr>
          <a:xfrm flipV="1">
            <a:off x="9451909" y="1261641"/>
            <a:ext cx="1138926" cy="9375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5829482-BF44-4597-9B81-FA51155AC246}"/>
              </a:ext>
            </a:extLst>
          </p:cNvPr>
          <p:cNvSpPr txBox="1"/>
          <p:nvPr/>
        </p:nvSpPr>
        <p:spPr>
          <a:xfrm>
            <a:off x="9659359" y="3429000"/>
            <a:ext cx="24422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>
                <a:solidFill>
                  <a:srgbClr val="0070C0"/>
                </a:solidFill>
              </a:rPr>
              <a:t>Þessu til viðbótar hafa verið veglegar fjárveitingar til ljósleiðaravæðingar um allt land </a:t>
            </a:r>
          </a:p>
        </p:txBody>
      </p:sp>
      <p:pic>
        <p:nvPicPr>
          <p:cNvPr id="6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id="{14264FA1-A4B7-4178-BE64-B02163BD3D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207" y="4906328"/>
            <a:ext cx="1106562" cy="13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89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0E754-7C9C-4CFB-8D77-31AB66585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200" b="1" dirty="0"/>
              <a:t>Ráðstefnur og fundir - Viðburðadagatal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E0E3D-E24A-4D78-9D12-CC98EED0B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Ársfundir landshlutasamtaka</a:t>
            </a:r>
          </a:p>
          <a:p>
            <a:r>
              <a:rPr lang="is-IS" dirty="0"/>
              <a:t>Skólaþing sveitarfélaga 4. nóvember – </a:t>
            </a:r>
            <a:r>
              <a:rPr lang="is-IS" sz="1600" b="1" dirty="0">
                <a:solidFill>
                  <a:srgbClr val="FF0000"/>
                </a:solidFill>
              </a:rPr>
              <a:t>Kjörnir fulltrúar verða að mæta!</a:t>
            </a:r>
          </a:p>
          <a:p>
            <a:pPr lvl="0">
              <a:buClr>
                <a:srgbClr val="93A299"/>
              </a:buClr>
            </a:pPr>
            <a:r>
              <a:rPr lang="is-IS" dirty="0">
                <a:solidFill>
                  <a:srgbClr val="292934"/>
                </a:solidFill>
              </a:rPr>
              <a:t>Skipulagsdagurinn 8. nóvember</a:t>
            </a:r>
          </a:p>
          <a:p>
            <a:pPr lvl="0">
              <a:buClr>
                <a:srgbClr val="93A299"/>
              </a:buClr>
            </a:pPr>
            <a:r>
              <a:rPr lang="is-IS" dirty="0">
                <a:solidFill>
                  <a:srgbClr val="292934"/>
                </a:solidFill>
              </a:rPr>
              <a:t>Ársfundur Umhverfisstofnunar, náttúruverndarnefnda sveitarfélaga og forstöðumanna náttúrustofa 14. nóvember</a:t>
            </a:r>
          </a:p>
          <a:p>
            <a:pPr lvl="0">
              <a:buClr>
                <a:srgbClr val="93A299"/>
              </a:buClr>
            </a:pPr>
            <a:r>
              <a:rPr lang="is-IS" dirty="0">
                <a:solidFill>
                  <a:srgbClr val="292934"/>
                </a:solidFill>
              </a:rPr>
              <a:t>Húsnæðisþing 27. nóvember</a:t>
            </a:r>
          </a:p>
          <a:p>
            <a:pPr lvl="0">
              <a:buClr>
                <a:srgbClr val="93A299"/>
              </a:buClr>
            </a:pPr>
            <a:endParaRPr lang="is-I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7F9C11-CBC5-45CE-98F8-72DE5C0BD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621" y="4179282"/>
            <a:ext cx="3833489" cy="22874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B29F34-28E6-497E-984D-F19158240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1268" y="1286229"/>
            <a:ext cx="1649297" cy="1661761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B3A2FC-3CAD-4338-9651-279513A2F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7142" y="533400"/>
            <a:ext cx="2225233" cy="6279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47E901-96AC-45F4-9610-DF5D395C47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456" y="6163029"/>
            <a:ext cx="2225233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33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477250" y="1523999"/>
            <a:ext cx="1943100" cy="4133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200" b="1" dirty="0"/>
              <a:t>Hagvöxtur á Íslandi 2000-2024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0466759"/>
              </p:ext>
            </p:extLst>
          </p:nvPr>
        </p:nvGraphicFramePr>
        <p:xfrm>
          <a:off x="923925" y="1524000"/>
          <a:ext cx="9915525" cy="490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7B7B738-8F46-41F3-80BA-C6792BE23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0015" y="6230058"/>
            <a:ext cx="2225233" cy="6279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9D197F-8D4B-440F-B061-13EC62CFECB1}"/>
              </a:ext>
            </a:extLst>
          </p:cNvPr>
          <p:cNvSpPr txBox="1"/>
          <p:nvPr/>
        </p:nvSpPr>
        <p:spPr>
          <a:xfrm>
            <a:off x="1278294" y="4413380"/>
            <a:ext cx="2167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b="1" dirty="0"/>
              <a:t>Vísitala hagvaxtar</a:t>
            </a:r>
          </a:p>
        </p:txBody>
      </p:sp>
    </p:spTree>
    <p:extLst>
      <p:ext uri="{BB962C8B-B14F-4D97-AF65-F5344CB8AC3E}">
        <p14:creationId xmlns:p14="http://schemas.microsoft.com/office/powerpoint/2010/main" val="284692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s-IS" dirty="0"/>
          </a:p>
          <a:p>
            <a:pPr marL="0" indent="0" algn="ctr">
              <a:buNone/>
            </a:pPr>
            <a:endParaRPr lang="is-IS" sz="4000" b="1" dirty="0"/>
          </a:p>
          <a:p>
            <a:pPr marL="0" indent="0" algn="ctr">
              <a:buNone/>
            </a:pPr>
            <a:endParaRPr lang="is-IS" sz="40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is-IS" sz="40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is-IS" sz="40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is-IS" sz="32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is-IS" sz="3200" b="1" dirty="0">
                <a:solidFill>
                  <a:srgbClr val="0070C0"/>
                </a:solidFill>
              </a:rPr>
              <a:t>Takk fyrir og gangi ykkur vel!</a:t>
            </a:r>
          </a:p>
          <a:p>
            <a:pPr marL="0" indent="0" algn="ctr">
              <a:buNone/>
            </a:pPr>
            <a:endParaRPr lang="is-IS" sz="4000" b="1" dirty="0">
              <a:solidFill>
                <a:srgbClr val="00B0F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A548C1-8AEA-40ED-9275-8BDE97948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2624" y="6163029"/>
            <a:ext cx="2225233" cy="627942"/>
          </a:xfrm>
          <a:prstGeom prst="rect">
            <a:avLst/>
          </a:prstGeom>
        </p:spPr>
      </p:pic>
      <p:pic>
        <p:nvPicPr>
          <p:cNvPr id="5" name="Picture 4" descr="A rocky island in the middle of a body of water&#10;&#10;Description automatically generated">
            <a:extLst>
              <a:ext uri="{FF2B5EF4-FFF2-40B4-BE49-F238E27FC236}">
                <a16:creationId xmlns:a16="http://schemas.microsoft.com/office/drawing/2014/main" id="{2D29D0E3-5428-4573-9293-2AB1A8DA2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276" y="966981"/>
            <a:ext cx="6043447" cy="454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84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AE42E-111A-4FC3-89C4-F9DCCA9E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3200" b="1" dirty="0">
                <a:solidFill>
                  <a:srgbClr val="D2533C"/>
                </a:solidFill>
              </a:rPr>
              <a:t>Vinnutími á Íslandi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69AA44-5A18-4E5D-9046-BE7D06BDD3D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259633"/>
            <a:ext cx="6821714" cy="52173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B65890F6-C496-4E76-B9C8-4743DCE5B9E4}"/>
              </a:ext>
            </a:extLst>
          </p:cNvPr>
          <p:cNvSpPr/>
          <p:nvPr/>
        </p:nvSpPr>
        <p:spPr>
          <a:xfrm>
            <a:off x="4339669" y="2547257"/>
            <a:ext cx="45719" cy="7091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345123-E79C-477B-BD07-6799C5D58800}"/>
              </a:ext>
            </a:extLst>
          </p:cNvPr>
          <p:cNvSpPr txBox="1"/>
          <p:nvPr/>
        </p:nvSpPr>
        <p:spPr>
          <a:xfrm>
            <a:off x="3825551" y="2250233"/>
            <a:ext cx="103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b="1" dirty="0">
                <a:solidFill>
                  <a:srgbClr val="0070C0"/>
                </a:solidFill>
              </a:rPr>
              <a:t>Ísland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1A533A-777C-45BA-970E-4B8CC189A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6767" y="6163029"/>
            <a:ext cx="2225233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81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19092-99AC-4A8B-A326-23A5C1DC1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3200" b="1" dirty="0">
                <a:solidFill>
                  <a:srgbClr val="D2533C"/>
                </a:solidFill>
              </a:rPr>
              <a:t>Meðalárslaun á Íslandi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EBA6E5-3FD3-41E7-9178-E59558CAD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3382" y="1524000"/>
            <a:ext cx="6585850" cy="49062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0E2118-812E-40D9-A14E-EDCDD9241AE4}"/>
              </a:ext>
            </a:extLst>
          </p:cNvPr>
          <p:cNvSpPr txBox="1"/>
          <p:nvPr/>
        </p:nvSpPr>
        <p:spPr>
          <a:xfrm>
            <a:off x="8537509" y="2248677"/>
            <a:ext cx="1035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>
                <a:solidFill>
                  <a:srgbClr val="0070C0"/>
                </a:solidFill>
              </a:rPr>
              <a:t>Ísland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8355349F-6EAF-439C-A6CF-81F80228CE9F}"/>
              </a:ext>
            </a:extLst>
          </p:cNvPr>
          <p:cNvSpPr/>
          <p:nvPr/>
        </p:nvSpPr>
        <p:spPr>
          <a:xfrm>
            <a:off x="9018035" y="2618009"/>
            <a:ext cx="45719" cy="171844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2FD2E9-A929-4A99-99FE-1491CA35F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6767" y="6116313"/>
            <a:ext cx="2225233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99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19B9-7A18-4876-8DF7-D57E4748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200" b="1" dirty="0">
                <a:solidFill>
                  <a:srgbClr val="D2533C"/>
                </a:solidFill>
              </a:rPr>
              <a:t>Viðsemjendur sambandsins árið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E3473B-F114-4364-991C-26B8DAD39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93" y="2657668"/>
            <a:ext cx="6724685" cy="2250233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1A0007C-3EBC-4930-9FEE-DD2FFAE17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Fjöldi stéttarfélaga 61 </a:t>
            </a:r>
          </a:p>
          <a:p>
            <a:r>
              <a:rPr lang="is-IS" dirty="0"/>
              <a:t>Fjöldi kjarasamninga 43</a:t>
            </a:r>
          </a:p>
          <a:p>
            <a:endParaRPr lang="is-IS" dirty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  <a:p>
            <a:pPr marL="0" indent="0">
              <a:buNone/>
            </a:pPr>
            <a:r>
              <a:rPr lang="is-IS" b="1" dirty="0">
                <a:solidFill>
                  <a:srgbClr val="FF0000"/>
                </a:solidFill>
              </a:rPr>
              <a:t>Mjög mikilvægt að sveitarfélögin standi saman!</a:t>
            </a:r>
          </a:p>
          <a:p>
            <a:pPr marL="0" indent="0">
              <a:buNone/>
            </a:pPr>
            <a:r>
              <a:rPr lang="is-IS" b="1" dirty="0">
                <a:solidFill>
                  <a:srgbClr val="FF0000"/>
                </a:solidFill>
              </a:rPr>
              <a:t>Umboði hefur verið skilað til þriggja sveitarfélaga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2D30A3-9077-47CD-85CC-58265A349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143" y="1735493"/>
            <a:ext cx="3710712" cy="31724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E323A2-D29B-4356-8356-7C255C18F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499" y="6163029"/>
            <a:ext cx="2225233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94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B81B7-D461-4BB2-A71F-E8E7AD7AE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6613"/>
            <a:ext cx="10972800" cy="1539550"/>
          </a:xfrm>
        </p:spPr>
        <p:txBody>
          <a:bodyPr>
            <a:normAutofit/>
          </a:bodyPr>
          <a:lstStyle/>
          <a:p>
            <a:br>
              <a:rPr lang="is-IS" sz="3200" b="1" dirty="0">
                <a:solidFill>
                  <a:srgbClr val="D2533C"/>
                </a:solidFill>
              </a:rPr>
            </a:br>
            <a:r>
              <a:rPr lang="is-IS" sz="3200" b="1" dirty="0">
                <a:solidFill>
                  <a:srgbClr val="D2533C"/>
                </a:solidFill>
              </a:rPr>
              <a:t>Yfirlýsing sambandsins </a:t>
            </a:r>
            <a:br>
              <a:rPr lang="is-IS" sz="3200" b="1" dirty="0">
                <a:solidFill>
                  <a:srgbClr val="D2533C"/>
                </a:solidFill>
              </a:rPr>
            </a:br>
            <a:r>
              <a:rPr lang="is-IS" sz="2200" b="1" dirty="0">
                <a:solidFill>
                  <a:srgbClr val="D2533C"/>
                </a:solidFill>
              </a:rPr>
              <a:t>vegna kjarasamninga á almennum markaði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4B097-E2C1-49AA-A519-E631C689F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19468"/>
            <a:ext cx="10972800" cy="4657531"/>
          </a:xfrm>
        </p:spPr>
        <p:txBody>
          <a:bodyPr/>
          <a:lstStyle/>
          <a:p>
            <a:r>
              <a:rPr lang="is-IS" dirty="0"/>
              <a:t>Til að stuðla að verðstöðugleika mun Samband íslenskra sveitarfélaga mælast til þess við sveitarfélögin að þau hækki ekki gjaldskrár sínar á árinu 2019 umfram það sem þegar er komið til framkvæmda </a:t>
            </a:r>
          </a:p>
          <a:p>
            <a:endParaRPr lang="is-IS" dirty="0"/>
          </a:p>
          <a:p>
            <a:r>
              <a:rPr lang="is-IS" dirty="0"/>
              <a:t>Einnig mun sambandið mælast til þess við sveitarfélögin að á árinu 2020 muni gjöld á þeirra vegum hækka um 2,5% að hámarki, en minna ef verðbólga er lægri</a:t>
            </a:r>
          </a:p>
          <a:p>
            <a:pPr marL="0" indent="0">
              <a:buNone/>
            </a:pPr>
            <a:endParaRPr lang="is-IS" dirty="0"/>
          </a:p>
          <a:p>
            <a:r>
              <a:rPr lang="is-IS" dirty="0"/>
              <a:t>Þessi yfirlýsing nær einnig til B-hluta fyrirtækja</a:t>
            </a:r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378B57-0943-4ADF-A415-BF7AF563E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019" y="6043445"/>
            <a:ext cx="2225233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07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616E6-BB24-4A6F-B31E-FB9C1D175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3200" b="1" dirty="0">
                <a:solidFill>
                  <a:srgbClr val="D2533C"/>
                </a:solidFill>
              </a:rPr>
              <a:t>Skuldir landshlutans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9C3F79-57DF-40B3-AD85-FF079E7DB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69" y="1823884"/>
            <a:ext cx="4728333" cy="4646927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50DDFD9-7BB2-4DB5-A2FE-49EC763AEF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830919"/>
              </p:ext>
            </p:extLst>
          </p:nvPr>
        </p:nvGraphicFramePr>
        <p:xfrm>
          <a:off x="525517" y="2226353"/>
          <a:ext cx="5076497" cy="3365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EC54FB02-8111-4EFB-B104-14BA4E30E4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511459"/>
              </p:ext>
            </p:extLst>
          </p:nvPr>
        </p:nvGraphicFramePr>
        <p:xfrm>
          <a:off x="5540985" y="2226353"/>
          <a:ext cx="5922446" cy="336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89966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616E6-BB24-4A6F-B31E-FB9C1D175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3200" b="1" dirty="0">
                <a:solidFill>
                  <a:srgbClr val="D2533C"/>
                </a:solidFill>
              </a:rPr>
              <a:t>Skuldir sveitarfélaga á Norðurlandi vestra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9C3F79-57DF-40B3-AD85-FF079E7DB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01" y="1524001"/>
            <a:ext cx="4728333" cy="4993514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450C045-84DD-4EAF-8027-5431E2320F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516798"/>
              </p:ext>
            </p:extLst>
          </p:nvPr>
        </p:nvGraphicFramePr>
        <p:xfrm>
          <a:off x="604017" y="1805939"/>
          <a:ext cx="5299588" cy="361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E6E17D49-1F07-42E4-9017-D4939A6EC42B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98044020"/>
              </p:ext>
            </p:extLst>
          </p:nvPr>
        </p:nvGraphicFramePr>
        <p:xfrm>
          <a:off x="6211674" y="1805939"/>
          <a:ext cx="524192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53379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616E6-BB24-4A6F-B31E-FB9C1D175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3200" b="1" dirty="0">
                <a:solidFill>
                  <a:srgbClr val="D2533C"/>
                </a:solidFill>
              </a:rPr>
              <a:t>Veltufé frá rekstri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9C3F79-57DF-40B3-AD85-FF079E7DB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69" y="1823884"/>
            <a:ext cx="4728333" cy="4646927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690F8A6-136A-4FBC-B318-69DA395F47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8687087"/>
              </p:ext>
            </p:extLst>
          </p:nvPr>
        </p:nvGraphicFramePr>
        <p:xfrm>
          <a:off x="596482" y="2250001"/>
          <a:ext cx="5163187" cy="3530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9BE54C9D-EF44-49DB-9958-9E93B4BF17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565761"/>
              </p:ext>
            </p:extLst>
          </p:nvPr>
        </p:nvGraphicFramePr>
        <p:xfrm>
          <a:off x="5759669" y="2250002"/>
          <a:ext cx="5980386" cy="3320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48058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mband_grunn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9264324D4E24597DE3B365B2E2EF8" ma:contentTypeVersion="10" ma:contentTypeDescription="Create a new document." ma:contentTypeScope="" ma:versionID="bc113d80676a439c2aa03a4cdefbfa17">
  <xsd:schema xmlns:xsd="http://www.w3.org/2001/XMLSchema" xmlns:xs="http://www.w3.org/2001/XMLSchema" xmlns:p="http://schemas.microsoft.com/office/2006/metadata/properties" xmlns:ns2="a953db21-e1a8-4a95-8a73-b8d1bc8f5957" xmlns:ns3="cf393e1e-2fe1-4b41-8a07-dca823d880f6" targetNamespace="http://schemas.microsoft.com/office/2006/metadata/properties" ma:root="true" ma:fieldsID="132b8ffad0cb1448e69e7898288c4422" ns2:_="" ns3:_="">
    <xsd:import namespace="a953db21-e1a8-4a95-8a73-b8d1bc8f5957"/>
    <xsd:import namespace="cf393e1e-2fe1-4b41-8a07-dca823d880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53db21-e1a8-4a95-8a73-b8d1bc8f59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93e1e-2fe1-4b41-8a07-dca823d880f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225762-ECE6-47FD-8F94-F098271DE3E7}"/>
</file>

<file path=customXml/itemProps2.xml><?xml version="1.0" encoding="utf-8"?>
<ds:datastoreItem xmlns:ds="http://schemas.openxmlformats.org/officeDocument/2006/customXml" ds:itemID="{877E2B43-18B0-4FA8-83FF-57F18F7F911B}"/>
</file>

<file path=customXml/itemProps3.xml><?xml version="1.0" encoding="utf-8"?>
<ds:datastoreItem xmlns:ds="http://schemas.openxmlformats.org/officeDocument/2006/customXml" ds:itemID="{C20E6AEA-4E9C-4F9F-94B4-08D85AA27F22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13085</TotalTime>
  <Words>827</Words>
  <Application>Microsoft Office PowerPoint</Application>
  <PresentationFormat>Widescreen</PresentationFormat>
  <Paragraphs>169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Narrow</vt:lpstr>
      <vt:lpstr>Calibri</vt:lpstr>
      <vt:lpstr>Gill Sans MT</vt:lpstr>
      <vt:lpstr>Clarity</vt:lpstr>
      <vt:lpstr>samband_grunnur</vt:lpstr>
      <vt:lpstr>            Ávarp</vt:lpstr>
      <vt:lpstr>Hagvöxtur á Íslandi 2000-2024</vt:lpstr>
      <vt:lpstr>Vinnutími á Íslandi</vt:lpstr>
      <vt:lpstr>Meðalárslaun á Íslandi</vt:lpstr>
      <vt:lpstr>Viðsemjendur sambandsins árið 2019</vt:lpstr>
      <vt:lpstr> Yfirlýsing sambandsins  vegna kjarasamninga á almennum markaði</vt:lpstr>
      <vt:lpstr>Skuldir landshlutans 2018</vt:lpstr>
      <vt:lpstr>Skuldir sveitarfélaga á Norðurlandi vestra 2018</vt:lpstr>
      <vt:lpstr>Veltufé frá rekstri 2018</vt:lpstr>
      <vt:lpstr>Sveitarfélögin eru 72</vt:lpstr>
      <vt:lpstr>Fjöldi sveitarfélaga og íbúafjöldi þeirra</vt:lpstr>
      <vt:lpstr>Stefnuleysi ríkisstjórna og Alþingis</vt:lpstr>
      <vt:lpstr>Markmið og leiðarljós</vt:lpstr>
      <vt:lpstr>Aðgerðirnar</vt:lpstr>
      <vt:lpstr>Aðgerðirnar</vt:lpstr>
      <vt:lpstr>Aukalandsþing sambandsins</vt:lpstr>
      <vt:lpstr>Stefna í úrgangsmálum og urðunarskattur</vt:lpstr>
      <vt:lpstr>Framlög ríkisins til byggðamála og sóknaráætlana</vt:lpstr>
      <vt:lpstr>Ráðstefnur og fundir - Viðburðadagatal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Magnús Karel Hannesson</dc:creator>
  <cp:lastModifiedBy>Karl Björnsson</cp:lastModifiedBy>
  <cp:revision>495</cp:revision>
  <cp:lastPrinted>2019-10-17T12:01:49Z</cp:lastPrinted>
  <dcterms:created xsi:type="dcterms:W3CDTF">2014-09-16T21:32:26Z</dcterms:created>
  <dcterms:modified xsi:type="dcterms:W3CDTF">2019-10-17T12:51:50Z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0x010100CBF9264324D4E24597DE3B365B2E2EF8</vt:lpwstr>
  </property>
</Properties>
</file>