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927" r:id="rId2"/>
    <p:sldId id="919" r:id="rId3"/>
    <p:sldId id="922" r:id="rId4"/>
    <p:sldId id="921" r:id="rId5"/>
    <p:sldId id="917" r:id="rId6"/>
    <p:sldId id="908" r:id="rId7"/>
    <p:sldId id="766" r:id="rId8"/>
    <p:sldId id="767" r:id="rId9"/>
    <p:sldId id="913" r:id="rId10"/>
    <p:sldId id="916" r:id="rId11"/>
    <p:sldId id="925" r:id="rId12"/>
    <p:sldId id="890" r:id="rId13"/>
    <p:sldId id="894" r:id="rId14"/>
    <p:sldId id="893" r:id="rId15"/>
    <p:sldId id="928" r:id="rId16"/>
    <p:sldId id="886" r:id="rId17"/>
    <p:sldId id="889" r:id="rId18"/>
    <p:sldId id="914" r:id="rId19"/>
    <p:sldId id="923" r:id="rId20"/>
    <p:sldId id="918" r:id="rId21"/>
    <p:sldId id="709" r:id="rId22"/>
    <p:sldId id="797" r:id="rId23"/>
    <p:sldId id="793" r:id="rId24"/>
    <p:sldId id="795" r:id="rId25"/>
    <p:sldId id="840" r:id="rId26"/>
    <p:sldId id="782" r:id="rId27"/>
    <p:sldId id="924" r:id="rId28"/>
  </p:sldIdLst>
  <p:sldSz cx="9144000" cy="6858000" type="screen4x3"/>
  <p:notesSz cx="6794500" cy="99187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00FF"/>
    <a:srgbClr val="FF6600"/>
    <a:srgbClr val="0000FF"/>
    <a:srgbClr val="00FFFF"/>
    <a:srgbClr val="008000"/>
    <a:srgbClr val="00FF00"/>
    <a:srgbClr val="FF0066"/>
    <a:srgbClr val="CC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228" autoAdjust="0"/>
    <p:restoredTop sz="94624" autoAdjust="0"/>
  </p:normalViewPr>
  <p:slideViewPr>
    <p:cSldViewPr>
      <p:cViewPr varScale="1">
        <p:scale>
          <a:sx n="67" d="100"/>
          <a:sy n="67" d="100"/>
        </p:scale>
        <p:origin x="75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&#222;&#243;roddur\Desktop\Vinnug&#246;gn\Ranns&#243;knir\R&#225;&#240;stefnur\2012\2012%20Samband%20sveitarf&#233;laga\Mannfj&#246;ldi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s-I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Ísland 1801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Sheet1!$C$3:$G$3</c:f>
              <c:strCache>
                <c:ptCount val="5"/>
                <c:pt idx="0">
                  <c:v>HBS 2012</c:v>
                </c:pt>
                <c:pt idx="1">
                  <c:v>Landsbyggðir</c:v>
                </c:pt>
                <c:pt idx="2">
                  <c:v>Færeyjar og Grænland</c:v>
                </c:pt>
                <c:pt idx="3">
                  <c:v>Ísland 1901</c:v>
                </c:pt>
                <c:pt idx="4">
                  <c:v>Ísland 1801</c:v>
                </c:pt>
              </c:strCache>
            </c:strRef>
          </c:cat>
          <c:val>
            <c:numRef>
              <c:f>Sheet1!$C$4:$G$4</c:f>
              <c:numCache>
                <c:formatCode>General</c:formatCode>
                <c:ptCount val="5"/>
                <c:pt idx="4" formatCode="#,##0">
                  <c:v>47186</c:v>
                </c:pt>
              </c:numCache>
            </c:numRef>
          </c:val>
        </c:ser>
        <c:ser>
          <c:idx val="1"/>
          <c:order val="1"/>
          <c:tx>
            <c:strRef>
              <c:f>Sheet1!$B$5</c:f>
              <c:strCache>
                <c:ptCount val="1"/>
                <c:pt idx="0">
                  <c:v>Ísland 1901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Sheet1!$C$3:$G$3</c:f>
              <c:strCache>
                <c:ptCount val="5"/>
                <c:pt idx="0">
                  <c:v>HBS 2012</c:v>
                </c:pt>
                <c:pt idx="1">
                  <c:v>Landsbyggðir</c:v>
                </c:pt>
                <c:pt idx="2">
                  <c:v>Færeyjar og Grænland</c:v>
                </c:pt>
                <c:pt idx="3">
                  <c:v>Ísland 1901</c:v>
                </c:pt>
                <c:pt idx="4">
                  <c:v>Ísland 1801</c:v>
                </c:pt>
              </c:strCache>
            </c:strRef>
          </c:cat>
          <c:val>
            <c:numRef>
              <c:f>Sheet1!$C$5:$G$5</c:f>
              <c:numCache>
                <c:formatCode>General</c:formatCode>
                <c:ptCount val="5"/>
                <c:pt idx="3" formatCode="#,##0">
                  <c:v>78203</c:v>
                </c:pt>
              </c:numCache>
            </c:numRef>
          </c:val>
        </c:ser>
        <c:ser>
          <c:idx val="2"/>
          <c:order val="2"/>
          <c:tx>
            <c:strRef>
              <c:f>Sheet1!$B$6</c:f>
              <c:strCache>
                <c:ptCount val="1"/>
                <c:pt idx="0">
                  <c:v>Færeyjar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3"/>
              <c:layout>
                <c:manualLayout>
                  <c:x val="6.5408806111173973E-2"/>
                  <c:y val="2.7148595064316411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5400000" vert="horz"/>
              <a:lstStyle/>
              <a:p>
                <a:pPr>
                  <a:defRPr sz="1800" b="1">
                    <a:solidFill>
                      <a:schemeClr val="bg1">
                        <a:lumMod val="85000"/>
                      </a:schemeClr>
                    </a:solidFill>
                  </a:defRPr>
                </a:pPr>
                <a:endParaRPr lang="is-I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Sheet1!$C$3:$G$3</c:f>
              <c:strCache>
                <c:ptCount val="5"/>
                <c:pt idx="0">
                  <c:v>HBS 2012</c:v>
                </c:pt>
                <c:pt idx="1">
                  <c:v>Landsbyggðir</c:v>
                </c:pt>
                <c:pt idx="2">
                  <c:v>Færeyjar og Grænland</c:v>
                </c:pt>
                <c:pt idx="3">
                  <c:v>Ísland 1901</c:v>
                </c:pt>
                <c:pt idx="4">
                  <c:v>Ísland 1801</c:v>
                </c:pt>
              </c:strCache>
            </c:strRef>
          </c:cat>
          <c:val>
            <c:numRef>
              <c:f>Sheet1!$C$6:$G$6</c:f>
              <c:numCache>
                <c:formatCode>General</c:formatCode>
                <c:ptCount val="5"/>
                <c:pt idx="2">
                  <c:v>49483</c:v>
                </c:pt>
              </c:numCache>
            </c:numRef>
          </c:val>
        </c:ser>
        <c:ser>
          <c:idx val="3"/>
          <c:order val="3"/>
          <c:tx>
            <c:strRef>
              <c:f>Sheet1!$B$7</c:f>
              <c:strCache>
                <c:ptCount val="1"/>
                <c:pt idx="0">
                  <c:v>Grænland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3"/>
              <c:layout>
                <c:manualLayout>
                  <c:x val="6.9496856493122511E-2"/>
                  <c:y val="2.9236784093521397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5400000" vert="horz"/>
              <a:lstStyle/>
              <a:p>
                <a:pPr>
                  <a:defRPr sz="1800" b="1">
                    <a:solidFill>
                      <a:schemeClr val="bg1">
                        <a:lumMod val="85000"/>
                      </a:schemeClr>
                    </a:solidFill>
                  </a:defRPr>
                </a:pPr>
                <a:endParaRPr lang="is-I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Sheet1!$C$3:$G$3</c:f>
              <c:strCache>
                <c:ptCount val="5"/>
                <c:pt idx="0">
                  <c:v>HBS 2012</c:v>
                </c:pt>
                <c:pt idx="1">
                  <c:v>Landsbyggðir</c:v>
                </c:pt>
                <c:pt idx="2">
                  <c:v>Færeyjar og Grænland</c:v>
                </c:pt>
                <c:pt idx="3">
                  <c:v>Ísland 1901</c:v>
                </c:pt>
                <c:pt idx="4">
                  <c:v>Ísland 1801</c:v>
                </c:pt>
              </c:strCache>
            </c:strRef>
          </c:cat>
          <c:val>
            <c:numRef>
              <c:f>Sheet1!$C$7:$G$7</c:f>
              <c:numCache>
                <c:formatCode>General</c:formatCode>
                <c:ptCount val="5"/>
                <c:pt idx="2">
                  <c:v>57695</c:v>
                </c:pt>
              </c:numCache>
            </c:numRef>
          </c:val>
        </c:ser>
        <c:ser>
          <c:idx val="4"/>
          <c:order val="4"/>
          <c:tx>
            <c:strRef>
              <c:f>Sheet1!$B$8</c:f>
              <c:strCache>
                <c:ptCount val="1"/>
                <c:pt idx="0">
                  <c:v>Norðurland eystra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3"/>
              <c:layout>
                <c:manualLayout>
                  <c:x val="8.4486374560266822E-2"/>
                  <c:y val="-2.714859506431641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Norðurland</a:t>
                    </a:r>
                  </a:p>
                  <a:p>
                    <a:r>
                      <a:rPr lang="en-US"/>
                      <a:t>vestra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5400000" vert="horz"/>
              <a:lstStyle/>
              <a:p>
                <a:pPr>
                  <a:defRPr sz="1800" b="1"/>
                </a:pPr>
                <a:endParaRPr lang="is-I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Sheet1!$C$3:$G$3</c:f>
              <c:strCache>
                <c:ptCount val="5"/>
                <c:pt idx="0">
                  <c:v>HBS 2012</c:v>
                </c:pt>
                <c:pt idx="1">
                  <c:v>Landsbyggðir</c:v>
                </c:pt>
                <c:pt idx="2">
                  <c:v>Færeyjar og Grænland</c:v>
                </c:pt>
                <c:pt idx="3">
                  <c:v>Ísland 1901</c:v>
                </c:pt>
                <c:pt idx="4">
                  <c:v>Ísland 1801</c:v>
                </c:pt>
              </c:strCache>
            </c:strRef>
          </c:cat>
          <c:val>
            <c:numRef>
              <c:f>Sheet1!$C$8:$G$8</c:f>
              <c:numCache>
                <c:formatCode>General</c:formatCode>
                <c:ptCount val="5"/>
                <c:pt idx="1">
                  <c:v>29018</c:v>
                </c:pt>
              </c:numCache>
            </c:numRef>
          </c:val>
        </c:ser>
        <c:ser>
          <c:idx val="5"/>
          <c:order val="5"/>
          <c:tx>
            <c:strRef>
              <c:f>Sheet1!$B$9</c:f>
              <c:strCache>
                <c:ptCount val="1"/>
                <c:pt idx="0">
                  <c:v>Suðurland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Sheet1!$C$3:$G$3</c:f>
              <c:strCache>
                <c:ptCount val="5"/>
                <c:pt idx="0">
                  <c:v>HBS 2012</c:v>
                </c:pt>
                <c:pt idx="1">
                  <c:v>Landsbyggðir</c:v>
                </c:pt>
                <c:pt idx="2">
                  <c:v>Færeyjar og Grænland</c:v>
                </c:pt>
                <c:pt idx="3">
                  <c:v>Ísland 1901</c:v>
                </c:pt>
                <c:pt idx="4">
                  <c:v>Ísland 1801</c:v>
                </c:pt>
              </c:strCache>
            </c:strRef>
          </c:cat>
          <c:val>
            <c:numRef>
              <c:f>Sheet1!$C$9:$G$9</c:f>
              <c:numCache>
                <c:formatCode>General</c:formatCode>
                <c:ptCount val="5"/>
                <c:pt idx="1">
                  <c:v>25886</c:v>
                </c:pt>
              </c:numCache>
            </c:numRef>
          </c:val>
        </c:ser>
        <c:ser>
          <c:idx val="6"/>
          <c:order val="6"/>
          <c:tx>
            <c:strRef>
              <c:f>Sheet1!$B$10</c:f>
              <c:strCache>
                <c:ptCount val="1"/>
                <c:pt idx="0">
                  <c:v>Suðurnes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cat>
            <c:strRef>
              <c:f>Sheet1!$C$3:$G$3</c:f>
              <c:strCache>
                <c:ptCount val="5"/>
                <c:pt idx="0">
                  <c:v>HBS 2012</c:v>
                </c:pt>
                <c:pt idx="1">
                  <c:v>Landsbyggðir</c:v>
                </c:pt>
                <c:pt idx="2">
                  <c:v>Færeyjar og Grænland</c:v>
                </c:pt>
                <c:pt idx="3">
                  <c:v>Ísland 1901</c:v>
                </c:pt>
                <c:pt idx="4">
                  <c:v>Ísland 1801</c:v>
                </c:pt>
              </c:strCache>
            </c:strRef>
          </c:cat>
          <c:val>
            <c:numRef>
              <c:f>Sheet1!$C$10:$G$10</c:f>
              <c:numCache>
                <c:formatCode>General</c:formatCode>
                <c:ptCount val="5"/>
                <c:pt idx="1">
                  <c:v>21242</c:v>
                </c:pt>
              </c:numCache>
            </c:numRef>
          </c:val>
        </c:ser>
        <c:ser>
          <c:idx val="7"/>
          <c:order val="7"/>
          <c:tx>
            <c:strRef>
              <c:f>Sheet1!$B$11</c:f>
              <c:strCache>
                <c:ptCount val="1"/>
                <c:pt idx="0">
                  <c:v>Vesturland</c:v>
                </c:pt>
              </c:strCache>
            </c:strRef>
          </c:tx>
          <c:spPr>
            <a:solidFill>
              <a:srgbClr val="F731DF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Sheet1!$C$3:$G$3</c:f>
              <c:strCache>
                <c:ptCount val="5"/>
                <c:pt idx="0">
                  <c:v>HBS 2012</c:v>
                </c:pt>
                <c:pt idx="1">
                  <c:v>Landsbyggðir</c:v>
                </c:pt>
                <c:pt idx="2">
                  <c:v>Færeyjar og Grænland</c:v>
                </c:pt>
                <c:pt idx="3">
                  <c:v>Ísland 1901</c:v>
                </c:pt>
                <c:pt idx="4">
                  <c:v>Ísland 1801</c:v>
                </c:pt>
              </c:strCache>
            </c:strRef>
          </c:cat>
          <c:val>
            <c:numRef>
              <c:f>Sheet1!$C$11:$G$11</c:f>
              <c:numCache>
                <c:formatCode>General</c:formatCode>
                <c:ptCount val="5"/>
                <c:pt idx="1">
                  <c:v>15368</c:v>
                </c:pt>
              </c:numCache>
            </c:numRef>
          </c:val>
        </c:ser>
        <c:ser>
          <c:idx val="8"/>
          <c:order val="8"/>
          <c:tx>
            <c:strRef>
              <c:f>Sheet1!$B$12</c:f>
              <c:strCache>
                <c:ptCount val="1"/>
                <c:pt idx="0">
                  <c:v>Austurland</c:v>
                </c:pt>
              </c:strCache>
            </c:strRef>
          </c:tx>
          <c:spPr>
            <a:solidFill>
              <a:srgbClr val="00FF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Sheet1!$C$3:$G$3</c:f>
              <c:strCache>
                <c:ptCount val="5"/>
                <c:pt idx="0">
                  <c:v>HBS 2012</c:v>
                </c:pt>
                <c:pt idx="1">
                  <c:v>Landsbyggðir</c:v>
                </c:pt>
                <c:pt idx="2">
                  <c:v>Færeyjar og Grænland</c:v>
                </c:pt>
                <c:pt idx="3">
                  <c:v>Ísland 1901</c:v>
                </c:pt>
                <c:pt idx="4">
                  <c:v>Ísland 1801</c:v>
                </c:pt>
              </c:strCache>
            </c:strRef>
          </c:cat>
          <c:val>
            <c:numRef>
              <c:f>Sheet1!$C$12:$G$12</c:f>
              <c:numCache>
                <c:formatCode>General</c:formatCode>
                <c:ptCount val="5"/>
                <c:pt idx="1">
                  <c:v>10213</c:v>
                </c:pt>
              </c:numCache>
            </c:numRef>
          </c:val>
        </c:ser>
        <c:ser>
          <c:idx val="9"/>
          <c:order val="9"/>
          <c:tx>
            <c:strRef>
              <c:f>Sheet1!$B$13</c:f>
              <c:strCache>
                <c:ptCount val="1"/>
                <c:pt idx="0">
                  <c:v>Norðurland vestra</c:v>
                </c:pt>
              </c:strCache>
            </c:strRef>
          </c:tx>
          <c:spPr>
            <a:solidFill>
              <a:srgbClr val="F6D71E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Sheet1!$C$3:$G$3</c:f>
              <c:strCache>
                <c:ptCount val="5"/>
                <c:pt idx="0">
                  <c:v>HBS 2012</c:v>
                </c:pt>
                <c:pt idx="1">
                  <c:v>Landsbyggðir</c:v>
                </c:pt>
                <c:pt idx="2">
                  <c:v>Færeyjar og Grænland</c:v>
                </c:pt>
                <c:pt idx="3">
                  <c:v>Ísland 1901</c:v>
                </c:pt>
                <c:pt idx="4">
                  <c:v>Ísland 1801</c:v>
                </c:pt>
              </c:strCache>
            </c:strRef>
          </c:cat>
          <c:val>
            <c:numRef>
              <c:f>Sheet1!$C$13:$G$13</c:f>
              <c:numCache>
                <c:formatCode>General</c:formatCode>
                <c:ptCount val="5"/>
                <c:pt idx="1">
                  <c:v>7299</c:v>
                </c:pt>
              </c:numCache>
            </c:numRef>
          </c:val>
        </c:ser>
        <c:ser>
          <c:idx val="10"/>
          <c:order val="10"/>
          <c:tx>
            <c:strRef>
              <c:f>Sheet1!$B$14</c:f>
              <c:strCache>
                <c:ptCount val="1"/>
                <c:pt idx="0">
                  <c:v>Vestfirðir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45B8C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Sheet1!$C$3:$G$3</c:f>
              <c:strCache>
                <c:ptCount val="5"/>
                <c:pt idx="0">
                  <c:v>HBS 2012</c:v>
                </c:pt>
                <c:pt idx="1">
                  <c:v>Landsbyggðir</c:v>
                </c:pt>
                <c:pt idx="2">
                  <c:v>Færeyjar og Grænland</c:v>
                </c:pt>
                <c:pt idx="3">
                  <c:v>Ísland 1901</c:v>
                </c:pt>
                <c:pt idx="4">
                  <c:v>Ísland 1801</c:v>
                </c:pt>
              </c:strCache>
            </c:strRef>
          </c:cat>
          <c:val>
            <c:numRef>
              <c:f>Sheet1!$C$14:$G$14</c:f>
              <c:numCache>
                <c:formatCode>General</c:formatCode>
                <c:ptCount val="5"/>
                <c:pt idx="1">
                  <c:v>6955</c:v>
                </c:pt>
              </c:numCache>
            </c:numRef>
          </c:val>
        </c:ser>
        <c:ser>
          <c:idx val="11"/>
          <c:order val="11"/>
          <c:tx>
            <c:strRef>
              <c:f>Sheet1!$B$15</c:f>
              <c:strCache>
                <c:ptCount val="1"/>
                <c:pt idx="0">
                  <c:v>Höfuðborgarsvæði</c:v>
                </c:pt>
              </c:strCache>
            </c:strRef>
          </c:tx>
          <c:spPr>
            <a:solidFill>
              <a:srgbClr val="FF99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Sheet1!$C$3:$G$3</c:f>
              <c:strCache>
                <c:ptCount val="5"/>
                <c:pt idx="0">
                  <c:v>HBS 2012</c:v>
                </c:pt>
                <c:pt idx="1">
                  <c:v>Landsbyggðir</c:v>
                </c:pt>
                <c:pt idx="2">
                  <c:v>Færeyjar og Grænland</c:v>
                </c:pt>
                <c:pt idx="3">
                  <c:v>Ísland 1901</c:v>
                </c:pt>
                <c:pt idx="4">
                  <c:v>Ísland 1801</c:v>
                </c:pt>
              </c:strCache>
            </c:strRef>
          </c:cat>
          <c:val>
            <c:numRef>
              <c:f>Sheet1!$C$15:$G$15</c:f>
              <c:numCache>
                <c:formatCode>General</c:formatCode>
                <c:ptCount val="5"/>
                <c:pt idx="0">
                  <c:v>203594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699584"/>
        <c:axId val="85705472"/>
      </c:barChart>
      <c:catAx>
        <c:axId val="85699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is-IS"/>
          </a:p>
        </c:txPr>
        <c:crossAx val="85705472"/>
        <c:crosses val="autoZero"/>
        <c:auto val="1"/>
        <c:lblAlgn val="ctr"/>
        <c:lblOffset val="100"/>
        <c:noMultiLvlLbl val="0"/>
      </c:catAx>
      <c:valAx>
        <c:axId val="85705472"/>
        <c:scaling>
          <c:orientation val="minMax"/>
          <c:max val="210000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is-IS"/>
          </a:p>
        </c:txPr>
        <c:crossAx val="856995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0.1685</cdr:x>
      <cdr:y>0</cdr:y>
    </cdr:from>
    <cdr:to>
      <cdr:x>0.26259</cdr:x>
      <cdr:y>0.07458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4827" y="-938752"/>
          <a:ext cx="851435" cy="4414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s-IS" sz="1800" b="1" dirty="0" smtClean="0"/>
            <a:t>211 </a:t>
          </a:r>
          <a:r>
            <a:rPr lang="is-IS" sz="1800" b="1" dirty="0"/>
            <a:t>þ</a:t>
          </a:r>
        </a:p>
      </cdr:txBody>
    </cdr:sp>
  </cdr:relSizeAnchor>
  <cdr:relSizeAnchor xmlns:cdr="http://schemas.openxmlformats.org/drawingml/2006/chartDrawing">
    <cdr:from>
      <cdr:x>0.69098</cdr:x>
      <cdr:y>0.48986</cdr:y>
    </cdr:from>
    <cdr:to>
      <cdr:x>0.78507</cdr:x>
      <cdr:y>0.56445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6435323" y="2977293"/>
          <a:ext cx="876292" cy="4533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s-IS" sz="1800" b="1"/>
            <a:t>78</a:t>
          </a:r>
          <a:r>
            <a:rPr lang="is-IS" sz="1800" b="1" baseline="0"/>
            <a:t> þ</a:t>
          </a:r>
          <a:endParaRPr lang="is-IS" sz="1800" b="1"/>
        </a:p>
      </cdr:txBody>
    </cdr:sp>
  </cdr:relSizeAnchor>
  <cdr:relSizeAnchor xmlns:cdr="http://schemas.openxmlformats.org/drawingml/2006/chartDrawing">
    <cdr:from>
      <cdr:x>0.34064</cdr:x>
      <cdr:y>0.34825</cdr:y>
    </cdr:from>
    <cdr:to>
      <cdr:x>0.43473</cdr:x>
      <cdr:y>0.42283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172482" y="2116616"/>
          <a:ext cx="876292" cy="4532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s-IS" sz="1800" b="1" dirty="0" smtClean="0"/>
            <a:t>118 </a:t>
          </a:r>
          <a:r>
            <a:rPr lang="is-IS" sz="1800" b="1" dirty="0"/>
            <a:t>þ</a:t>
          </a:r>
        </a:p>
      </cdr:txBody>
    </cdr:sp>
  </cdr:relSizeAnchor>
  <cdr:relSizeAnchor xmlns:cdr="http://schemas.openxmlformats.org/drawingml/2006/chartDrawing">
    <cdr:from>
      <cdr:x>0.5077</cdr:x>
      <cdr:y>0.38051</cdr:y>
    </cdr:from>
    <cdr:to>
      <cdr:x>0.60179</cdr:x>
      <cdr:y>0.45509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728356" y="2312673"/>
          <a:ext cx="876291" cy="4532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s-IS" sz="1800" b="1"/>
            <a:t>107 þ</a:t>
          </a:r>
        </a:p>
      </cdr:txBody>
    </cdr:sp>
  </cdr:relSizeAnchor>
  <cdr:relSizeAnchor xmlns:cdr="http://schemas.openxmlformats.org/drawingml/2006/chartDrawing">
    <cdr:from>
      <cdr:x>0.86364</cdr:x>
      <cdr:y>0.61194</cdr:y>
    </cdr:from>
    <cdr:to>
      <cdr:x>0.95773</cdr:x>
      <cdr:y>0.68653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8043333" y="3719286"/>
          <a:ext cx="876292" cy="4533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s-IS" sz="1800" b="1"/>
            <a:t>48 þ</a:t>
          </a:r>
        </a:p>
      </cdr:txBody>
    </cdr:sp>
  </cdr:relSizeAnchor>
  <cdr:relSizeAnchor xmlns:cdr="http://schemas.openxmlformats.org/drawingml/2006/chartDrawing">
    <cdr:from>
      <cdr:x>0.14463</cdr:x>
      <cdr:y>0.89514</cdr:y>
    </cdr:from>
    <cdr:to>
      <cdr:x>0.26399</cdr:x>
      <cdr:y>0.96813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308803" y="5298560"/>
          <a:ext cx="1080120" cy="43204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s-IS" sz="1800" b="1" dirty="0" smtClean="0"/>
            <a:t>HBS 2015</a:t>
          </a:r>
          <a:endParaRPr lang="is-IS" sz="18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56B67-860D-4EAD-8B5D-408C752FF0C3}" type="datetimeFigureOut">
              <a:rPr lang="is-IS" smtClean="0"/>
              <a:pPr/>
              <a:t>15.10.2015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9120D-90DB-4CA4-9E87-1D5C3C10790F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05000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14772-1599-4729-969F-D4E3477C24AF}" type="datetimeFigureOut">
              <a:rPr lang="is-IS" smtClean="0"/>
              <a:pPr/>
              <a:t>15.10.2015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1383"/>
            <a:ext cx="5435600" cy="4463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79E38-0B84-44A6-BC8B-366032F86602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23147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79E38-0B84-44A6-BC8B-366032F86602}" type="slidenum">
              <a:rPr lang="is-IS" smtClean="0"/>
              <a:pPr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90885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DD669-10E2-4B94-B852-7A0ECC3E5028}" type="slidenum">
              <a:rPr lang="is-IS" smtClean="0"/>
              <a:pPr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3030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s-IS" smtClean="0"/>
              <a:t>6,5 milljarðar, 888 íbúar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79E38-0B84-44A6-BC8B-366032F86602}" type="slidenum">
              <a:rPr lang="is-IS" smtClean="0"/>
              <a:pPr/>
              <a:t>24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29266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7600-1A43-43DF-A802-8B44A8AE5593}" type="datetimeFigureOut">
              <a:rPr lang="is-IS" smtClean="0"/>
              <a:pPr/>
              <a:t>15.10.2015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FE21A-D5BC-4E3D-BCB5-65F6BDE50211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7600-1A43-43DF-A802-8B44A8AE5593}" type="datetimeFigureOut">
              <a:rPr lang="is-IS" smtClean="0"/>
              <a:pPr/>
              <a:t>15.10.2015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FE21A-D5BC-4E3D-BCB5-65F6BDE50211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7600-1A43-43DF-A802-8B44A8AE5593}" type="datetimeFigureOut">
              <a:rPr lang="is-IS" smtClean="0"/>
              <a:pPr/>
              <a:t>15.10.2015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FE21A-D5BC-4E3D-BCB5-65F6BDE50211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7600-1A43-43DF-A802-8B44A8AE5593}" type="datetimeFigureOut">
              <a:rPr lang="is-IS" smtClean="0"/>
              <a:pPr/>
              <a:t>15.10.2015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FE21A-D5BC-4E3D-BCB5-65F6BDE50211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7600-1A43-43DF-A802-8B44A8AE5593}" type="datetimeFigureOut">
              <a:rPr lang="is-IS" smtClean="0"/>
              <a:pPr/>
              <a:t>15.10.2015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FE21A-D5BC-4E3D-BCB5-65F6BDE50211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7600-1A43-43DF-A802-8B44A8AE5593}" type="datetimeFigureOut">
              <a:rPr lang="is-IS" smtClean="0"/>
              <a:pPr/>
              <a:t>15.10.2015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FE21A-D5BC-4E3D-BCB5-65F6BDE50211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7600-1A43-43DF-A802-8B44A8AE5593}" type="datetimeFigureOut">
              <a:rPr lang="is-IS" smtClean="0"/>
              <a:pPr/>
              <a:t>15.10.2015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FE21A-D5BC-4E3D-BCB5-65F6BDE50211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7600-1A43-43DF-A802-8B44A8AE5593}" type="datetimeFigureOut">
              <a:rPr lang="is-IS" smtClean="0"/>
              <a:pPr/>
              <a:t>15.10.2015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FE21A-D5BC-4E3D-BCB5-65F6BDE50211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7600-1A43-43DF-A802-8B44A8AE5593}" type="datetimeFigureOut">
              <a:rPr lang="is-IS" smtClean="0"/>
              <a:pPr/>
              <a:t>15.10.2015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FE21A-D5BC-4E3D-BCB5-65F6BDE50211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7600-1A43-43DF-A802-8B44A8AE5593}" type="datetimeFigureOut">
              <a:rPr lang="is-IS" smtClean="0"/>
              <a:pPr/>
              <a:t>15.10.2015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FE21A-D5BC-4E3D-BCB5-65F6BDE50211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7600-1A43-43DF-A802-8B44A8AE5593}" type="datetimeFigureOut">
              <a:rPr lang="is-IS" smtClean="0"/>
              <a:pPr/>
              <a:t>15.10.2015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FE21A-D5BC-4E3D-BCB5-65F6BDE50211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37600-1A43-43DF-A802-8B44A8AE5593}" type="datetimeFigureOut">
              <a:rPr lang="is-IS" smtClean="0"/>
              <a:pPr/>
              <a:t>15.10.2015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FE21A-D5BC-4E3D-BCB5-65F6BDE50211}" type="slidenum">
              <a:rPr lang="is-IS" smtClean="0"/>
              <a:pPr/>
              <a:t>‹#›</a:t>
            </a:fld>
            <a:endParaRPr lang="is-I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pn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jpeg"/><Relationship Id="rId7" Type="http://schemas.openxmlformats.org/officeDocument/2006/relationships/hyperlink" Target="http://www.google.com/url?sa=i&amp;rct=j&amp;q=&amp;esrc=s&amp;frm=1&amp;source=images&amp;cd=&amp;cad=rja&amp;docid=9m_JL8ztYbSTGM&amp;tbnid=fjnwLZtb43H3PM:&amp;ved=0CAUQjRw&amp;url=http://gallatoskur.blogspot.com/2012/01/nautaskinn-og-fiskro-10-15-us.html&amp;ei=sJ8sUpDWDoaU0AWM3YDoAw&amp;bvm=bv.51773540,d.ZGU&amp;psig=AFQjCNHkFuu1bLV8KnmMOIRx3XcTmbx1bg&amp;ust=1378742571106872" TargetMode="External"/><Relationship Id="rId12" Type="http://schemas.openxmlformats.org/officeDocument/2006/relationships/image" Target="../media/image56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5.jpeg"/><Relationship Id="rId5" Type="http://schemas.openxmlformats.org/officeDocument/2006/relationships/hyperlink" Target="http://www.google.com/url?sa=i&amp;rct=j&amp;q=&amp;esrc=s&amp;frm=1&amp;source=images&amp;cd=&amp;cad=rja&amp;docid=MYRHoxHsq6DNaM&amp;tbnid=BclH1zlMSnowKM:&amp;ved=0CAUQjRw&amp;url=http://1ms.net/high-tech-321246.html&amp;ei=f58sUr7nMIfJ0wX9x4DwCw&amp;bvm=bv.51773540,d.ZGU&amp;psig=AFQjCNFt7hz8eNylzNsLKyWDXfEutW09rw&amp;ust=1378742508611532" TargetMode="External"/><Relationship Id="rId10" Type="http://schemas.openxmlformats.org/officeDocument/2006/relationships/image" Target="../media/image54.jpeg"/><Relationship Id="rId4" Type="http://schemas.openxmlformats.org/officeDocument/2006/relationships/image" Target="../media/image50.jpe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18" Type="http://schemas.openxmlformats.org/officeDocument/2006/relationships/image" Target="../media/image73.jpeg"/><Relationship Id="rId3" Type="http://schemas.openxmlformats.org/officeDocument/2006/relationships/image" Target="../media/image58.jpeg"/><Relationship Id="rId21" Type="http://schemas.openxmlformats.org/officeDocument/2006/relationships/image" Target="../media/image76.jpeg"/><Relationship Id="rId7" Type="http://schemas.openxmlformats.org/officeDocument/2006/relationships/image" Target="../media/image62.gif"/><Relationship Id="rId12" Type="http://schemas.openxmlformats.org/officeDocument/2006/relationships/image" Target="../media/image67.jpeg"/><Relationship Id="rId17" Type="http://schemas.openxmlformats.org/officeDocument/2006/relationships/image" Target="../media/image72.jpeg"/><Relationship Id="rId2" Type="http://schemas.openxmlformats.org/officeDocument/2006/relationships/image" Target="../media/image57.jpeg"/><Relationship Id="rId16" Type="http://schemas.openxmlformats.org/officeDocument/2006/relationships/image" Target="../media/image71.jpeg"/><Relationship Id="rId20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png"/><Relationship Id="rId24" Type="http://schemas.openxmlformats.org/officeDocument/2006/relationships/image" Target="../media/image79.jpeg"/><Relationship Id="rId5" Type="http://schemas.openxmlformats.org/officeDocument/2006/relationships/image" Target="../media/image60.png"/><Relationship Id="rId15" Type="http://schemas.openxmlformats.org/officeDocument/2006/relationships/image" Target="../media/image70.jpeg"/><Relationship Id="rId23" Type="http://schemas.openxmlformats.org/officeDocument/2006/relationships/image" Target="../media/image78.jpeg"/><Relationship Id="rId10" Type="http://schemas.openxmlformats.org/officeDocument/2006/relationships/image" Target="../media/image65.jpeg"/><Relationship Id="rId19" Type="http://schemas.openxmlformats.org/officeDocument/2006/relationships/image" Target="../media/image74.jpeg"/><Relationship Id="rId4" Type="http://schemas.openxmlformats.org/officeDocument/2006/relationships/image" Target="../media/image59.jpeg"/><Relationship Id="rId9" Type="http://schemas.openxmlformats.org/officeDocument/2006/relationships/image" Target="../media/image64.png"/><Relationship Id="rId14" Type="http://schemas.openxmlformats.org/officeDocument/2006/relationships/image" Target="../media/image69.jpeg"/><Relationship Id="rId22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gif"/><Relationship Id="rId13" Type="http://schemas.openxmlformats.org/officeDocument/2006/relationships/image" Target="../media/image101.gif"/><Relationship Id="rId18" Type="http://schemas.openxmlformats.org/officeDocument/2006/relationships/hyperlink" Target="http://www.tskoli.is/" TargetMode="External"/><Relationship Id="rId26" Type="http://schemas.openxmlformats.org/officeDocument/2006/relationships/image" Target="../media/image112.jpeg"/><Relationship Id="rId39" Type="http://schemas.openxmlformats.org/officeDocument/2006/relationships/image" Target="../media/image124.png"/><Relationship Id="rId3" Type="http://schemas.openxmlformats.org/officeDocument/2006/relationships/image" Target="../media/image93.jpeg"/><Relationship Id="rId21" Type="http://schemas.openxmlformats.org/officeDocument/2006/relationships/image" Target="../media/image108.jpeg"/><Relationship Id="rId34" Type="http://schemas.openxmlformats.org/officeDocument/2006/relationships/image" Target="../media/image120.png"/><Relationship Id="rId42" Type="http://schemas.openxmlformats.org/officeDocument/2006/relationships/image" Target="../media/image127.jpeg"/><Relationship Id="rId47" Type="http://schemas.openxmlformats.org/officeDocument/2006/relationships/image" Target="../media/image132.jpeg"/><Relationship Id="rId7" Type="http://schemas.openxmlformats.org/officeDocument/2006/relationships/image" Target="../media/image96.jpeg"/><Relationship Id="rId12" Type="http://schemas.openxmlformats.org/officeDocument/2006/relationships/hyperlink" Target="http://www.fg.is/" TargetMode="External"/><Relationship Id="rId17" Type="http://schemas.openxmlformats.org/officeDocument/2006/relationships/image" Target="../media/image105.gif"/><Relationship Id="rId25" Type="http://schemas.openxmlformats.org/officeDocument/2006/relationships/image" Target="../media/image111.jpeg"/><Relationship Id="rId33" Type="http://schemas.openxmlformats.org/officeDocument/2006/relationships/image" Target="../media/image119.jpeg"/><Relationship Id="rId38" Type="http://schemas.openxmlformats.org/officeDocument/2006/relationships/hyperlink" Target="http://upload.wikimedia.org/wikipedia/is/c/c3/Merki-H%C3%8D.png" TargetMode="External"/><Relationship Id="rId46" Type="http://schemas.openxmlformats.org/officeDocument/2006/relationships/image" Target="../media/image131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4.jpeg"/><Relationship Id="rId20" Type="http://schemas.openxmlformats.org/officeDocument/2006/relationships/image" Target="../media/image107.jpeg"/><Relationship Id="rId29" Type="http://schemas.openxmlformats.org/officeDocument/2006/relationships/image" Target="../media/image115.gif"/><Relationship Id="rId41" Type="http://schemas.openxmlformats.org/officeDocument/2006/relationships/image" Target="../media/image1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24" Type="http://schemas.openxmlformats.org/officeDocument/2006/relationships/image" Target="../media/image110.jpeg"/><Relationship Id="rId32" Type="http://schemas.openxmlformats.org/officeDocument/2006/relationships/image" Target="../media/image118.jpeg"/><Relationship Id="rId37" Type="http://schemas.openxmlformats.org/officeDocument/2006/relationships/image" Target="../media/image123.gif"/><Relationship Id="rId40" Type="http://schemas.openxmlformats.org/officeDocument/2006/relationships/image" Target="../media/image125.gif"/><Relationship Id="rId45" Type="http://schemas.openxmlformats.org/officeDocument/2006/relationships/image" Target="../media/image130.png"/><Relationship Id="rId5" Type="http://schemas.openxmlformats.org/officeDocument/2006/relationships/image" Target="../media/image94.gif"/><Relationship Id="rId15" Type="http://schemas.openxmlformats.org/officeDocument/2006/relationships/image" Target="../media/image103.jpeg"/><Relationship Id="rId23" Type="http://schemas.openxmlformats.org/officeDocument/2006/relationships/hyperlink" Target="http://www.menntaborg.is/" TargetMode="External"/><Relationship Id="rId28" Type="http://schemas.openxmlformats.org/officeDocument/2006/relationships/image" Target="../media/image114.jpeg"/><Relationship Id="rId36" Type="http://schemas.openxmlformats.org/officeDocument/2006/relationships/image" Target="../media/image122.jpeg"/><Relationship Id="rId10" Type="http://schemas.openxmlformats.org/officeDocument/2006/relationships/image" Target="../media/image99.jpeg"/><Relationship Id="rId19" Type="http://schemas.openxmlformats.org/officeDocument/2006/relationships/image" Target="../media/image106.png"/><Relationship Id="rId31" Type="http://schemas.openxmlformats.org/officeDocument/2006/relationships/image" Target="../media/image117.jpeg"/><Relationship Id="rId44" Type="http://schemas.openxmlformats.org/officeDocument/2006/relationships/image" Target="../media/image129.jpeg"/><Relationship Id="rId4" Type="http://schemas.openxmlformats.org/officeDocument/2006/relationships/hyperlink" Target="http://upload.wikimedia.org/wikipedia/is/3/38/Bifrost_logo.gif" TargetMode="External"/><Relationship Id="rId9" Type="http://schemas.openxmlformats.org/officeDocument/2006/relationships/image" Target="../media/image98.jpeg"/><Relationship Id="rId14" Type="http://schemas.openxmlformats.org/officeDocument/2006/relationships/image" Target="../media/image102.jpeg"/><Relationship Id="rId22" Type="http://schemas.openxmlformats.org/officeDocument/2006/relationships/image" Target="../media/image109.jpeg"/><Relationship Id="rId27" Type="http://schemas.openxmlformats.org/officeDocument/2006/relationships/image" Target="../media/image113.jpeg"/><Relationship Id="rId30" Type="http://schemas.openxmlformats.org/officeDocument/2006/relationships/image" Target="../media/image116.jpeg"/><Relationship Id="rId35" Type="http://schemas.openxmlformats.org/officeDocument/2006/relationships/image" Target="../media/image121.gif"/><Relationship Id="rId43" Type="http://schemas.openxmlformats.org/officeDocument/2006/relationships/image" Target="../media/image128.jpeg"/><Relationship Id="rId48" Type="http://schemas.openxmlformats.org/officeDocument/2006/relationships/image" Target="../media/image1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5.jpeg"/><Relationship Id="rId7" Type="http://schemas.openxmlformats.org/officeDocument/2006/relationships/hyperlink" Target="http://listasafn.is/?" TargetMode="External"/><Relationship Id="rId12" Type="http://schemas.openxmlformats.org/officeDocument/2006/relationships/image" Target="../media/image143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11" Type="http://schemas.openxmlformats.org/officeDocument/2006/relationships/image" Target="../media/image142.png"/><Relationship Id="rId5" Type="http://schemas.openxmlformats.org/officeDocument/2006/relationships/image" Target="../media/image137.jpeg"/><Relationship Id="rId10" Type="http://schemas.openxmlformats.org/officeDocument/2006/relationships/image" Target="../media/image141.png"/><Relationship Id="rId4" Type="http://schemas.openxmlformats.org/officeDocument/2006/relationships/image" Target="../media/image136.gif"/><Relationship Id="rId9" Type="http://schemas.openxmlformats.org/officeDocument/2006/relationships/image" Target="../media/image1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38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hyperlink" Target="http://www.google.com/url?sa=i&amp;rct=j&amp;q=&amp;esrc=s&amp;frm=1&amp;source=images&amp;cd=&amp;cad=rja&amp;docid=iGKOpdDw2bAOhM&amp;tbnid=j7kI9XRfnNBuwM:&amp;ved=0CAUQjRw&amp;url=http://www.forsaetisraduneyti.is/&amp;ei=8mcsUozrKa3w0gXci4DoAw&amp;bvm=bv.51773540,d.ZGU&amp;psig=AFQjCNEiN388HTF2PpFOUrg6jAFtxtgYqg&amp;ust=137872829549755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/>
          <p:cNvSpPr/>
          <p:nvPr/>
        </p:nvSpPr>
        <p:spPr>
          <a:xfrm>
            <a:off x="-1188640" y="0"/>
            <a:ext cx="11086282" cy="87575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2" name="Picture 5" descr="iceland_a2004028_1355_1km_704895"/>
          <p:cNvPicPr>
            <a:picLocks noChangeAspect="1" noChangeArrowheads="1"/>
          </p:cNvPicPr>
          <p:nvPr/>
        </p:nvPicPr>
        <p:blipFill rotWithShape="1">
          <a:blip r:embed="rId3" cstate="screen"/>
          <a:srcRect l="33463" t="14335" r="16138" b="48804"/>
          <a:stretch/>
        </p:blipFill>
        <p:spPr bwMode="auto">
          <a:xfrm rot="618212">
            <a:off x="384798" y="2431415"/>
            <a:ext cx="8269007" cy="4651318"/>
          </a:xfrm>
          <a:prstGeom prst="rect">
            <a:avLst/>
          </a:prstGeom>
          <a:noFill/>
        </p:spPr>
      </p:pic>
      <p:sp>
        <p:nvSpPr>
          <p:cNvPr id="100" name="Moon 99"/>
          <p:cNvSpPr/>
          <p:nvPr/>
        </p:nvSpPr>
        <p:spPr>
          <a:xfrm rot="15693603">
            <a:off x="3264097" y="2034208"/>
            <a:ext cx="2651264" cy="866920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6" name="Rectangle 125"/>
          <p:cNvSpPr/>
          <p:nvPr/>
        </p:nvSpPr>
        <p:spPr>
          <a:xfrm>
            <a:off x="1815" y="0"/>
            <a:ext cx="9142185" cy="27809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6" name="Rectangle 135"/>
          <p:cNvSpPr/>
          <p:nvPr/>
        </p:nvSpPr>
        <p:spPr>
          <a:xfrm>
            <a:off x="-74839" y="12745416"/>
            <a:ext cx="9180512" cy="1268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7" name="Rectangle 136"/>
          <p:cNvSpPr/>
          <p:nvPr/>
        </p:nvSpPr>
        <p:spPr>
          <a:xfrm rot="610628">
            <a:off x="-405783" y="2456341"/>
            <a:ext cx="817639" cy="39634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8" name="Rectangle 137"/>
          <p:cNvSpPr/>
          <p:nvPr/>
        </p:nvSpPr>
        <p:spPr>
          <a:xfrm rot="610628">
            <a:off x="8586944" y="3267330"/>
            <a:ext cx="968162" cy="39634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9" name="Rectangle 138"/>
          <p:cNvSpPr/>
          <p:nvPr/>
        </p:nvSpPr>
        <p:spPr>
          <a:xfrm rot="2985905">
            <a:off x="6999525" y="5134298"/>
            <a:ext cx="1825938" cy="34555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40" name="Rectangle 139"/>
          <p:cNvSpPr/>
          <p:nvPr/>
        </p:nvSpPr>
        <p:spPr>
          <a:xfrm rot="19152533">
            <a:off x="-871285" y="5908293"/>
            <a:ext cx="1521997" cy="16157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41" name="Rectangle 140"/>
          <p:cNvSpPr/>
          <p:nvPr/>
        </p:nvSpPr>
        <p:spPr>
          <a:xfrm rot="16949306">
            <a:off x="7345070" y="780770"/>
            <a:ext cx="889344" cy="39643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43" name="Title 1"/>
          <p:cNvSpPr txBox="1">
            <a:spLocks/>
          </p:cNvSpPr>
          <p:nvPr/>
        </p:nvSpPr>
        <p:spPr>
          <a:xfrm>
            <a:off x="179512" y="578285"/>
            <a:ext cx="8782492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4800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Sóknarfæri Norðurlands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2481284" y="1630541"/>
            <a:ext cx="417646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s-I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Þóroddur Bjarnason</a:t>
            </a:r>
          </a:p>
          <a:p>
            <a:pPr algn="ctr"/>
            <a:r>
              <a:rPr lang="is-I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Háskólanum á Akureyri</a:t>
            </a:r>
            <a:endParaRPr lang="is-I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6039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blonduos.is/myndir/hofn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375472"/>
            <a:ext cx="504825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upload.wikimedia.org/wikipedia/commons/a/ae/Haven_en_kerk_van_Raufarh%C3%B6f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0" y="-394754"/>
            <a:ext cx="6108170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nonnitravel.is/static/gallery/luminous-delicious-akureyri/ak_akureyri-_kvold_1024x7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7607"/>
            <a:ext cx="5309111" cy="398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2.staticflickr.com/8/7270/7598522046_d06435674c_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559" y="1936782"/>
            <a:ext cx="4346701" cy="290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icture of craters at Lake Myvatn, Icela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24" y="2420888"/>
            <a:ext cx="2924731" cy="21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spotilove.com/wp-content/uploads/2012/08/dettifoss3-1346106629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949" y="1772816"/>
            <a:ext cx="2115003" cy="15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izland.utazas.hu/images/saudarkroku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967" y="3212976"/>
            <a:ext cx="2555081" cy="169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www.visitakureyri.is/static/news/1377611779_akureyri150-gilidtonleikar-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772" y="4293096"/>
            <a:ext cx="2773195" cy="18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arcticservices.is/static/strevda/1360793383-unak-high_res_staurar-602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1" y="-110371"/>
            <a:ext cx="3868933" cy="94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vikudagur.is/sites/default/files/imagecache/Large/myndir/frettasafn/nordlenskar_frettir/2014/02/26/sak_i_stad_fsa/sjukrahusid_a_akureyri_-_bygg-1454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402" y="4342382"/>
            <a:ext cx="1718143" cy="114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c2.staticflickr.com/6/5530/9128446739_1575c730f6_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802" y="3766372"/>
            <a:ext cx="2658929" cy="177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c2.staticflickr.com/4/3178/2463619189_9af7df23b2_b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07" y="-983407"/>
            <a:ext cx="4672112" cy="31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sba.is/static/gallery/hvalaskodun/humpback_jumping_near_husavik_06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82" y="-360109"/>
            <a:ext cx="2297294" cy="158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4139952" y="1106502"/>
            <a:ext cx="2297294" cy="152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6" name="Picture 32" descr="http://slipp.dev3.stefna.is/static/gallery/2011/slippur_loftmynd_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377" y="2428267"/>
            <a:ext cx="2952684" cy="108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27706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15616" y="3501008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4800" dirty="0" smtClean="0">
                <a:solidFill>
                  <a:srgbClr val="CC33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Sóknarfæri</a:t>
            </a:r>
          </a:p>
          <a:p>
            <a:r>
              <a:rPr lang="is-IS" sz="4800" dirty="0" smtClean="0">
                <a:solidFill>
                  <a:srgbClr val="CC33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Norðurlands</a:t>
            </a:r>
          </a:p>
        </p:txBody>
      </p:sp>
      <p:pic>
        <p:nvPicPr>
          <p:cNvPr id="3074" name="Picture 2" descr="kps07042 4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27384"/>
            <a:ext cx="762000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rystalinks.com/chinawallarg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655626"/>
            <a:ext cx="4841007" cy="322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0529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332656"/>
            <a:ext cx="8964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s-IS" sz="3600" dirty="0" smtClean="0">
                <a:latin typeface="Arial Black" pitchFamily="34" charset="0"/>
              </a:rPr>
              <a:t>Hlutfallsleg þróun 1911–2015</a:t>
            </a:r>
            <a:endParaRPr lang="is-IS" sz="3600" dirty="0">
              <a:latin typeface="Arial Black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9" t="1186" r="1271"/>
          <a:stretch/>
        </p:blipFill>
        <p:spPr>
          <a:xfrm>
            <a:off x="-36511" y="1124744"/>
            <a:ext cx="9145016" cy="5998526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 l="385" t="588" r="385" b="588"/>
          <a:stretch>
            <a:fillRect/>
          </a:stretch>
        </p:blipFill>
        <p:spPr bwMode="auto">
          <a:xfrm>
            <a:off x="35496" y="999067"/>
            <a:ext cx="8784976" cy="57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332656"/>
            <a:ext cx="8964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s-IS" sz="3600" dirty="0" smtClean="0">
                <a:latin typeface="Arial Black" pitchFamily="34" charset="0"/>
              </a:rPr>
              <a:t>Víxlun 1911–2013</a:t>
            </a:r>
            <a:endParaRPr lang="is-IS" sz="3600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 l="386" t="591" r="386" b="591"/>
          <a:stretch>
            <a:fillRect/>
          </a:stretch>
        </p:blipFill>
        <p:spPr bwMode="auto">
          <a:xfrm>
            <a:off x="254867" y="1052736"/>
            <a:ext cx="8637613" cy="562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332656"/>
            <a:ext cx="8964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s-IS" sz="3600" dirty="0" smtClean="0">
                <a:latin typeface="Arial Black" pitchFamily="34" charset="0"/>
              </a:rPr>
              <a:t>Strjálbýli á Norðurlandi 1911–2013</a:t>
            </a:r>
            <a:endParaRPr lang="is-IS" sz="3600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 l="386" t="591" r="386" b="591"/>
          <a:stretch>
            <a:fillRect/>
          </a:stretch>
        </p:blipFill>
        <p:spPr bwMode="auto">
          <a:xfrm>
            <a:off x="70080" y="1071070"/>
            <a:ext cx="8750392" cy="569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332656"/>
            <a:ext cx="8964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s-IS" sz="3600" dirty="0" smtClean="0">
                <a:latin typeface="Arial Black" pitchFamily="34" charset="0"/>
              </a:rPr>
              <a:t>Þéttbýli á Norðurlandi 1911–2013</a:t>
            </a:r>
            <a:endParaRPr lang="is-IS" sz="3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99381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-36512" y="-27384"/>
            <a:ext cx="9180512" cy="688538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pic>
        <p:nvPicPr>
          <p:cNvPr id="1026" name="Picture 2" descr="http://www.nat.is/images/kort_nordurland48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356" y="476672"/>
            <a:ext cx="9305650" cy="5040560"/>
          </a:xfrm>
          <a:prstGeom prst="rect">
            <a:avLst/>
          </a:prstGeom>
          <a:noFill/>
        </p:spPr>
      </p:pic>
      <p:sp>
        <p:nvSpPr>
          <p:cNvPr id="8" name="Oval 7"/>
          <p:cNvSpPr>
            <a:spLocks noChangeAspect="1"/>
          </p:cNvSpPr>
          <p:nvPr/>
        </p:nvSpPr>
        <p:spPr>
          <a:xfrm>
            <a:off x="3059832" y="2780928"/>
            <a:ext cx="2700000" cy="270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99152" y="4656752"/>
            <a:ext cx="140400" cy="1404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251520" y="4077072"/>
            <a:ext cx="475200" cy="4752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971600" y="3284984"/>
            <a:ext cx="576000" cy="5760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1043608" y="2780928"/>
            <a:ext cx="453600" cy="4536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1691680" y="2852936"/>
            <a:ext cx="1029600" cy="10296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2267744" y="3861048"/>
            <a:ext cx="230400" cy="2304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699792" y="3284984"/>
            <a:ext cx="180000" cy="1800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2483768" y="2636912"/>
            <a:ext cx="273600" cy="2736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4355976" y="588304"/>
            <a:ext cx="176400" cy="1764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2699792" y="1628800"/>
            <a:ext cx="702000" cy="7020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3203848" y="1916832"/>
            <a:ext cx="572400" cy="5724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3419872" y="2348880"/>
            <a:ext cx="748800" cy="7488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3851920" y="2276872"/>
            <a:ext cx="266400" cy="2664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3635896" y="2348880"/>
            <a:ext cx="216000" cy="2160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3779936" y="2492896"/>
            <a:ext cx="208800" cy="2088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3923928" y="3212976"/>
            <a:ext cx="208800" cy="2088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4204776" y="3709848"/>
            <a:ext cx="151200" cy="1512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4283968" y="3861048"/>
            <a:ext cx="327600" cy="3276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4283968" y="3212976"/>
            <a:ext cx="338400" cy="3384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4139952" y="2492896"/>
            <a:ext cx="338400" cy="3384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436096" y="3068960"/>
            <a:ext cx="208800" cy="208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5940152" y="3501008"/>
            <a:ext cx="252000" cy="2520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004048" y="1844824"/>
            <a:ext cx="957600" cy="9576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7236296" y="764704"/>
            <a:ext cx="252000" cy="252000"/>
          </a:xfrm>
          <a:prstGeom prst="ellips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6516216" y="1304792"/>
            <a:ext cx="223200" cy="223200"/>
          </a:xfrm>
          <a:prstGeom prst="ellips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8093216" y="1556792"/>
            <a:ext cx="396000" cy="396000"/>
          </a:xfrm>
          <a:prstGeom prst="ellips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8784488" y="2168880"/>
            <a:ext cx="180000" cy="180000"/>
          </a:xfrm>
          <a:prstGeom prst="ellips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7" name="TextBox 36"/>
          <p:cNvSpPr txBox="1"/>
          <p:nvPr/>
        </p:nvSpPr>
        <p:spPr>
          <a:xfrm>
            <a:off x="179512" y="5661248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600" b="1" dirty="0" smtClean="0">
                <a:solidFill>
                  <a:schemeClr val="bg1"/>
                </a:solidFill>
              </a:rPr>
              <a:t>NORÐURLAND: </a:t>
            </a:r>
          </a:p>
          <a:p>
            <a:r>
              <a:rPr lang="is-IS" sz="3600" b="1" dirty="0" smtClean="0">
                <a:solidFill>
                  <a:schemeClr val="bg1"/>
                </a:solidFill>
              </a:rPr>
              <a:t>28 kjarnar – 36 þúsund – 489 km</a:t>
            </a:r>
            <a:endParaRPr lang="is-I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-36512" y="-27384"/>
            <a:ext cx="9180512" cy="688538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s-IS"/>
          </a:p>
        </p:txBody>
      </p:sp>
      <p:pic>
        <p:nvPicPr>
          <p:cNvPr id="1026" name="Picture 2" descr="http://www.nat.is/images/kort_nordurland48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356" y="476672"/>
            <a:ext cx="9305650" cy="5040560"/>
          </a:xfrm>
          <a:prstGeom prst="rect">
            <a:avLst/>
          </a:prstGeom>
          <a:noFill/>
        </p:spPr>
      </p:pic>
      <p:sp>
        <p:nvSpPr>
          <p:cNvPr id="37" name="Oval 36"/>
          <p:cNvSpPr>
            <a:spLocks noChangeAspect="1"/>
          </p:cNvSpPr>
          <p:nvPr/>
        </p:nvSpPr>
        <p:spPr>
          <a:xfrm rot="14380366">
            <a:off x="2180751" y="1509248"/>
            <a:ext cx="4012655" cy="3100974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 rot="20223736">
            <a:off x="-600237" y="2736030"/>
            <a:ext cx="4012655" cy="2700000"/>
          </a:xfrm>
          <a:prstGeom prst="ellipse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 rot="21272868">
            <a:off x="4833989" y="826426"/>
            <a:ext cx="4012655" cy="3038021"/>
          </a:xfrm>
          <a:prstGeom prst="ellips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1835696" y="3068960"/>
            <a:ext cx="576000" cy="5760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5148064" y="2132856"/>
            <a:ext cx="576000" cy="5760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3851920" y="3212976"/>
            <a:ext cx="1080000" cy="108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84" t="1301" r="936" b="1602"/>
          <a:stretch/>
        </p:blipFill>
        <p:spPr>
          <a:xfrm>
            <a:off x="180304" y="579549"/>
            <a:ext cx="8783392" cy="56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7801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s-IS" dirty="0"/>
          </a:p>
        </p:txBody>
      </p:sp>
      <p:pic>
        <p:nvPicPr>
          <p:cNvPr id="110606" name="Picture 14" descr="http://t3.gstatic.com/images?q=tbn:ANd9GcRfo4G8Hry5_Ofkb0WI6WR4KVEMSutmJqa62T4LGqBrTwdmr0PsOg&amp;t=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34333" y="692696"/>
            <a:ext cx="3348372" cy="2160240"/>
          </a:xfrm>
          <a:prstGeom prst="rect">
            <a:avLst/>
          </a:prstGeom>
          <a:noFill/>
        </p:spPr>
      </p:pic>
      <p:pic>
        <p:nvPicPr>
          <p:cNvPr id="110598" name="Picture 6" descr="http://www.dogpaddlekayaks.com/images/Kayak_work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7989" y="620688"/>
            <a:ext cx="3023320" cy="2267490"/>
          </a:xfrm>
          <a:prstGeom prst="rect">
            <a:avLst/>
          </a:prstGeom>
          <a:noFill/>
        </p:spPr>
      </p:pic>
      <p:pic>
        <p:nvPicPr>
          <p:cNvPr id="52232" name="Picture 8" descr="http://www.eyjafrettir.is/images/3274e9ec2376d3650a7b40b2b222ff66/a7b41e0112651f06bd5d5935b57d271b_kapii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1562" y="2348880"/>
            <a:ext cx="4100410" cy="2722928"/>
          </a:xfrm>
          <a:prstGeom prst="rect">
            <a:avLst/>
          </a:prstGeom>
          <a:noFill/>
        </p:spPr>
      </p:pic>
      <p:pic>
        <p:nvPicPr>
          <p:cNvPr id="54274" name="Picture 2" descr="http://hdw.datawallpaper.com/technology/high-tech-321246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8349" y="2708920"/>
            <a:ext cx="3408313" cy="1916262"/>
          </a:xfrm>
          <a:prstGeom prst="rect">
            <a:avLst/>
          </a:prstGeom>
          <a:noFill/>
        </p:spPr>
      </p:pic>
      <p:pic>
        <p:nvPicPr>
          <p:cNvPr id="54278" name="Picture 6" descr="http://3.bp.blogspot.com/-zaCMjaKJCO8/TxGmZzRUvCI/AAAAAAAAA-8/v0UzedW_V7M/s1600/SUC54723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54988" y="837803"/>
            <a:ext cx="2485564" cy="3311277"/>
          </a:xfrm>
          <a:prstGeom prst="rect">
            <a:avLst/>
          </a:prstGeom>
          <a:noFill/>
        </p:spPr>
      </p:pic>
      <p:pic>
        <p:nvPicPr>
          <p:cNvPr id="110604" name="Picture 12" descr="http://nilli.blog.is/img/tncache/400x400/f8/nilli/img/c_users_owner_pictures_islenska-kindin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338189" y="4491118"/>
            <a:ext cx="2232248" cy="1674186"/>
          </a:xfrm>
          <a:prstGeom prst="rect">
            <a:avLst/>
          </a:prstGeom>
          <a:noFill/>
        </p:spPr>
      </p:pic>
      <p:pic>
        <p:nvPicPr>
          <p:cNvPr id="110610" name="Picture 18" descr="http://www.amx.is/skjalasafn/e5f2d9572527a8bb6416677cc7a7d1f7/crop_500x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7005802" y="4149080"/>
            <a:ext cx="2345329" cy="1988840"/>
          </a:xfrm>
          <a:prstGeom prst="rect">
            <a:avLst/>
          </a:prstGeom>
          <a:noFill/>
        </p:spPr>
      </p:pic>
      <p:pic>
        <p:nvPicPr>
          <p:cNvPr id="54280" name="Picture 8" descr="http://www.nghs.com/fullpanel/uploads/files/06401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0437" y="4459216"/>
            <a:ext cx="2592288" cy="1706088"/>
          </a:xfrm>
          <a:prstGeom prst="rect">
            <a:avLst/>
          </a:prstGeom>
          <a:noFill/>
        </p:spPr>
      </p:pic>
      <p:sp>
        <p:nvSpPr>
          <p:cNvPr id="54282" name="AutoShape 10" descr="http://upload.wikimedia.org/wikipedia/commons/a/ab/Oil_platform_P-51_(Brazil).jpg"/>
          <p:cNvSpPr>
            <a:spLocks noChangeAspect="1" noChangeArrowheads="1"/>
          </p:cNvSpPr>
          <p:nvPr/>
        </p:nvSpPr>
        <p:spPr bwMode="auto">
          <a:xfrm>
            <a:off x="63500" y="-136525"/>
            <a:ext cx="8086725" cy="53911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pic>
        <p:nvPicPr>
          <p:cNvPr id="54284" name="Picture 12" descr="http://upload.wikimedia.org/wikipedia/commons/a/ab/Oil_platform_P-51_(Brazil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753084" y="4077073"/>
            <a:ext cx="3091273" cy="2060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537466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75" t="660" r="868" b="3736"/>
          <a:stretch/>
        </p:blipFill>
        <p:spPr>
          <a:xfrm>
            <a:off x="141668" y="1287892"/>
            <a:ext cx="8834907" cy="56023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577" y="180302"/>
            <a:ext cx="871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600" b="1" dirty="0" smtClean="0">
                <a:latin typeface="Georgia" panose="02040502050405020303" pitchFamily="18" charset="0"/>
              </a:rPr>
              <a:t>Þéttbýlisvæðing Íslands, 1889–2015 </a:t>
            </a:r>
            <a:endParaRPr lang="is-IS" sz="36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3158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8" name="Picture 46" descr="https://encrypted-tbn1.gstatic.com/images?q=tbn:ANd9GcR3AUeCenRGi-1MwK3KVE2qE8SdxQRePqQjfsIxau72qz3Trkc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770" y="3656916"/>
            <a:ext cx="980265" cy="130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0" name="Picture 48" descr="http://www.throskahjalp.is/static/files/ferdathjonusta/Skagabygg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12" y="5541355"/>
            <a:ext cx="874066" cy="116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4" y="44624"/>
            <a:ext cx="8229600" cy="1143000"/>
          </a:xfrm>
        </p:spPr>
        <p:txBody>
          <a:bodyPr/>
          <a:lstStyle/>
          <a:p>
            <a:r>
              <a:rPr lang="is-IS" dirty="0" smtClean="0">
                <a:latin typeface="Arial Black" panose="020B0A04020102020204" pitchFamily="34" charset="0"/>
              </a:rPr>
              <a:t>Norðurland(a)þing?</a:t>
            </a:r>
            <a:endParaRPr lang="is-IS" dirty="0">
              <a:latin typeface="Arial Black" panose="020B0A04020102020204" pitchFamily="34" charset="0"/>
            </a:endParaRPr>
          </a:p>
        </p:txBody>
      </p:sp>
      <p:pic>
        <p:nvPicPr>
          <p:cNvPr id="3074" name="Picture 2" descr="http://photos-a.ak.fbcdn.net/hphotos-ak-xpf1/v/t1.0-0/1236091_620391294680058_135109791_n.png.jpg?oh=6f489039b34344f323615fcf252530fc&amp;oe=54DFD88C&amp;__gda__=1425297692_50fa429bbe5520a7b152272c8c06aaa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2" y="497605"/>
            <a:ext cx="1714500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439" y="1120335"/>
            <a:ext cx="24003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encrypted-tbn3.gstatic.com/images?q=tbn:ANd9GcRHySCvH2SlgRxi8X_SsD8qAUQU4kHOamvZxtdsBEjDYLvgq2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50786"/>
            <a:ext cx="1808956" cy="180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atthing.is/wp-content/uploads/2012/05/A%C3%9E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472" y="1234634"/>
            <a:ext cx="10287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feykir.is/kualubbi/wp-content/uploads/2009/02/hunathingv_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970" y="2348880"/>
            <a:ext cx="999494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upload.wikimedia.org/wikipedia/is/2/2b/Skjaldarmerki_Hunavatnshrepp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935" y="3933056"/>
            <a:ext cx="9525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samband.is/media/merki-sveitarfelaga/large/blonduo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53" y="4005064"/>
            <a:ext cx="797824" cy="124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upload.wikimedia.org/wikipedia/is/9/95/Skjaldarmerki_Skagastranda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210" y="5276225"/>
            <a:ext cx="1263226" cy="142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skagafjordu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05" y="2525401"/>
            <a:ext cx="9525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dalvikurbygg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" y="5695084"/>
            <a:ext cx="9525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eyjafjardarsvei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410" y="4057560"/>
            <a:ext cx="95250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Fjallabygg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51" y="2377063"/>
            <a:ext cx="9525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Langanesbyggd-merki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988" y="5248274"/>
            <a:ext cx="1343025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grytubakkahreppu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2" y="3821108"/>
            <a:ext cx="9525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husavikurba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134" y="2381443"/>
            <a:ext cx="9525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skutustadarhreppu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543" y="2420888"/>
            <a:ext cx="95250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Thingeyjarsveit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87" y="3987912"/>
            <a:ext cx="1266381" cy="149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 descr="http://www.throskahjalp.is/static/files/ferdathjonusta/Tjorneshreppur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91" y="4035238"/>
            <a:ext cx="1050021" cy="139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http://www.svalbardsstrond.is/static/themes/2013/images/og.png?v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18" y="2261746"/>
            <a:ext cx="1562266" cy="156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horgarbyggd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84" y="5321136"/>
            <a:ext cx="1236857" cy="143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akureyri_rett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705" y="5330327"/>
            <a:ext cx="1184934" cy="144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31465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is-IS"/>
          </a:p>
        </p:txBody>
      </p:sp>
      <p:pic>
        <p:nvPicPr>
          <p:cNvPr id="227331" name="Picture 3" descr="HAlogo_office_eng_inv_rgb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35375" y="2997200"/>
            <a:ext cx="1839913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1908175" y="4365625"/>
            <a:ext cx="5327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s-IS" sz="3600" b="1">
                <a:solidFill>
                  <a:schemeClr val="bg1"/>
                </a:solidFill>
                <a:cs typeface="Arial" charset="0"/>
              </a:rPr>
              <a:t>Háskólinn á Akureyri</a:t>
            </a:r>
            <a:endParaRPr lang="en-US" sz="3600" b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/>
          </a:p>
        </p:txBody>
      </p:sp>
      <p:pic>
        <p:nvPicPr>
          <p:cNvPr id="67596" name="Picture 12" descr="http://farm7.static.flickr.com/6020/5906217448_fd5ef13b4e.jpg"/>
          <p:cNvPicPr>
            <a:picLocks noChangeAspect="1" noChangeArrowheads="1"/>
          </p:cNvPicPr>
          <p:nvPr/>
        </p:nvPicPr>
        <p:blipFill>
          <a:blip r:embed="rId2" cstate="print"/>
          <a:srcRect t="10499" b="41995"/>
          <a:stretch>
            <a:fillRect/>
          </a:stretch>
        </p:blipFill>
        <p:spPr bwMode="auto">
          <a:xfrm>
            <a:off x="0" y="1196752"/>
            <a:ext cx="9017606" cy="3212976"/>
          </a:xfrm>
          <a:prstGeom prst="rect">
            <a:avLst/>
          </a:prstGeom>
          <a:noFill/>
        </p:spPr>
      </p:pic>
      <p:pic>
        <p:nvPicPr>
          <p:cNvPr id="67598" name="Picture 14" descr="http://www.dv.is/media/news/story/image/sjkrahsi__akureyri.jpg__gif_800x1200_q95.jpg?entry=75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176464"/>
            <a:ext cx="2075723" cy="1556792"/>
          </a:xfrm>
          <a:prstGeom prst="rect">
            <a:avLst/>
          </a:prstGeom>
          <a:noFill/>
        </p:spPr>
      </p:pic>
      <p:pic>
        <p:nvPicPr>
          <p:cNvPr id="67600" name="Picture 16" descr="http://www.fjardabyggd.is/Media/w400/b6fc1477aa6494c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680521"/>
            <a:ext cx="2273936" cy="1512168"/>
          </a:xfrm>
          <a:prstGeom prst="rect">
            <a:avLst/>
          </a:prstGeom>
          <a:noFill/>
        </p:spPr>
      </p:pic>
      <p:pic>
        <p:nvPicPr>
          <p:cNvPr id="67588" name="Picture 4" descr="http://www.fsr.is/library/1801/proc/8"/>
          <p:cNvPicPr>
            <a:picLocks noChangeAspect="1" noChangeArrowheads="1"/>
          </p:cNvPicPr>
          <p:nvPr/>
        </p:nvPicPr>
        <p:blipFill>
          <a:blip r:embed="rId5" cstate="print"/>
          <a:srcRect b="31496"/>
          <a:stretch>
            <a:fillRect/>
          </a:stretch>
        </p:blipFill>
        <p:spPr bwMode="auto">
          <a:xfrm>
            <a:off x="3923928" y="5590032"/>
            <a:ext cx="2232248" cy="1223344"/>
          </a:xfrm>
          <a:prstGeom prst="rect">
            <a:avLst/>
          </a:prstGeom>
          <a:noFill/>
        </p:spPr>
      </p:pic>
      <p:pic>
        <p:nvPicPr>
          <p:cNvPr id="67590" name="Picture 6" descr="http://www.mbl.is/tncache/frimg/360/5/51/5519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4527375"/>
            <a:ext cx="2240869" cy="1493913"/>
          </a:xfrm>
          <a:prstGeom prst="rect">
            <a:avLst/>
          </a:prstGeom>
          <a:noFill/>
        </p:spPr>
      </p:pic>
      <p:pic>
        <p:nvPicPr>
          <p:cNvPr id="67592" name="Picture 8" descr="http://www.mbl.is/tncache/frimg/360/5/46/5463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5735437"/>
            <a:ext cx="2221736" cy="1221955"/>
          </a:xfrm>
          <a:prstGeom prst="rect">
            <a:avLst/>
          </a:prstGeom>
          <a:noFill/>
        </p:spPr>
      </p:pic>
      <p:pic>
        <p:nvPicPr>
          <p:cNvPr id="67586" name="Picture 2" descr="http://www.pressan.is/ImageHandler.ashx?ID=e6366df5-4ef1-407d-8a8e-0bba3c35c33e&amp;type=w3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5517232"/>
            <a:ext cx="2137420" cy="118270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-36512" y="1124744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000" b="1" dirty="0" smtClean="0"/>
              <a:t>155,3 milljarðar</a:t>
            </a: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0" y="0"/>
            <a:ext cx="9144000" cy="119675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332656"/>
            <a:ext cx="8964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s-IS" sz="3600" dirty="0" smtClean="0">
                <a:solidFill>
                  <a:schemeClr val="bg1"/>
                </a:solidFill>
                <a:latin typeface="Arial Black" pitchFamily="34" charset="0"/>
              </a:rPr>
              <a:t>Útgjöld til heilbrigðismála 2016</a:t>
            </a:r>
            <a:endParaRPr lang="is-IS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540568" y="162880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b="1" dirty="0" smtClean="0"/>
              <a:t>3,4 milljarðar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468560" y="2031231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b="1" dirty="0" smtClean="0"/>
              <a:t>17,2 milljarðar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s-IS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s-IS"/>
          </a:p>
        </p:txBody>
      </p:sp>
      <p:sp>
        <p:nvSpPr>
          <p:cNvPr id="74754" name="AutoShape 2" descr="http://www.lhg.is/media/skip/tyr/tyr-a-fullu.jpg"/>
          <p:cNvSpPr>
            <a:spLocks noChangeAspect="1" noChangeArrowheads="1"/>
          </p:cNvSpPr>
          <p:nvPr/>
        </p:nvSpPr>
        <p:spPr bwMode="auto">
          <a:xfrm>
            <a:off x="63500" y="-136525"/>
            <a:ext cx="4191000" cy="5572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sp>
        <p:nvSpPr>
          <p:cNvPr id="74756" name="AutoShape 4" descr="http://www.lhg.is/media/skip/tyr/tyr-a-fullu.jpg"/>
          <p:cNvSpPr>
            <a:spLocks noChangeAspect="1" noChangeArrowheads="1"/>
          </p:cNvSpPr>
          <p:nvPr/>
        </p:nvSpPr>
        <p:spPr bwMode="auto">
          <a:xfrm>
            <a:off x="63500" y="-136525"/>
            <a:ext cx="4191000" cy="5572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sp>
        <p:nvSpPr>
          <p:cNvPr id="74758" name="AutoShape 6" descr="http://www.lhg.is/media/skip/tyr/tyr-a-fullu.jpg"/>
          <p:cNvSpPr>
            <a:spLocks noChangeAspect="1" noChangeArrowheads="1"/>
          </p:cNvSpPr>
          <p:nvPr/>
        </p:nvSpPr>
        <p:spPr bwMode="auto">
          <a:xfrm>
            <a:off x="63500" y="-136525"/>
            <a:ext cx="4191000" cy="5572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pic>
        <p:nvPicPr>
          <p:cNvPr id="13" name="Picture 11" descr="PRISO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56421"/>
            <a:ext cx="3494187" cy="2316595"/>
          </a:xfrm>
          <a:prstGeom prst="rect">
            <a:avLst/>
          </a:prstGeom>
          <a:noFill/>
        </p:spPr>
      </p:pic>
      <p:pic>
        <p:nvPicPr>
          <p:cNvPr id="74765" name="Picture 13" descr="http://blog.eyjan.is/olinath/files/2010/07/d%C3%B3mur-300x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6" y="1772816"/>
            <a:ext cx="3566430" cy="252027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5496" y="3585210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4000" b="1" dirty="0" smtClean="0">
                <a:solidFill>
                  <a:schemeClr val="bg1"/>
                </a:solidFill>
              </a:rPr>
              <a:t>26,2 milljarðar</a:t>
            </a:r>
          </a:p>
        </p:txBody>
      </p:sp>
      <p:pic>
        <p:nvPicPr>
          <p:cNvPr id="7475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3345" y="1250754"/>
            <a:ext cx="2290655" cy="304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3" name="Picture 11" descr="http://www.dv.is/media/news/story/image/logreglan-litil_1_jpg_550x400_q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7603" y="4365104"/>
            <a:ext cx="3726921" cy="2492896"/>
          </a:xfrm>
          <a:prstGeom prst="rect">
            <a:avLst/>
          </a:prstGeom>
          <a:noFill/>
        </p:spPr>
      </p:pic>
      <p:pic>
        <p:nvPicPr>
          <p:cNvPr id="74761" name="Picture 9" descr="http://www.liu.is/files/%7Bad2261da-ba3c-4c20-b97c-c64821fc0f88%7D_%C3%BEyrla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187570"/>
            <a:ext cx="5436096" cy="2697814"/>
          </a:xfrm>
          <a:prstGeom prst="rect">
            <a:avLst/>
          </a:prstGeom>
          <a:noFill/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467544" y="0"/>
            <a:ext cx="9144000" cy="119675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0" y="332656"/>
            <a:ext cx="8964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s-IS" sz="3600" dirty="0" smtClean="0">
                <a:solidFill>
                  <a:schemeClr val="bg1"/>
                </a:solidFill>
                <a:latin typeface="Arial Black" pitchFamily="34" charset="0"/>
              </a:rPr>
              <a:t>Útgjöld til öryggismála 2016</a:t>
            </a:r>
            <a:endParaRPr lang="is-IS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87624" y="4345940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 smtClean="0"/>
              <a:t>0,6 milljarðar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36512" y="6290156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b="1" dirty="0" smtClean="0"/>
              <a:t>2,9 milljarðar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70" name="Picture 6" descr="An Image Slideshow"/>
          <p:cNvPicPr>
            <a:picLocks noChangeAspect="1" noChangeArrowheads="1"/>
          </p:cNvPicPr>
          <p:nvPr/>
        </p:nvPicPr>
        <p:blipFill>
          <a:blip r:embed="rId3" cstate="print"/>
          <a:srcRect r="70866"/>
          <a:stretch>
            <a:fillRect/>
          </a:stretch>
        </p:blipFill>
        <p:spPr bwMode="auto">
          <a:xfrm>
            <a:off x="3246118" y="5614700"/>
            <a:ext cx="1887030" cy="775906"/>
          </a:xfrm>
          <a:prstGeom prst="rect">
            <a:avLst/>
          </a:prstGeom>
          <a:noFill/>
        </p:spPr>
      </p:pic>
      <p:pic>
        <p:nvPicPr>
          <p:cNvPr id="45" name="Picture 14" descr="Mynd:Bifrost logo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688550"/>
            <a:ext cx="2448272" cy="140474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-108520" y="3645024"/>
            <a:ext cx="316835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Rectangle 8"/>
          <p:cNvSpPr/>
          <p:nvPr/>
        </p:nvSpPr>
        <p:spPr>
          <a:xfrm>
            <a:off x="-108520" y="1224136"/>
            <a:ext cx="9577064" cy="2492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3" name="Picture 3" descr="http://www.finna.is/files/companydata/31138/logo/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65" y="1196752"/>
            <a:ext cx="887735" cy="880958"/>
          </a:xfrm>
          <a:prstGeom prst="rect">
            <a:avLst/>
          </a:prstGeom>
          <a:noFill/>
        </p:spPr>
      </p:pic>
      <p:pic>
        <p:nvPicPr>
          <p:cNvPr id="15" name="Picture 9" descr="http://www.menntagatt.is/media/skolamerki/mh_logo_100W_100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1224136"/>
            <a:ext cx="864096" cy="864096"/>
          </a:xfrm>
          <a:prstGeom prst="rect">
            <a:avLst/>
          </a:prstGeom>
          <a:noFill/>
        </p:spPr>
      </p:pic>
      <p:pic>
        <p:nvPicPr>
          <p:cNvPr id="16" name="Picture 11" descr="http://www.feykir.is/kualubbi/wp-content/uploads/2009/10/fnv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697" y="1224136"/>
            <a:ext cx="872970" cy="836712"/>
          </a:xfrm>
          <a:prstGeom prst="rect">
            <a:avLst/>
          </a:prstGeom>
          <a:noFill/>
        </p:spPr>
      </p:pic>
      <p:pic>
        <p:nvPicPr>
          <p:cNvPr id="17" name="Picture 13" descr="http://www.menntagatt.is/media/skolamerki/va_logo_100W_100H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1224136"/>
            <a:ext cx="908720" cy="908720"/>
          </a:xfrm>
          <a:prstGeom prst="rect">
            <a:avLst/>
          </a:prstGeom>
          <a:noFill/>
        </p:spPr>
      </p:pic>
      <p:pic>
        <p:nvPicPr>
          <p:cNvPr id="19" name="Picture 17" descr="http://www.menntagatt.is/media/skolamerki/mr_logo_100W_100H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3968" y="1224136"/>
            <a:ext cx="836712" cy="836712"/>
          </a:xfrm>
          <a:prstGeom prst="rect">
            <a:avLst/>
          </a:prstGeom>
          <a:noFill/>
        </p:spPr>
      </p:pic>
      <p:pic>
        <p:nvPicPr>
          <p:cNvPr id="20" name="Picture 23" descr="http://www.menntagatt.is/media/skolamerki/fb_logo_100W_100H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88" y="2852936"/>
            <a:ext cx="720080" cy="720080"/>
          </a:xfrm>
          <a:prstGeom prst="rect">
            <a:avLst/>
          </a:prstGeom>
          <a:noFill/>
        </p:spPr>
      </p:pic>
      <p:pic>
        <p:nvPicPr>
          <p:cNvPr id="21" name="Picture 25" descr="Fjölbrautaskólinn í Garðabæ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 t="29643" r="62666"/>
          <a:stretch>
            <a:fillRect/>
          </a:stretch>
        </p:blipFill>
        <p:spPr bwMode="auto">
          <a:xfrm>
            <a:off x="5076056" y="1224136"/>
            <a:ext cx="840166" cy="836712"/>
          </a:xfrm>
          <a:prstGeom prst="rect">
            <a:avLst/>
          </a:prstGeom>
          <a:noFill/>
        </p:spPr>
      </p:pic>
      <p:pic>
        <p:nvPicPr>
          <p:cNvPr id="22" name="Picture 27" descr="http://www.menntagatt.is/media/skolamerki/fa_logo_100W_100H.jpg"/>
          <p:cNvPicPr>
            <a:picLocks noChangeAspect="1" noChangeArrowheads="1"/>
          </p:cNvPicPr>
          <p:nvPr/>
        </p:nvPicPr>
        <p:blipFill>
          <a:blip r:embed="rId14" cstate="print"/>
          <a:srcRect b="37795"/>
          <a:stretch>
            <a:fillRect/>
          </a:stretch>
        </p:blipFill>
        <p:spPr bwMode="auto">
          <a:xfrm>
            <a:off x="307132" y="2188422"/>
            <a:ext cx="952500" cy="592506"/>
          </a:xfrm>
          <a:prstGeom prst="rect">
            <a:avLst/>
          </a:prstGeom>
          <a:noFill/>
        </p:spPr>
      </p:pic>
      <p:pic>
        <p:nvPicPr>
          <p:cNvPr id="23" name="Picture 29" descr="http://www.menntagatt.is/media/skolamerki/fmos_logo_100W_100H.jpg"/>
          <p:cNvPicPr>
            <a:picLocks noChangeAspect="1" noChangeArrowheads="1"/>
          </p:cNvPicPr>
          <p:nvPr/>
        </p:nvPicPr>
        <p:blipFill>
          <a:blip r:embed="rId15" cstate="print"/>
          <a:srcRect b="37795"/>
          <a:stretch>
            <a:fillRect/>
          </a:stretch>
        </p:blipFill>
        <p:spPr bwMode="auto">
          <a:xfrm>
            <a:off x="91108" y="2924944"/>
            <a:ext cx="952500" cy="592500"/>
          </a:xfrm>
          <a:prstGeom prst="rect">
            <a:avLst/>
          </a:prstGeom>
          <a:noFill/>
        </p:spPr>
      </p:pic>
      <p:pic>
        <p:nvPicPr>
          <p:cNvPr id="24" name="Picture 31" descr="http://www.menntagatt.is/media/skolamerki/ih_logo_100W_100H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83968" y="2852936"/>
            <a:ext cx="720080" cy="720080"/>
          </a:xfrm>
          <a:prstGeom prst="rect">
            <a:avLst/>
          </a:prstGeom>
          <a:noFill/>
        </p:spPr>
      </p:pic>
      <p:pic>
        <p:nvPicPr>
          <p:cNvPr id="25" name="Picture 33" descr="http://www.menntagatt.is/media/skolamerki/Afrit_af_MUMK_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940152" y="1224136"/>
            <a:ext cx="809625" cy="8096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37" descr="Tækniskólinn - Skóli atvinnulífsins">
            <a:hlinkClick r:id="rId18" tooltip="Tækniskólinn - Skóli atvinnulífsins - forsíða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37162" y="2132856"/>
            <a:ext cx="2401894" cy="576064"/>
          </a:xfrm>
          <a:prstGeom prst="rect">
            <a:avLst/>
          </a:prstGeom>
          <a:noFill/>
        </p:spPr>
      </p:pic>
      <p:pic>
        <p:nvPicPr>
          <p:cNvPr id="27" name="Picture 39" descr="http://www.menntagatt.is/media/skolamerki/merki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596336" y="1224136"/>
            <a:ext cx="857250" cy="1476375"/>
          </a:xfrm>
          <a:prstGeom prst="rect">
            <a:avLst/>
          </a:prstGeom>
          <a:noFill/>
        </p:spPr>
      </p:pic>
      <p:pic>
        <p:nvPicPr>
          <p:cNvPr id="28" name="Picture 41" descr="http://www.menntagatt.is/media/skolamerki/fs_logo_100W_100H.jpg"/>
          <p:cNvPicPr>
            <a:picLocks noChangeAspect="1" noChangeArrowheads="1"/>
          </p:cNvPicPr>
          <p:nvPr/>
        </p:nvPicPr>
        <p:blipFill>
          <a:blip r:embed="rId21" cstate="print"/>
          <a:srcRect r="45354"/>
          <a:stretch>
            <a:fillRect/>
          </a:stretch>
        </p:blipFill>
        <p:spPr bwMode="auto">
          <a:xfrm>
            <a:off x="8487816" y="1224136"/>
            <a:ext cx="732653" cy="1340768"/>
          </a:xfrm>
          <a:prstGeom prst="rect">
            <a:avLst/>
          </a:prstGeom>
          <a:noFill/>
        </p:spPr>
      </p:pic>
      <p:pic>
        <p:nvPicPr>
          <p:cNvPr id="29" name="Picture 43" descr="http://www.menntagatt.is/media/skolamerki/FSN-merki_100W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859860" y="2852936"/>
            <a:ext cx="952500" cy="704851"/>
          </a:xfrm>
          <a:prstGeom prst="rect">
            <a:avLst/>
          </a:prstGeom>
          <a:noFill/>
        </p:spPr>
      </p:pic>
      <p:pic>
        <p:nvPicPr>
          <p:cNvPr id="30" name="Picture 49" descr="Menntaskóli Borgarfjarðar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/>
          <a:srcRect r="64792" b="37795"/>
          <a:stretch>
            <a:fillRect/>
          </a:stretch>
        </p:blipFill>
        <p:spPr bwMode="auto">
          <a:xfrm>
            <a:off x="2987824" y="2060848"/>
            <a:ext cx="1944216" cy="736081"/>
          </a:xfrm>
          <a:prstGeom prst="rect">
            <a:avLst/>
          </a:prstGeom>
          <a:noFill/>
        </p:spPr>
      </p:pic>
      <p:pic>
        <p:nvPicPr>
          <p:cNvPr id="32" name="Picture 53" descr="http://www.menntagatt.is/media/skolamerki/Laugum_logo_100W_100H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940152" y="2852936"/>
            <a:ext cx="720080" cy="720080"/>
          </a:xfrm>
          <a:prstGeom prst="rect">
            <a:avLst/>
          </a:prstGeom>
          <a:noFill/>
        </p:spPr>
      </p:pic>
      <p:pic>
        <p:nvPicPr>
          <p:cNvPr id="33" name="Picture 55" descr="http://www.menntagatt.is/media/skolamerki/Logo_100pt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699792" y="1224136"/>
            <a:ext cx="819978" cy="836712"/>
          </a:xfrm>
          <a:prstGeom prst="rect">
            <a:avLst/>
          </a:prstGeom>
          <a:noFill/>
        </p:spPr>
      </p:pic>
      <p:pic>
        <p:nvPicPr>
          <p:cNvPr id="34" name="Picture 57" descr="http://www.menntagatt.is/media/skolamerki/fas_logo_100W_100H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004048" y="2852936"/>
            <a:ext cx="720080" cy="720080"/>
          </a:xfrm>
          <a:prstGeom prst="rect">
            <a:avLst/>
          </a:prstGeom>
          <a:noFill/>
        </p:spPr>
      </p:pic>
      <p:pic>
        <p:nvPicPr>
          <p:cNvPr id="35" name="Picture 59" descr="http://www.menntagatt.is/media/skolamerki/fsu_logo_100W_100H.jpg"/>
          <p:cNvPicPr>
            <a:picLocks noChangeAspect="1" noChangeArrowheads="1"/>
          </p:cNvPicPr>
          <p:nvPr/>
        </p:nvPicPr>
        <p:blipFill>
          <a:blip r:embed="rId28" cstate="print"/>
          <a:srcRect b="37795"/>
          <a:stretch>
            <a:fillRect/>
          </a:stretch>
        </p:blipFill>
        <p:spPr bwMode="auto">
          <a:xfrm>
            <a:off x="8028384" y="2908508"/>
            <a:ext cx="952500" cy="592500"/>
          </a:xfrm>
          <a:prstGeom prst="rect">
            <a:avLst/>
          </a:prstGeom>
          <a:noFill/>
        </p:spPr>
      </p:pic>
      <p:pic>
        <p:nvPicPr>
          <p:cNvPr id="36" name="Picture 63" descr="Framhaldsskólinn í Vestmannaeyjum"/>
          <p:cNvPicPr>
            <a:picLocks noChangeAspect="1" noChangeArrowheads="1"/>
          </p:cNvPicPr>
          <p:nvPr/>
        </p:nvPicPr>
        <p:blipFill>
          <a:blip r:embed="rId29" cstate="print"/>
          <a:srcRect r="1979" b="14537"/>
          <a:stretch>
            <a:fillRect/>
          </a:stretch>
        </p:blipFill>
        <p:spPr bwMode="auto">
          <a:xfrm>
            <a:off x="1547664" y="2132857"/>
            <a:ext cx="1425914" cy="676945"/>
          </a:xfrm>
          <a:prstGeom prst="rect">
            <a:avLst/>
          </a:prstGeom>
          <a:noFill/>
        </p:spPr>
      </p:pic>
      <p:pic>
        <p:nvPicPr>
          <p:cNvPr id="37" name="Picture 65" descr="http://www.menntagatt.is/media/skolamerki/ml_logo_100W_100H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491880" y="1224136"/>
            <a:ext cx="792088" cy="792088"/>
          </a:xfrm>
          <a:prstGeom prst="rect">
            <a:avLst/>
          </a:prstGeom>
          <a:noFill/>
        </p:spPr>
      </p:pic>
      <p:pic>
        <p:nvPicPr>
          <p:cNvPr id="38" name="Picture 19" descr="http://www.menntagatt.is/media/skolamerki/flensborg_logo_100W_100H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115616" y="2852936"/>
            <a:ext cx="720080" cy="720080"/>
          </a:xfrm>
          <a:prstGeom prst="rect">
            <a:avLst/>
          </a:prstGeom>
          <a:noFill/>
        </p:spPr>
      </p:pic>
      <p:pic>
        <p:nvPicPr>
          <p:cNvPr id="39" name="Picture 21" descr="http://www.menntagatt.is/media/skolamerki/bhs_logo_100W_100H.jpg"/>
          <p:cNvPicPr>
            <a:picLocks noChangeAspect="1" noChangeArrowheads="1"/>
          </p:cNvPicPr>
          <p:nvPr/>
        </p:nvPicPr>
        <p:blipFill>
          <a:blip r:embed="rId32" cstate="print"/>
          <a:srcRect r="37795" b="37795"/>
          <a:stretch>
            <a:fillRect/>
          </a:stretch>
        </p:blipFill>
        <p:spPr bwMode="auto">
          <a:xfrm>
            <a:off x="1835696" y="2852936"/>
            <a:ext cx="720082" cy="720080"/>
          </a:xfrm>
          <a:prstGeom prst="rect">
            <a:avLst/>
          </a:prstGeom>
          <a:noFill/>
        </p:spPr>
      </p:pic>
      <p:pic>
        <p:nvPicPr>
          <p:cNvPr id="40" name="Picture 45" descr="http://www.menntagatt.is/media/skolamerki/fva_logo_100W_100H"/>
          <p:cNvPicPr>
            <a:picLocks noChangeAspect="1" noChangeArrowheads="1"/>
          </p:cNvPicPr>
          <p:nvPr/>
        </p:nvPicPr>
        <p:blipFill>
          <a:blip r:embed="rId33" cstate="print"/>
          <a:srcRect b="18898"/>
          <a:stretch>
            <a:fillRect/>
          </a:stretch>
        </p:blipFill>
        <p:spPr bwMode="auto">
          <a:xfrm>
            <a:off x="2555776" y="2852936"/>
            <a:ext cx="936104" cy="759202"/>
          </a:xfrm>
          <a:prstGeom prst="rect">
            <a:avLst/>
          </a:prstGeom>
          <a:noFill/>
        </p:spPr>
      </p:pic>
      <p:pic>
        <p:nvPicPr>
          <p:cNvPr id="43" name="Picture 12" descr="http://www.ru.is/media/hr/skjol/default_white.pn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07504" y="3573016"/>
            <a:ext cx="1219130" cy="1224136"/>
          </a:xfrm>
          <a:prstGeom prst="rect">
            <a:avLst/>
          </a:prstGeom>
          <a:noFill/>
        </p:spPr>
      </p:pic>
      <p:pic>
        <p:nvPicPr>
          <p:cNvPr id="46" name="Picture 16" descr="http://www.feykir.is/kualubbi/wp-content/uploads/2008/10/logo-holar.gif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851920" y="3717032"/>
            <a:ext cx="1095773" cy="1080120"/>
          </a:xfrm>
          <a:prstGeom prst="rect">
            <a:avLst/>
          </a:prstGeom>
          <a:noFill/>
        </p:spPr>
      </p:pic>
      <p:pic>
        <p:nvPicPr>
          <p:cNvPr id="47" name="Picture 18" descr="http://www.bbl.is/Uploads/images_2009/lbhi_logo.jp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2483768" y="3645024"/>
            <a:ext cx="1152127" cy="1152128"/>
          </a:xfrm>
          <a:prstGeom prst="rect">
            <a:avLst/>
          </a:prstGeom>
          <a:noFill/>
        </p:spPr>
      </p:pic>
      <p:pic>
        <p:nvPicPr>
          <p:cNvPr id="48" name="Picture 20" descr="https://www.namsnet.is/HSVEST/System/skins/HSVEST/logo.gif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7236296" y="3819589"/>
            <a:ext cx="1800200" cy="545515"/>
          </a:xfrm>
          <a:prstGeom prst="rect">
            <a:avLst/>
          </a:prstGeom>
          <a:noFill/>
        </p:spPr>
      </p:pic>
      <p:pic>
        <p:nvPicPr>
          <p:cNvPr id="44" name="Picture 8" descr="Mynd:Merki-HÍ.png">
            <a:hlinkClick r:id="rId38"/>
          </p:cNvPr>
          <p:cNvPicPr>
            <a:picLocks noChangeAspect="1" noChangeArrowheads="1"/>
          </p:cNvPicPr>
          <p:nvPr/>
        </p:nvPicPr>
        <p:blipFill>
          <a:blip r:embed="rId39" cstate="print"/>
          <a:srcRect b="20504"/>
          <a:stretch>
            <a:fillRect/>
          </a:stretch>
        </p:blipFill>
        <p:spPr bwMode="auto">
          <a:xfrm>
            <a:off x="683568" y="3645024"/>
            <a:ext cx="2358681" cy="1296144"/>
          </a:xfrm>
          <a:prstGeom prst="rect">
            <a:avLst/>
          </a:prstGeom>
          <a:noFill/>
        </p:spPr>
      </p:pic>
      <p:pic>
        <p:nvPicPr>
          <p:cNvPr id="139266" name="Picture 2" descr="http://para.blog.is/img/tncache/500x500/e2/para/img/logothingeyinga.gif"/>
          <p:cNvPicPr>
            <a:picLocks noChangeAspect="1" noChangeArrowheads="1"/>
          </p:cNvPicPr>
          <p:nvPr/>
        </p:nvPicPr>
        <p:blipFill>
          <a:blip r:embed="rId40" cstate="print"/>
          <a:srcRect l="12094"/>
          <a:stretch>
            <a:fillRect/>
          </a:stretch>
        </p:blipFill>
        <p:spPr bwMode="auto">
          <a:xfrm>
            <a:off x="2351217" y="6033026"/>
            <a:ext cx="2783699" cy="715677"/>
          </a:xfrm>
          <a:prstGeom prst="rect">
            <a:avLst/>
          </a:prstGeom>
          <a:noFill/>
        </p:spPr>
      </p:pic>
      <p:pic>
        <p:nvPicPr>
          <p:cNvPr id="139268" name="Picture 4" descr="http://www.fma.is/static/news/Simey_midja-minnkud.jpg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5220072" y="5697022"/>
            <a:ext cx="1248674" cy="1044346"/>
          </a:xfrm>
          <a:prstGeom prst="rect">
            <a:avLst/>
          </a:prstGeom>
          <a:noFill/>
        </p:spPr>
      </p:pic>
      <p:pic>
        <p:nvPicPr>
          <p:cNvPr id="51" name="Picture 4" descr="http://www.frumkvodlar.is/wp-content/uploads/2012/08/TTHsjodur_rannis-960x310.jpeg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6460456" y="5877272"/>
            <a:ext cx="2683544" cy="864096"/>
          </a:xfrm>
          <a:prstGeom prst="rect">
            <a:avLst/>
          </a:prstGeom>
          <a:noFill/>
        </p:spPr>
      </p:pic>
      <p:pic>
        <p:nvPicPr>
          <p:cNvPr id="31" name="Picture 51" descr="http://www.menntagatt.is/media/skolamerki/fsh_logo_100W_100H.jpg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779912" y="5013176"/>
            <a:ext cx="720080" cy="720080"/>
          </a:xfrm>
          <a:prstGeom prst="rect">
            <a:avLst/>
          </a:prstGeom>
          <a:noFill/>
        </p:spPr>
      </p:pic>
      <p:pic>
        <p:nvPicPr>
          <p:cNvPr id="14" name="Picture 7" descr="http://t3.gstatic.com/images?q=tbn:ANd9GcRnxrCN0VQmc8TwbsW4PiFMvPpUJfm5Jfr8wmSv9RukGt5O23IYNIrYSB3c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5724128" y="4653136"/>
            <a:ext cx="1187624" cy="816492"/>
          </a:xfrm>
          <a:prstGeom prst="rect">
            <a:avLst/>
          </a:prstGeom>
          <a:noFill/>
        </p:spPr>
      </p:pic>
      <p:pic>
        <p:nvPicPr>
          <p:cNvPr id="41" name="Picture 5" descr="http://www.unak.is/static/images/Unduralheimsins/Picture5.png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5004048" y="3573016"/>
            <a:ext cx="2126566" cy="1008112"/>
          </a:xfrm>
          <a:prstGeom prst="rect">
            <a:avLst/>
          </a:prstGeom>
          <a:noFill/>
        </p:spPr>
      </p:pic>
      <p:pic>
        <p:nvPicPr>
          <p:cNvPr id="18" name="Picture 15" descr="http://www.ikon.is/ikon/images/stories/CustomerLogos/VMA_logo.gif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7920880" y="2852936"/>
            <a:ext cx="1043608" cy="7166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2" name="Picture 2" descr="http://www.si.is/media/nyskraning-og-throun/Efnismynd/Logo_Rannis.jpg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7859496" y="4437112"/>
            <a:ext cx="1177000" cy="917080"/>
          </a:xfrm>
          <a:prstGeom prst="rect">
            <a:avLst/>
          </a:prstGeom>
          <a:noFill/>
        </p:spPr>
      </p:pic>
      <p:sp>
        <p:nvSpPr>
          <p:cNvPr id="53" name="TextBox 52"/>
          <p:cNvSpPr txBox="1"/>
          <p:nvPr/>
        </p:nvSpPr>
        <p:spPr>
          <a:xfrm>
            <a:off x="0" y="4941168"/>
            <a:ext cx="36004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s-IS" sz="4000" b="1" dirty="0" smtClean="0">
                <a:solidFill>
                  <a:schemeClr val="bg1"/>
                </a:solidFill>
              </a:rPr>
              <a:t>61,0 milljarðar</a:t>
            </a:r>
          </a:p>
        </p:txBody>
      </p:sp>
      <p:sp>
        <p:nvSpPr>
          <p:cNvPr id="55" name="Rectangle 2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s-IS" dirty="0"/>
          </a:p>
        </p:txBody>
      </p:sp>
      <p:pic>
        <p:nvPicPr>
          <p:cNvPr id="49" name="Picture 22" descr="http://www.unak.is/static/files/Stjornsysla_stefnumal/logo/Nytt_merki_2007/HAlogo_office_top_pos_rgb.png"/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4644008" y="4941168"/>
            <a:ext cx="862140" cy="936104"/>
          </a:xfrm>
          <a:prstGeom prst="rect">
            <a:avLst/>
          </a:prstGeom>
          <a:noFill/>
        </p:spPr>
      </p:pic>
      <p:sp>
        <p:nvSpPr>
          <p:cNvPr id="50" name="Rectangle 24"/>
          <p:cNvSpPr>
            <a:spLocks noChangeArrowheads="1"/>
          </p:cNvSpPr>
          <p:nvPr/>
        </p:nvSpPr>
        <p:spPr bwMode="auto">
          <a:xfrm>
            <a:off x="0" y="0"/>
            <a:ext cx="9144000" cy="119675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0" y="332656"/>
            <a:ext cx="8964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s-IS" sz="3600" dirty="0" smtClean="0">
                <a:solidFill>
                  <a:schemeClr val="bg1"/>
                </a:solidFill>
                <a:latin typeface="Arial Black" pitchFamily="34" charset="0"/>
              </a:rPr>
              <a:t>Útgjöld til menntamála 2016</a:t>
            </a:r>
            <a:endParaRPr lang="is-IS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0" y="5614700"/>
            <a:ext cx="222034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s-IS" sz="2800" b="1" dirty="0" smtClean="0">
                <a:solidFill>
                  <a:schemeClr val="bg1"/>
                </a:solidFill>
              </a:rPr>
              <a:t>1,3 milljarðar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-5038" y="6133946"/>
            <a:ext cx="222538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s-IS" sz="2800" b="1" dirty="0" smtClean="0">
                <a:solidFill>
                  <a:schemeClr val="bg1"/>
                </a:solidFill>
              </a:rPr>
              <a:t>6,7 milljarðar</a:t>
            </a:r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ThePhantomOfTheOpera4"/>
          <p:cNvPicPr>
            <a:picLocks noChangeAspect="1" noChangeArrowheads="1"/>
          </p:cNvPicPr>
          <p:nvPr/>
        </p:nvPicPr>
        <p:blipFill>
          <a:blip r:embed="rId2" cstate="print"/>
          <a:srcRect b="24007"/>
          <a:stretch>
            <a:fillRect/>
          </a:stretch>
        </p:blipFill>
        <p:spPr bwMode="auto">
          <a:xfrm>
            <a:off x="4103687" y="3090863"/>
            <a:ext cx="5040313" cy="3767137"/>
          </a:xfrm>
          <a:prstGeom prst="rect">
            <a:avLst/>
          </a:prstGeom>
          <a:noFill/>
        </p:spPr>
      </p:pic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0" y="0"/>
            <a:ext cx="9144000" cy="119675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s-IS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s-I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332656"/>
            <a:ext cx="8964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s-IS" sz="3600" dirty="0" smtClean="0">
                <a:solidFill>
                  <a:schemeClr val="bg1"/>
                </a:solidFill>
                <a:latin typeface="Arial Black" pitchFamily="34" charset="0"/>
              </a:rPr>
              <a:t>Útgjöld til menningarmála 2016</a:t>
            </a:r>
            <a:endParaRPr lang="is-IS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76802" name="Picture 2" descr="http://stofnanir.hi.is/boklist/sites/stofnanir.hi.is.boklist/files/images/543779598.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805444"/>
            <a:ext cx="3024336" cy="2055604"/>
          </a:xfrm>
          <a:prstGeom prst="rect">
            <a:avLst/>
          </a:prstGeom>
          <a:noFill/>
        </p:spPr>
      </p:pic>
      <p:pic>
        <p:nvPicPr>
          <p:cNvPr id="76806" name="Picture 6" descr="http://www.mbl.is/folk/lhus/thjodleikhusid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412776"/>
            <a:ext cx="2016224" cy="1846318"/>
          </a:xfrm>
          <a:prstGeom prst="rect">
            <a:avLst/>
          </a:prstGeom>
          <a:noFill/>
        </p:spPr>
      </p:pic>
      <p:pic>
        <p:nvPicPr>
          <p:cNvPr id="76808" name="Picture 8" descr="http://www.langanesbyggd.is/images/frettir/umf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8568" y="1268760"/>
            <a:ext cx="1945432" cy="1800200"/>
          </a:xfrm>
          <a:prstGeom prst="rect">
            <a:avLst/>
          </a:prstGeom>
          <a:noFill/>
        </p:spPr>
      </p:pic>
      <p:pic>
        <p:nvPicPr>
          <p:cNvPr id="76810" name="Picture 10" descr="http://isitosc.sidan.is/content/files/public/logo/ISI/isi.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5843514"/>
            <a:ext cx="938622" cy="1041870"/>
          </a:xfrm>
          <a:prstGeom prst="rect">
            <a:avLst/>
          </a:prstGeom>
          <a:noFill/>
        </p:spPr>
      </p:pic>
      <p:pic>
        <p:nvPicPr>
          <p:cNvPr id="76814" name="Picture 14" descr="http://listasafn.is/img/bannerlink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t="7411" b="3705"/>
          <a:stretch>
            <a:fillRect/>
          </a:stretch>
        </p:blipFill>
        <p:spPr bwMode="auto">
          <a:xfrm>
            <a:off x="179512" y="1340768"/>
            <a:ext cx="2096701" cy="1408062"/>
          </a:xfrm>
          <a:prstGeom prst="rect">
            <a:avLst/>
          </a:prstGeom>
          <a:noFill/>
        </p:spPr>
      </p:pic>
      <p:pic>
        <p:nvPicPr>
          <p:cNvPr id="17" name="Picture 20" descr="http://www.liu.is/files/%7B91d3d334-6e75-4ee3-b483-ba9c050ae7a4%7D_r%C3%BAv%20logo.jpg"/>
          <p:cNvPicPr>
            <a:picLocks noChangeAspect="1" noChangeArrowheads="1"/>
          </p:cNvPicPr>
          <p:nvPr/>
        </p:nvPicPr>
        <p:blipFill>
          <a:blip r:embed="rId9" cstate="print"/>
          <a:srcRect l="1528" t="3733"/>
          <a:stretch>
            <a:fillRect/>
          </a:stretch>
        </p:blipFill>
        <p:spPr bwMode="auto">
          <a:xfrm>
            <a:off x="251520" y="3645024"/>
            <a:ext cx="2952158" cy="1180339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-36512" y="5169386"/>
            <a:ext cx="446449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s-IS" sz="4000" b="1" dirty="0" smtClean="0">
                <a:solidFill>
                  <a:schemeClr val="bg1"/>
                </a:solidFill>
              </a:rPr>
              <a:t>  19,0  milljarðar</a:t>
            </a:r>
          </a:p>
        </p:txBody>
      </p:sp>
      <p:pic>
        <p:nvPicPr>
          <p:cNvPr id="2" name="Picture 2" descr="http://www.humanrights.is/static/files/Logo/merki-thjodkirkjunna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168" y="3820141"/>
            <a:ext cx="1863120" cy="294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389537" y="7331128"/>
            <a:ext cx="9610725" cy="1514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002968" y="8613576"/>
            <a:ext cx="8915400" cy="4953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36511" y="6362164"/>
            <a:ext cx="249124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s-IS" sz="2800" b="1" dirty="0" smtClean="0">
                <a:solidFill>
                  <a:schemeClr val="bg1"/>
                </a:solidFill>
              </a:rPr>
              <a:t>  2,1  milljarðar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24489" y="5858108"/>
            <a:ext cx="247922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s-IS" sz="2800" b="1" dirty="0" smtClean="0">
                <a:solidFill>
                  <a:schemeClr val="bg1"/>
                </a:solidFill>
              </a:rPr>
              <a:t>  0,4  milljarðar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116632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s-I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Samgöngumál</a:t>
            </a:r>
          </a:p>
        </p:txBody>
      </p:sp>
      <p:pic>
        <p:nvPicPr>
          <p:cNvPr id="26" name="Picture 2" descr="http://www.verslo.is/home/sigestu/Myndir/icelandair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12126" y="1052736"/>
            <a:ext cx="3072342" cy="2304256"/>
          </a:xfrm>
          <a:prstGeom prst="rect">
            <a:avLst/>
          </a:prstGeom>
          <a:noFill/>
        </p:spPr>
      </p:pic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2911" y="825242"/>
            <a:ext cx="3317121" cy="222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-36512" y="5085184"/>
            <a:ext cx="446449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s-IS" sz="4000" b="1" dirty="0" smtClean="0">
                <a:solidFill>
                  <a:schemeClr val="bg1"/>
                </a:solidFill>
              </a:rPr>
              <a:t> 28,3 milljarðar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36511" y="6277962"/>
            <a:ext cx="249124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s-IS" sz="2800" b="1" dirty="0" smtClean="0">
                <a:solidFill>
                  <a:schemeClr val="bg1"/>
                </a:solidFill>
              </a:rPr>
              <a:t>  3,1  milljarðar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24489" y="5773906"/>
            <a:ext cx="247922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s-IS" sz="2800" b="1" dirty="0" smtClean="0">
                <a:solidFill>
                  <a:schemeClr val="bg1"/>
                </a:solidFill>
              </a:rPr>
              <a:t>  0,6  milljarðar</a:t>
            </a:r>
          </a:p>
        </p:txBody>
      </p:sp>
      <p:pic>
        <p:nvPicPr>
          <p:cNvPr id="83978" name="Picture 10" descr="http://www.mbl.is/tncache/frimg/dimg_cache/e360x224/6/7/6075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726270"/>
            <a:ext cx="3429000" cy="2133600"/>
          </a:xfrm>
          <a:prstGeom prst="rect">
            <a:avLst/>
          </a:prstGeom>
          <a:noFill/>
        </p:spPr>
      </p:pic>
      <p:pic>
        <p:nvPicPr>
          <p:cNvPr id="13" name="Picture 2" descr="http://www.mbl.is/tncache/frimg/360/4/36/43662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3835" y="2934332"/>
            <a:ext cx="2791682" cy="2148046"/>
          </a:xfrm>
          <a:prstGeom prst="rect">
            <a:avLst/>
          </a:prstGeom>
          <a:noFill/>
        </p:spPr>
      </p:pic>
      <p:pic>
        <p:nvPicPr>
          <p:cNvPr id="8397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6190" y="2824966"/>
            <a:ext cx="3095455" cy="20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384250" y="4861550"/>
            <a:ext cx="2914927" cy="193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-36512" y="0"/>
            <a:ext cx="9180512" cy="6885384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/>
          </a:p>
        </p:txBody>
      </p:sp>
      <p:pic>
        <p:nvPicPr>
          <p:cNvPr id="11" name="Picture 2" descr="Vinnusóknarsvæði 2011"/>
          <p:cNvPicPr>
            <a:picLocks noChangeAspect="1" noChangeArrowheads="1"/>
          </p:cNvPicPr>
          <p:nvPr/>
        </p:nvPicPr>
        <p:blipFill>
          <a:blip r:embed="rId2" cstate="print"/>
          <a:srcRect l="29528" r="19562" b="53158"/>
          <a:stretch>
            <a:fillRect/>
          </a:stretch>
        </p:blipFill>
        <p:spPr bwMode="auto">
          <a:xfrm>
            <a:off x="367616" y="353526"/>
            <a:ext cx="8308840" cy="530772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95536" y="5889466"/>
            <a:ext cx="828092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Níu vinnusóknarsvæði á Norðurlandi</a:t>
            </a:r>
            <a:endParaRPr lang="is-IS" sz="40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6512616"/>
      </p:ext>
    </p:extLst>
  </p:cSld>
  <p:clrMapOvr>
    <a:masterClrMapping/>
  </p:clrMapOvr>
  <p:transition spd="slow" advClick="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94845" y="938752"/>
          <a:ext cx="9049155" cy="5919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660232" y="6453336"/>
            <a:ext cx="21956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is-IS" sz="1000" b="1" dirty="0"/>
              <a:t>Heimild: Hagstofa Íslands, </a:t>
            </a:r>
            <a:r>
              <a:rPr lang="is-IS" sz="1000" b="1" dirty="0" smtClean="0"/>
              <a:t>2015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513219875"/>
      </p:ext>
    </p:extLst>
  </p:cSld>
  <p:clrMapOvr>
    <a:masterClrMapping/>
  </p:clrMapOvr>
  <p:transition spd="slow" advClick="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23692" y="-407468"/>
            <a:ext cx="5922889" cy="84112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0" y="5517232"/>
            <a:ext cx="2771800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2" name="Rectangle 21"/>
          <p:cNvSpPr/>
          <p:nvPr/>
        </p:nvSpPr>
        <p:spPr>
          <a:xfrm>
            <a:off x="6084168" y="5472608"/>
            <a:ext cx="3059832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8" name="Picture 7" descr="Island2020_rg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16824" y="4971602"/>
            <a:ext cx="1331640" cy="131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24155"/>
      </p:ext>
    </p:extLst>
  </p:cSld>
  <p:clrMapOvr>
    <a:masterClrMapping/>
  </p:clrMapOvr>
  <p:transition spd="slow" advClick="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89" t="827" r="1289" b="1384"/>
          <a:stretch/>
        </p:blipFill>
        <p:spPr>
          <a:xfrm>
            <a:off x="179511" y="616343"/>
            <a:ext cx="8640961" cy="5620969"/>
          </a:xfrm>
          <a:prstGeom prst="rect">
            <a:avLst/>
          </a:prstGeom>
        </p:spPr>
      </p:pic>
      <p:sp>
        <p:nvSpPr>
          <p:cNvPr id="2" name="AutoShape 8" descr="data:image/png;base64,iVBORw0KGgoAAAANSUhEUgAAATMAAABdCAMAAAD+D3HyAAAAwFBMVEX///82ODptUpszNTdqTplrUJovMTPJyclpTZk9QEFoS5jU1dUgIyX8/PxlR5YwMzXe3t4rLS+RkpNcXV8mKSsZHB/Dw8Tm5udMTk9naGnz9PTr7Ow8PkBGSEr5+Pt+f4Do5O9iQ5SJioq9stB1XKDOzs+xsbHy7/bVzuKkpabe2OiJdK56YaReYGG7u7yen6B0dXaejrvMxNuwosiAaafBt9Shkb2MeLBtbm+YhriLdq8SFRm0qMoAAADIvtnW0OEM24MyAAAQLklEQVR4nO1bi3aiSBDlLaIIKAqiCBrF4Asj+Jq45v//aqu6QdEYJ7PrTLKrd86ZkIbuLi7V9eoOw3wKneFwEa+F/nb0uefvHcPR89Mq6VYUkRMV7u2rxfn+GD3F20SsyCIQJigCJ/8YfrVI3xzD1URUZEEUBFmpVMartSj2F18t1PeGP6mIoF1yP1mv9j42JCK3/2qpvjcSmRO49epp4acN/lh4cHYViy4nJ6Nh59jij0X56esE+g9gK3Ocf9ICelbZfY0w/xGMBXnVOWl5cPYzjAVlp560+Nj0RdL8N3CBs+ShZ1fRSd4p1XD70LOL8ONkMlm/7HZ9Tln5w2HnqGvDrfzQswsYJRWM+2VF4TiRS9bbeLfcL55HPgQdnQdnl9CBQBbyJUiYOIQIWZNSkbl+Ml5vV6tEVOJh5+ej3Bd2FU4Yxy/bSb9PKQP6CPASiBS5fr+fxP5Xy/mdMBbEPr0aTUT5Zbd62a6TpM/JFUURBKSRE0Wx0t2r18e5J/SBKHo1TMQKVss6w9HoebFfxqvtGnRPqJBKGrd8kJahC86SXvkTsfKcu6N2hv5WELbLZTyG5D3xv0K8b4kuV0krF8997oQzhsQa8gu6gB0sz0eynmIEnKVVxQucdV5SzjAXfXn4TwrgrOvTS+Cse8YZEyspVS+yMH5wRrGvcN204v/cpz4gD+CMljpiRUxGvu8/dgcYZlnhuANnQh+35lRV7RAMh8OVLCar+GX8IxFp7CYnj/0B0J9JBzga+v6+L/af3t72u1283W4nk0m325UhPlMUiHIxSxAR9520D0dvz4s1hLRx/PKCqgSsVLrdCsRjkH8CPVwKSEcFIA/C3G4XklLlbjVttB2DKhFKQJFIwkQJQl3CVagAeUTPulwyWa9kTl4tfD/ucsLkq2X/Iuy7MllqSBMSBIkSXkJqmSTj8RjS83i53I9eZDHdFIbYlyzKXUVU/K+U/MuwAH2CjJLk5X2wXqs43m3h8ukZDFvuuVgRxvR3Ls0XfEWU73L7zl/DolstFm+LCRZ7hkSVlpzYPz/ScuQsEYQ1/hxCJh//UWG/CZ4hf4wx7srnmE9cxs8ROzlr28IV/hyuBXn7p+T8RlB3lTTlxjj2GmfHtpUiVmhfRXz32B2gs0qVhlmkcSziOmdPYPvJxR4zgj8i5rcCri9aNMvbsJ1ykbMftG2Z+UtQzXs8KzREy0+uljndii8suidOTOtmPgQbhN1RIih3WBbyD0WzWPkpZ6ke+pU0xuhsZWV1fyWO50pWAIoVeZuVKq5zNuxnR4TAGK7Pn/v/I1a4LrkgNcUcZxP/7MkcZxMhjct2gjC5PyewldO9piGus2xvZM9xwvr5tECW4+zgNxZ9Ubm/k8mwzEhMD/lArrTTWSuc0O12K5ME0s39fuT7wxg4eyOkdrZC1gni4OVXiP2lABdIl5k/FoSjDxz1FVomE0hVA9nrcyL3EuNZhH1y2NQDx3l3TmAIbpMqymgicDmVGa2UboXsBeNRd/IPKET+hD4niNlmCyztu9sbWBzc5lv/9Fy22nl+forj9ZoW1kRSU8uOIijr9KldRazc277A7rAH8CaKk/Otpgy+v1gst6Bq4/WPJJlMkjjTrecu1703x4n7bpSzRVe8HjaAIiqLIR5GePYPjR1Y2/eWCawPZ433lZ8cKcA9z/dxBfjdOysHDZPs3KwaA2dXLdNlzraCeGd7AqPJwQPuK+JkgVuZHz17mTPIGJT7cpwQx2d/YTjqi2L/ZbVa7ZZPT8sFYIQYptVutGeXOHvrivJHruP/iSdRyIqGnZWC8ZeC+3IV3MLkJglgDdi+AHYvnKjEi8WzD8gdTYag+L72UWLlWJforIAyPFKAW+UC3SgXSTxGGuVs+zzbHp4gnatEEJW7CjaO56MIFvHqZQtA/Zpw/T5HdE7BDU8hx5lIz4gSPhWBU8Zf+AZ/HpiXn262qWi/fDRkz4DFfr+AXCCOt7BAE9z/hMyTHEmopPvtkEXdWTEIckzxpxFpeixoCD5W2aExGy0BKzBx20kySXb+HxD0G+GN+4U9EDyXfM/ngFIsKj/Jl/LAWtm9pUnvgfvB409XJZ64d2ds7xCdrSysrz2AxmsPAC+wWvfFxxl3UqMWf6jUwhMrv18snlbxapUk4yT1jyTUIEEbJwqPpYlrU+TWW3pi7xBEAEUknD1EryQWk+UK9/T48xPMMcmff+Wje3r+85BEIZN9oBSY3d3fBtNFPEFqifQc+EFgnonJ+hIsmZ+t207noWQphvF2u8LDn/vlAuPVr5bnV6H+li+ZH1UPCs7NBnb0I6zbDXsGOn7ro7tRNFMPouSFUFu07XI/6+NbOGpYLRxYC8vmNMCRnY87fBqDae2Aphc1fs8Xt8n43uXBrY1psjOGKW3IU2HullOlgl18UceDW+5Hc7ZqptluZL8NbFPiN4NGNN/805c4osEaGs/zmkRRvCzev4TzlwSTSO5lzmZtnpWa8F6uAZKYvXxHr4wdj++eR8mWNOP1ozlnZZY1vIPSqiFM4haNeu2fvsQRg3mNZwGgCS7Ls7xkWv9+0HOo0xpMwduXOWsAZ6YHi8mzQRTjhLOoiR2LFzmbFXmtVvpozgZy1stm1Ku2JIFq1Gb/+CXy0KlULWsQuCCz5N1k1DOU4Mt8xJnTM8v2AK8K5TPOAE3pI86isnllVTieUZ8eGK3+ZUx7Ns+7hV+X/QIsYIovljKZeft3rM5WU/uQM8YZDKhyO/X3nFWNjzhrROE1UQ+jIqxByVIbdVZr38TP5ThjTORskN5Q9SAMM2mdEkKHt+7oMyKL0wjDYECaaefWIAQUUu9Ib6CEVqNwzlkJR3bOBs5xptPeJTXHGUpDOLKyoVXVOs5C7hSCMCihdK3cqES2IJg5zFwCE3drzvAy5cyK2nXTNMuvc+KxZ0YZYM7UUKq/VuG2Vy/jbURdYtTSnCcN0FIj+g+/lsuvnlNqlsvsCWcWrEV8st7ESRt/4RCvvTxnnc0rGZe1Ms6cgEhTb0JLRG5KwKNDn/uLCN8KXSpSvd5jAiIYCoooTLGz2SuAEO1bWLQcZyqsTa2G30kt2CZ6BAkMnFR10L9qYPeMKDJ41qiC7zZYyZRM4j8k4GSKl+D28FcT1aIIXVltGrhgj9w8ZzPoyhsmjCPxEJY16qSPl+dMnRtkXJdyxharGzoT8RVROfMLzpw0l1H4Fl5LhgFiSjUmkPCGQThzgjLIokm8WbPhZu8G4RThzCWcRSCfSeZp4KuWbW/Dw0/U5xJxarztSob5WnWmEqs1GyXqNWoe09pIvFF27aKBDTaM4DWR5GJRkowTPRvAiFqxOotcaHEHEJXZ/DvOQmwzba9FOYNrwzTxI7Blh5nN+ZQzNZrjg4SzqgluvxeGTZOXpkzBQ8kIZ7Ay4AXN+dw2USKtdgN7jZyxxaA0COagKNKcmCAbvVXggMWwNVQvmLpEPi/frAYNfQYC2ijprM2ybTA7rabB9izVUWdEHeCWaiFpPG97Yd6eOYQqVOWSixqrMmoDLk45AzIMXooc5Bg544teVGh4LNUplellvpRcUs7AFJfRfqkBaDeYOhSXcDZok3WkqmqDLAP+Bq6TcMaCHYJI2Z1TY9YDCVgakLfg85Fvo4MQ0oa6IjCm9C11iCHKBVzLs9Svb1Ad0Ga0IEpgs2j0wFkARJrEpKhoqdo6xqbvOAs0XovoGiL2rHAYmurU0ZdW0zYdJDbTuXTiBeqUMwfWOeozYkDeNLgVZ6D7hsTb1QA1VzUzu8bQBcsHKWc96qK8jDNUpvJJJEDWUsYZ7+pnnAHbrEkHCdASDDCvOecMrFE5pSzPj/czzsJcPJ5xZqGBS/MBtWewRLdvwlm7GobR3NAkAyNlvZ6LbUsmnSfPWWiCyhHrBJ3NLHK0AEx4lTO9Bq9QnDUQ1fSjv+Ms4A9adpGfS20OsRxTj370HGeYD0hROljDPBL4bzlLfYDOY1JWQEpYrZq7j/PkOdNhwbJgb1q4SJvk6+pztwhwidbOMprOOcN1mMd7zqReAIObh4jgk5wxNfxWmqSxbZofZZwRvc+W46AIU81vxFkanyFZhqfiDynPmTa1TjhjgiK8b9HWIEgk8Rx0gXQOgyDi3T7UswHxvuYBr+E5Z2y7TaxO5t0+y5lek0h8wfIaDnrgrPeOs81tOUNnw9es4J2ezVunnLU2GhhAwzClOenZIM4pCoJgo13jDPWMt4MjSu84A0oxNtu8t2dXOWOssFksk09GZv1Yz261NlPOkBeYcVDO2TMd7WbvdG2qYZudBT2vN6MlQkiIoR95i+iqPaOcnQpwxhkv4eJktfAXOcMCZSmYo11DjjLOyPfP7FkB3U50Gx+QcTbDCWAd4o9mmjiShXrmN3WwG/nQEClJv991zhxUw/ppwfaUM744I2JkAcbnOTuKi2FSxlkrZ/YxvGG1G8VnWe6EERBOgEagTRW6RXLQ0iln4Iz4WjUkaEAkqdv85zhjIilLaYCiMITE+Sw+kzAPALWF1dm6whnLRydtehillYLyKWdkCRSpS9FxaU5vUCC00vpZq1UismASqxc1VrMDFQuBBs0DUs6oXpOikZHacTdi0H/S2hSJ/nN+08pxVoTOFrHwpDSve2YZlXlADCZ56lDXwJCEVoU86ahyGWf4Sflmw9ILAVZMMb8N6uVpIc+xntXiiA2rkcoIRtnsvw9pS16TeJvadDqFhAkMMAn5ZixmhRtvDsLz5hQ0KUIdBOWq4teH9BITcp46KghqI1JF6lV7NVwafC1yIq+NTrBXxSyh5xWx2YOgc/YKettuVqtYIJaaLb2KpVi22Av0MJ0CHHFAE/fSrIod23OYtVCdoplrhi0moFn6tOaaBp3Omhms5nowKqaZU6YUkczN7oU039RceBdMCMsfbEr8ChqsRF4+3RDQ3HTdNGxN47FBk9qoXA2ePmdIuNqcELLvdrtdZDVMsJuMtTGwDGKYfBU9vtS2SHEf8lcTc9XXtDOu8QDSdp5MBv/PnUad3jM3M5t2qaMm9PC6HfRMOsqrzkTlwxiOjaUAmI6fe9hbYgczsnFABwXlDqR0RtxjwRm19F2qV7j4LApuu0jRdnHj6WDZW9HG1cpSu9Yje1EN+hzQZKGalQ0aywdVYg2xKGZDjODOQeVsw2SbLTt9vo2cmXSSNinfl6pNF0I0qWh7sEYLEr3Hzhs12kVDzhz4pe3OqiwdxdCZkKe3pyDiYOOaJmvPA1VvE9EHujd1i5JptN1N1EKa6IRtsmUCuuxKptSe9gYf0PBLaBUOGJSsk78RaA0as0ahpJ49B6bIM/nDHhKsJw0FU0vw9MDBi9msoTOD7Hl4RbWRTUFdiAUj49D4Wyu7V2plXYgNLOFVS0+bGg5j5cdoDWCAEpoJ2thiHH1QgFELA+I5socLKUkWeRf9BqWzfwgHk8wsMAS7cZt68f8bFsnaWg5An6OP+A3be/87eBgnGu7ULpYhR2ejn/d4wJqb6NY0XtOM8nT2OGv0GTil6tTF3fdNb/DbDsb8PvwNyRXHJeG5Ero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sp>
        <p:nvSpPr>
          <p:cNvPr id="3" name="AutoShape 10" descr="data:image/png;base64,iVBORw0KGgoAAAANSUhEUgAAATMAAABdCAMAAAD+D3HyAAAAwFBMVEX///82ODptUpszNTdqTplrUJovMTPJyclpTZk9QEFoS5jU1dUgIyX8/PxlR5YwMzXe3t4rLS+RkpNcXV8mKSsZHB/Dw8Tm5udMTk9naGnz9PTr7Ow8PkBGSEr5+Pt+f4Do5O9iQ5SJioq9stB1XKDOzs+xsbHy7/bVzuKkpabe2OiJdK56YaReYGG7u7yen6B0dXaejrvMxNuwosiAaafBt9Shkb2MeLBtbm+YhriLdq8SFRm0qMoAAADIvtnW0OEM24MyAAAQLklEQVR4nO1bi3aiSBDlLaIIKAqiCBrF4Asj+Jq45v//aqu6QdEYJ7PrTLKrd86ZkIbuLi7V9eoOw3wKneFwEa+F/nb0uefvHcPR89Mq6VYUkRMV7u2rxfn+GD3F20SsyCIQJigCJ/8YfrVI3xzD1URUZEEUBFmpVMartSj2F18t1PeGP6mIoF1yP1mv9j42JCK3/2qpvjcSmRO49epp4acN/lh4cHYViy4nJ6Nh59jij0X56esE+g9gK3Ocf9ICelbZfY0w/xGMBXnVOWl5cPYzjAVlp560+Nj0RdL8N3CBs+ShZ1fRSd4p1XD70LOL8ONkMlm/7HZ9Tln5w2HnqGvDrfzQswsYJRWM+2VF4TiRS9bbeLfcL55HPgQdnQdnl9CBQBbyJUiYOIQIWZNSkbl+Ml5vV6tEVOJh5+ej3Bd2FU4Yxy/bSb9PKQP6CPASiBS5fr+fxP5Xy/mdMBbEPr0aTUT5Zbd62a6TpM/JFUURBKSRE0Wx0t2r18e5J/SBKHo1TMQKVss6w9HoebFfxqvtGnRPqJBKGrd8kJahC86SXvkTsfKcu6N2hv5WELbLZTyG5D3xv0K8b4kuV0krF8997oQzhsQa8gu6gB0sz0eynmIEnKVVxQucdV5SzjAXfXn4TwrgrOvTS+Cse8YZEyspVS+yMH5wRrGvcN204v/cpz4gD+CMljpiRUxGvu8/dgcYZlnhuANnQh+35lRV7RAMh8OVLCar+GX8IxFp7CYnj/0B0J9JBzga+v6+L/af3t72u1283W4nk0m325UhPlMUiHIxSxAR9520D0dvz4s1hLRx/PKCqgSsVLrdCsRjkH8CPVwKSEcFIA/C3G4XklLlbjVttB2DKhFKQJFIwkQJQl3CVagAeUTPulwyWa9kTl4tfD/ucsLkq2X/Iuy7MllqSBMSBIkSXkJqmSTj8RjS83i53I9eZDHdFIbYlyzKXUVU/K+U/MuwAH2CjJLk5X2wXqs43m3h8ukZDFvuuVgRxvR3Ls0XfEWU73L7zl/DolstFm+LCRZ7hkSVlpzYPz/ScuQsEYQ1/hxCJh//UWG/CZ4hf4wx7srnmE9cxs8ROzlr28IV/hyuBXn7p+T8RlB3lTTlxjj2GmfHtpUiVmhfRXz32B2gs0qVhlmkcSziOmdPYPvJxR4zgj8i5rcCri9aNMvbsJ1ykbMftG2Z+UtQzXs8KzREy0+uljndii8suidOTOtmPgQbhN1RIih3WBbyD0WzWPkpZ6ke+pU0xuhsZWV1fyWO50pWAIoVeZuVKq5zNuxnR4TAGK7Pn/v/I1a4LrkgNcUcZxP/7MkcZxMhjct2gjC5PyewldO9piGus2xvZM9xwvr5tECW4+zgNxZ9Ubm/k8mwzEhMD/lArrTTWSuc0O12K5ME0s39fuT7wxg4eyOkdrZC1gni4OVXiP2lABdIl5k/FoSjDxz1FVomE0hVA9nrcyL3EuNZhH1y2NQDx3l3TmAIbpMqymgicDmVGa2UboXsBeNRd/IPKET+hD4niNlmCyztu9sbWBzc5lv/9Fy22nl+forj9ZoW1kRSU8uOIijr9KldRazc277A7rAH8CaKk/Otpgy+v1gst6Bq4/WPJJlMkjjTrecu1703x4n7bpSzRVe8HjaAIiqLIR5GePYPjR1Y2/eWCawPZ433lZ8cKcA9z/dxBfjdOysHDZPs3KwaA2dXLdNlzraCeGd7AqPJwQPuK+JkgVuZHz17mTPIGJT7cpwQx2d/YTjqi2L/ZbVa7ZZPT8sFYIQYptVutGeXOHvrivJHruP/iSdRyIqGnZWC8ZeC+3IV3MLkJglgDdi+AHYvnKjEi8WzD8gdTYag+L72UWLlWJforIAyPFKAW+UC3SgXSTxGGuVs+zzbHp4gnatEEJW7CjaO56MIFvHqZQtA/Zpw/T5HdE7BDU8hx5lIz4gSPhWBU8Zf+AZ/HpiXn262qWi/fDRkz4DFfr+AXCCOt7BAE9z/hMyTHEmopPvtkEXdWTEIckzxpxFpeixoCD5W2aExGy0BKzBx20kySXb+HxD0G+GN+4U9EDyXfM/ngFIsKj/Jl/LAWtm9pUnvgfvB409XJZ64d2ds7xCdrSysrz2AxmsPAC+wWvfFxxl3UqMWf6jUwhMrv18snlbxapUk4yT1jyTUIEEbJwqPpYlrU+TWW3pi7xBEAEUknD1EryQWk+UK9/T48xPMMcmff+Wje3r+85BEIZN9oBSY3d3fBtNFPEFqifQc+EFgnonJ+hIsmZ+t207noWQphvF2u8LDn/vlAuPVr5bnV6H+li+ZH1UPCs7NBnb0I6zbDXsGOn7ro7tRNFMPouSFUFu07XI/6+NbOGpYLRxYC8vmNMCRnY87fBqDae2Aphc1fs8Xt8n43uXBrY1psjOGKW3IU2HullOlgl18UceDW+5Hc7ZqptluZL8NbFPiN4NGNN/805c4osEaGs/zmkRRvCzev4TzlwSTSO5lzmZtnpWa8F6uAZKYvXxHr4wdj++eR8mWNOP1ozlnZZY1vIPSqiFM4haNeu2fvsQRg3mNZwGgCS7Ls7xkWv9+0HOo0xpMwduXOWsAZ6YHi8mzQRTjhLOoiR2LFzmbFXmtVvpozgZy1stm1Ku2JIFq1Gb/+CXy0KlULWsQuCCz5N1k1DOU4Mt8xJnTM8v2AK8K5TPOAE3pI86isnllVTieUZ8eGK3+ZUx7Ns+7hV+X/QIsYIovljKZeft3rM5WU/uQM8YZDKhyO/X3nFWNjzhrROE1UQ+jIqxByVIbdVZr38TP5ThjTORskN5Q9SAMM2mdEkKHt+7oMyKL0wjDYECaaefWIAQUUu9Ib6CEVqNwzlkJR3bOBs5xptPeJTXHGUpDOLKyoVXVOs5C7hSCMCihdK3cqES2IJg5zFwCE3drzvAy5cyK2nXTNMuvc+KxZ0YZYM7UUKq/VuG2Vy/jbURdYtTSnCcN0FIj+g+/lsuvnlNqlsvsCWcWrEV8st7ESRt/4RCvvTxnnc0rGZe1Ms6cgEhTb0JLRG5KwKNDn/uLCN8KXSpSvd5jAiIYCoooTLGz2SuAEO1bWLQcZyqsTa2G30kt2CZ6BAkMnFR10L9qYPeMKDJ41qiC7zZYyZRM4j8k4GSKl+D28FcT1aIIXVltGrhgj9w8ZzPoyhsmjCPxEJY16qSPl+dMnRtkXJdyxharGzoT8RVROfMLzpw0l1H4Fl5LhgFiSjUmkPCGQThzgjLIokm8WbPhZu8G4RThzCWcRSCfSeZp4KuWbW/Dw0/U5xJxarztSob5WnWmEqs1GyXqNWoe09pIvFF27aKBDTaM4DWR5GJRkowTPRvAiFqxOotcaHEHEJXZ/DvOQmwzba9FOYNrwzTxI7Blh5nN+ZQzNZrjg4SzqgluvxeGTZOXpkzBQ8kIZ7Ay4AXN+dw2USKtdgN7jZyxxaA0COagKNKcmCAbvVXggMWwNVQvmLpEPi/frAYNfQYC2ijprM2ybTA7rabB9izVUWdEHeCWaiFpPG97Yd6eOYQqVOWSixqrMmoDLk45AzIMXooc5Bg544teVGh4LNUplellvpRcUs7AFJfRfqkBaDeYOhSXcDZok3WkqmqDLAP+Bq6TcMaCHYJI2Z1TY9YDCVgakLfg85Fvo4MQ0oa6IjCm9C11iCHKBVzLs9Svb1Ad0Ga0IEpgs2j0wFkARJrEpKhoqdo6xqbvOAs0XovoGiL2rHAYmurU0ZdW0zYdJDbTuXTiBeqUMwfWOeozYkDeNLgVZ6D7hsTb1QA1VzUzu8bQBcsHKWc96qK8jDNUpvJJJEDWUsYZ7+pnnAHbrEkHCdASDDCvOecMrFE5pSzPj/czzsJcPJ5xZqGBS/MBtWewRLdvwlm7GobR3NAkAyNlvZ6LbUsmnSfPWWiCyhHrBJ3NLHK0AEx4lTO9Bq9QnDUQ1fSjv+Ms4A9adpGfS20OsRxTj370HGeYD0hROljDPBL4bzlLfYDOY1JWQEpYrZq7j/PkOdNhwbJgb1q4SJvk6+pztwhwidbOMprOOcN1mMd7zqReAIObh4jgk5wxNfxWmqSxbZofZZwRvc+W46AIU81vxFkanyFZhqfiDynPmTa1TjhjgiK8b9HWIEgk8Rx0gXQOgyDi3T7UswHxvuYBr+E5Z2y7TaxO5t0+y5lek0h8wfIaDnrgrPeOs81tOUNnw9es4J2ezVunnLU2GhhAwzClOenZIM4pCoJgo13jDPWMt4MjSu84A0oxNtu8t2dXOWOssFksk09GZv1Yz261NlPOkBeYcVDO2TMd7WbvdG2qYZudBT2vN6MlQkiIoR95i+iqPaOcnQpwxhkv4eJktfAXOcMCZSmYo11DjjLOyPfP7FkB3U50Gx+QcTbDCWAd4o9mmjiShXrmN3WwG/nQEClJv991zhxUw/ppwfaUM744I2JkAcbnOTuKi2FSxlkrZ/YxvGG1G8VnWe6EERBOgEagTRW6RXLQ0iln4Iz4WjUkaEAkqdv85zhjIilLaYCiMITE+Sw+kzAPALWF1dm6whnLRydtehillYLyKWdkCRSpS9FxaU5vUCC00vpZq1UismASqxc1VrMDFQuBBs0DUs6oXpOikZHacTdi0H/S2hSJ/nN+08pxVoTOFrHwpDSve2YZlXlADCZ56lDXwJCEVoU86ahyGWf4Sflmw9ILAVZMMb8N6uVpIc+xntXiiA2rkcoIRtnsvw9pS16TeJvadDqFhAkMMAn5ZixmhRtvDsLz5hQ0KUIdBOWq4teH9BITcp46KghqI1JF6lV7NVwafC1yIq+NTrBXxSyh5xWx2YOgc/YKettuVqtYIJaaLb2KpVi22Av0MJ0CHHFAE/fSrIod23OYtVCdoplrhi0moFn6tOaaBp3Omhms5nowKqaZU6YUkczN7oU039RceBdMCMsfbEr8ChqsRF4+3RDQ3HTdNGxN47FBk9qoXA2ePmdIuNqcELLvdrtdZDVMsJuMtTGwDGKYfBU9vtS2SHEf8lcTc9XXtDOu8QDSdp5MBv/PnUad3jM3M5t2qaMm9PC6HfRMOsqrzkTlwxiOjaUAmI6fe9hbYgczsnFABwXlDqR0RtxjwRm19F2qV7j4LApuu0jRdnHj6WDZW9HG1cpSu9Yje1EN+hzQZKGalQ0aywdVYg2xKGZDjODOQeVsw2SbLTt9vo2cmXSSNinfl6pNF0I0qWh7sEYLEr3Hzhs12kVDzhz4pe3OqiwdxdCZkKe3pyDiYOOaJmvPA1VvE9EHujd1i5JptN1N1EKa6IRtsmUCuuxKptSe9gYf0PBLaBUOGJSsk78RaA0as0ahpJ49B6bIM/nDHhKsJw0FU0vw9MDBi9msoTOD7Hl4RbWRTUFdiAUj49D4Wyu7V2plXYgNLOFVS0+bGg5j5cdoDWCAEpoJ2thiHH1QgFELA+I5socLKUkWeRf9BqWzfwgHk8wsMAS7cZt68f8bFsnaWg5An6OP+A3be/87eBgnGu7ULpYhR2ejn/d4wJqb6NY0XtOM8nT2OGv0GTil6tTF3fdNb/DbDsb8PvwNyRXHJeG5EroAAAAASUVORK5CYII="/>
          <p:cNvSpPr>
            <a:spLocks noChangeAspect="1" noChangeArrowheads="1"/>
          </p:cNvSpPr>
          <p:nvPr/>
        </p:nvSpPr>
        <p:spPr bwMode="auto">
          <a:xfrm>
            <a:off x="4196407" y="5248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pic>
        <p:nvPicPr>
          <p:cNvPr id="1048" name="Picture 24" descr="http://reykjavik.is/sites/default/files/rvk_logo_stroke2p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075" y="918418"/>
            <a:ext cx="785813" cy="12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forseti.is/media/w400/f81a76761b27889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33" y="2426481"/>
            <a:ext cx="1221971" cy="12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desktopaper.com/wp-content/uploads/Snow-White-disney-princess-1280-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93505"/>
            <a:ext cx="5068069" cy="31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6606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forsaetisraduneyti.is/media/Hnappar/samradsvettvangur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571265"/>
            <a:ext cx="6782823" cy="1944216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5041419"/>
            <a:ext cx="6916316" cy="162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.forsaetisraduneyti.is/media/2020/medium/Island2020_rg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0550" y="476672"/>
            <a:ext cx="1942177" cy="1911102"/>
          </a:xfrm>
          <a:prstGeom prst="rect">
            <a:avLst/>
          </a:prstGeom>
          <a:noFill/>
        </p:spPr>
      </p:pic>
      <p:pic>
        <p:nvPicPr>
          <p:cNvPr id="9" name="Picture 2" descr="http://www.stjornarrad.is/media/sl/soknaraaetlu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260576"/>
            <a:ext cx="1619250" cy="17526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403648" y="6093296"/>
            <a:ext cx="3240360" cy="36004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16016" y="602128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600" b="1" dirty="0" smtClean="0">
                <a:solidFill>
                  <a:srgbClr val="FF0000"/>
                </a:solidFill>
              </a:rPr>
              <a:t>2015 –2026 </a:t>
            </a:r>
            <a:endParaRPr lang="is-IS" sz="36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171" y="260648"/>
            <a:ext cx="6410325" cy="1905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5731">
            <a:off x="1592765" y="4035367"/>
            <a:ext cx="6253684" cy="270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http://www.menntamalaraduneyti.is/media/forsidumyndir/medium/menningarstefna2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0358">
            <a:off x="-252536" y="5249078"/>
            <a:ext cx="2952328" cy="1760805"/>
          </a:xfrm>
          <a:prstGeom prst="rect">
            <a:avLst/>
          </a:prstGeom>
          <a:noFill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64891">
            <a:off x="5364088" y="3429000"/>
            <a:ext cx="4536504" cy="121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01537">
            <a:off x="0" y="1824072"/>
            <a:ext cx="4871517" cy="14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 cstate="print"/>
          <a:srcRect b="58597"/>
          <a:stretch>
            <a:fillRect/>
          </a:stretch>
        </p:blipFill>
        <p:spPr bwMode="auto">
          <a:xfrm rot="21148150">
            <a:off x="-235589" y="75451"/>
            <a:ext cx="3800475" cy="5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518998">
            <a:off x="6045109" y="507467"/>
            <a:ext cx="3152438" cy="1301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742967">
            <a:off x="5684839" y="5455092"/>
            <a:ext cx="3576895" cy="129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4644008" y="1872208"/>
            <a:ext cx="4752528" cy="1340768"/>
            <a:chOff x="3203848" y="-27384"/>
            <a:chExt cx="6173316" cy="1726307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03848" y="-27384"/>
              <a:ext cx="2006118" cy="1706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48064" y="260648"/>
              <a:ext cx="4229100" cy="143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080057">
            <a:off x="107504" y="3502462"/>
            <a:ext cx="5832648" cy="10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 descr="http://www.rammaaaetlun.is/skin/basic/design/i/sitelogo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1560" y="734426"/>
            <a:ext cx="6336704" cy="9663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s-IS" dirty="0" smtClean="0">
                <a:latin typeface="Arial Black" pitchFamily="34" charset="0"/>
              </a:rPr>
              <a:t>Hver er hinn lögmæti byggðavinkill?</a:t>
            </a:r>
            <a:endParaRPr lang="is-IS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56" y="1999381"/>
            <a:ext cx="4125144" cy="4525963"/>
          </a:xfrm>
        </p:spPr>
        <p:txBody>
          <a:bodyPr/>
          <a:lstStyle/>
          <a:p>
            <a:r>
              <a:rPr lang="is-IS" dirty="0" smtClean="0">
                <a:latin typeface="Arial Black" pitchFamily="34" charset="0"/>
              </a:rPr>
              <a:t>Vegagerð</a:t>
            </a:r>
          </a:p>
          <a:p>
            <a:r>
              <a:rPr lang="is-IS" dirty="0" smtClean="0">
                <a:latin typeface="Arial Black" pitchFamily="34" charset="0"/>
              </a:rPr>
              <a:t>Fjölmiðlun</a:t>
            </a:r>
          </a:p>
          <a:p>
            <a:r>
              <a:rPr lang="is-IS" dirty="0" smtClean="0">
                <a:latin typeface="Arial Black" pitchFamily="34" charset="0"/>
              </a:rPr>
              <a:t>Jafnrétti</a:t>
            </a:r>
          </a:p>
          <a:p>
            <a:r>
              <a:rPr lang="is-IS" dirty="0" smtClean="0">
                <a:latin typeface="Arial Black" pitchFamily="34" charset="0"/>
              </a:rPr>
              <a:t>Löggæsla</a:t>
            </a:r>
          </a:p>
          <a:p>
            <a:r>
              <a:rPr lang="is-IS" dirty="0" smtClean="0">
                <a:latin typeface="Arial Black" pitchFamily="34" charset="0"/>
              </a:rPr>
              <a:t>Ferðamál</a:t>
            </a:r>
          </a:p>
          <a:p>
            <a:r>
              <a:rPr lang="is-IS" dirty="0" smtClean="0">
                <a:latin typeface="Arial Black" pitchFamily="34" charset="0"/>
              </a:rPr>
              <a:t>Háskólar</a:t>
            </a:r>
          </a:p>
          <a:p>
            <a:r>
              <a:rPr lang="is-IS" dirty="0" smtClean="0">
                <a:latin typeface="Arial Black" pitchFamily="34" charset="0"/>
              </a:rPr>
              <a:t>Orkunýting</a:t>
            </a:r>
          </a:p>
          <a:p>
            <a:endParaRPr lang="is-I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63280" y="1988840"/>
            <a:ext cx="412514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s-IS" sz="3200" dirty="0" smtClean="0">
                <a:latin typeface="Arial Black" pitchFamily="34" charset="0"/>
              </a:rPr>
              <a:t>Menning</a:t>
            </a:r>
            <a:endParaRPr kumimoji="0" lang="is-I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s-I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Nýsköpun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s-I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Heilbrigði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s-IS" sz="3200" dirty="0" smtClean="0">
                <a:latin typeface="Arial Black" pitchFamily="34" charset="0"/>
              </a:rPr>
              <a:t>Stóriðja</a:t>
            </a:r>
            <a:endParaRPr kumimoji="0" lang="is-I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s-I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Innanlandsflug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s-IS" sz="3200" dirty="0" smtClean="0">
                <a:latin typeface="Arial Black" pitchFamily="34" charset="0"/>
              </a:rPr>
              <a:t>Fjarskipti</a:t>
            </a:r>
            <a:endParaRPr kumimoji="0" lang="is-I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s-IS" sz="3200" dirty="0" smtClean="0">
                <a:latin typeface="Arial Black" pitchFamily="34" charset="0"/>
              </a:rPr>
              <a:t>O.sv.frv.</a:t>
            </a:r>
            <a:endParaRPr kumimoji="0" lang="is-I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s-I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92280" y="4971602"/>
            <a:ext cx="2051720" cy="1841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23692" y="-407468"/>
            <a:ext cx="5922889" cy="84112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0" y="5445224"/>
            <a:ext cx="2771800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extBox 1"/>
          <p:cNvSpPr txBox="1"/>
          <p:nvPr/>
        </p:nvSpPr>
        <p:spPr>
          <a:xfrm>
            <a:off x="5558303" y="6156593"/>
            <a:ext cx="347819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s-IS" sz="3200" b="1" dirty="0" smtClean="0"/>
              <a:t>660 milljarðar</a:t>
            </a:r>
            <a:endParaRPr lang="is-I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19872" y="836712"/>
            <a:ext cx="25922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2800" b="1" dirty="0" smtClean="0">
                <a:solidFill>
                  <a:srgbClr val="CC3300"/>
                </a:solidFill>
              </a:rPr>
              <a:t>73 milljarðar ?</a:t>
            </a:r>
            <a:endParaRPr lang="is-IS" sz="2800" b="1" dirty="0">
              <a:solidFill>
                <a:srgbClr val="CC33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5321" r="12349" b="72139"/>
          <a:stretch/>
        </p:blipFill>
        <p:spPr>
          <a:xfrm>
            <a:off x="6012160" y="5445224"/>
            <a:ext cx="2952328" cy="4320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5321" t="37489" r="12349" b="39294"/>
          <a:stretch/>
        </p:blipFill>
        <p:spPr>
          <a:xfrm>
            <a:off x="5940152" y="5805264"/>
            <a:ext cx="2952328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01982"/>
      </p:ext>
    </p:extLst>
  </p:cSld>
  <p:clrMapOvr>
    <a:masterClrMapping/>
  </p:clrMapOvr>
  <p:transition spd="slow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36962</TotalTime>
  <Words>155</Words>
  <Application>Microsoft Office PowerPoint</Application>
  <PresentationFormat>On-screen Show (4:3)</PresentationFormat>
  <Paragraphs>66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Hver er hinn lögmæti byggðavinkill?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Norðurland(a)þing?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Háskólinn á Akureyri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Þóroddur</dc:creator>
  <cp:lastModifiedBy>Lenovo</cp:lastModifiedBy>
  <cp:revision>545</cp:revision>
  <dcterms:created xsi:type="dcterms:W3CDTF">2011-05-11T17:05:51Z</dcterms:created>
  <dcterms:modified xsi:type="dcterms:W3CDTF">2015-10-15T23:11:00Z</dcterms:modified>
</cp:coreProperties>
</file>