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>
  <p:sldMasterIdLst>
    <p:sldMasterId id="2147483652" r:id="rId1"/>
  </p:sldMasterIdLst>
  <p:notesMasterIdLst>
    <p:notesMasterId r:id="rId21"/>
  </p:notesMasterIdLst>
  <p:handoutMasterIdLst>
    <p:handoutMasterId r:id="rId22"/>
  </p:handoutMasterIdLst>
  <p:sldIdLst>
    <p:sldId id="569" r:id="rId2"/>
    <p:sldId id="789" r:id="rId3"/>
    <p:sldId id="748" r:id="rId4"/>
    <p:sldId id="784" r:id="rId5"/>
    <p:sldId id="770" r:id="rId6"/>
    <p:sldId id="794" r:id="rId7"/>
    <p:sldId id="800" r:id="rId8"/>
    <p:sldId id="782" r:id="rId9"/>
    <p:sldId id="806" r:id="rId10"/>
    <p:sldId id="793" r:id="rId11"/>
    <p:sldId id="807" r:id="rId12"/>
    <p:sldId id="767" r:id="rId13"/>
    <p:sldId id="792" r:id="rId14"/>
    <p:sldId id="753" r:id="rId15"/>
    <p:sldId id="765" r:id="rId16"/>
    <p:sldId id="804" r:id="rId17"/>
    <p:sldId id="786" r:id="rId18"/>
    <p:sldId id="777" r:id="rId19"/>
    <p:sldId id="783" r:id="rId20"/>
  </p:sldIdLst>
  <p:sldSz cx="9906000" cy="6858000" type="A4"/>
  <p:notesSz cx="6797675" cy="9926638"/>
  <p:embeddedFontLs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Arial Narrow" pitchFamily="34" charset="0"/>
      <p:regular r:id="rId27"/>
      <p:bold r:id="rId28"/>
      <p:italic r:id="rId29"/>
      <p:boldItalic r:id="rId30"/>
    </p:embeddedFont>
  </p:embeddedFont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5050"/>
    <a:srgbClr val="65A5FF"/>
    <a:srgbClr val="3162C5"/>
    <a:srgbClr val="5781D5"/>
    <a:srgbClr val="000000"/>
    <a:srgbClr val="4A4ABE"/>
    <a:srgbClr val="638AD7"/>
    <a:srgbClr val="799ADD"/>
    <a:srgbClr val="00008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 autoAdjust="0"/>
    <p:restoredTop sz="96667" autoAdjust="0"/>
  </p:normalViewPr>
  <p:slideViewPr>
    <p:cSldViewPr snapToGrid="0">
      <p:cViewPr>
        <p:scale>
          <a:sx n="100" d="100"/>
          <a:sy n="100" d="100"/>
        </p:scale>
        <p:origin x="-450" y="396"/>
      </p:cViewPr>
      <p:guideLst>
        <p:guide orient="horz" pos="2675"/>
        <p:guide orient="horz" pos="549"/>
        <p:guide orient="horz" pos="3788"/>
        <p:guide orient="horz" pos="2783"/>
        <p:guide pos="3140"/>
        <p:guide pos="5764"/>
        <p:guide pos="5926"/>
        <p:guide pos="280"/>
        <p:guide pos="1360"/>
        <p:guide pos="3232"/>
      </p:guideLst>
    </p:cSldViewPr>
  </p:slideViewPr>
  <p:outlineViewPr>
    <p:cViewPr>
      <p:scale>
        <a:sx n="85" d="100"/>
        <a:sy n="8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4056"/>
    </p:cViewPr>
  </p:sorterViewPr>
  <p:notesViewPr>
    <p:cSldViewPr snapToGrid="0">
      <p:cViewPr>
        <p:scale>
          <a:sx n="60" d="100"/>
          <a:sy n="60" d="100"/>
        </p:scale>
        <p:origin x="-300" y="-72"/>
      </p:cViewPr>
      <p:guideLst>
        <p:guide orient="horz" pos="3121"/>
        <p:guide pos="210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s-IS"/>
  <c:chart>
    <c:title>
      <c:tx>
        <c:rich>
          <a:bodyPr/>
          <a:lstStyle/>
          <a:p>
            <a:pPr>
              <a:defRPr/>
            </a:pPr>
            <a:r>
              <a:rPr lang="is-IS" dirty="0" smtClean="0"/>
              <a:t>Skipting á</a:t>
            </a:r>
            <a:r>
              <a:rPr lang="is-IS" baseline="0" dirty="0" smtClean="0"/>
              <a:t> áln</a:t>
            </a:r>
            <a:r>
              <a:rPr lang="is-IS" dirty="0" smtClean="0"/>
              <a:t>otkun í heiminum eftir notkunarsviðum  </a:t>
            </a:r>
            <a:endParaRPr lang="is-IS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dLbls>
            <c:showVal val="1"/>
          </c:dLbls>
          <c:cat>
            <c:strRef>
              <c:f>Sheet1!$D$4:$D$9</c:f>
              <c:strCache>
                <c:ptCount val="6"/>
                <c:pt idx="0">
                  <c:v>Flutningar</c:v>
                </c:pt>
                <c:pt idx="1">
                  <c:v>Byggingastarfsemi</c:v>
                </c:pt>
                <c:pt idx="2">
                  <c:v>Umbúðir</c:v>
                </c:pt>
                <c:pt idx="3">
                  <c:v>Rafvörur</c:v>
                </c:pt>
                <c:pt idx="4">
                  <c:v>Vélbúnaður</c:v>
                </c:pt>
                <c:pt idx="5">
                  <c:v>Annað</c:v>
                </c:pt>
              </c:strCache>
            </c:strRef>
          </c:cat>
          <c:val>
            <c:numRef>
              <c:f>Sheet1!$E$4:$E$9</c:f>
              <c:numCache>
                <c:formatCode>0%</c:formatCode>
                <c:ptCount val="6"/>
                <c:pt idx="0">
                  <c:v>0.31000000000000028</c:v>
                </c:pt>
                <c:pt idx="1">
                  <c:v>0.23</c:v>
                </c:pt>
                <c:pt idx="2">
                  <c:v>0.18000000000000013</c:v>
                </c:pt>
                <c:pt idx="3">
                  <c:v>0.11000000000000007</c:v>
                </c:pt>
                <c:pt idx="4">
                  <c:v>0.1</c:v>
                </c:pt>
                <c:pt idx="5">
                  <c:v>7.0000000000000034E-2</c:v>
                </c:pt>
              </c:numCache>
            </c:numRef>
          </c:val>
        </c:ser>
        <c:axId val="70179456"/>
        <c:axId val="71696768"/>
      </c:barChart>
      <c:catAx>
        <c:axId val="70179456"/>
        <c:scaling>
          <c:orientation val="minMax"/>
        </c:scaling>
        <c:axPos val="b"/>
        <c:tickLblPos val="nextTo"/>
        <c:crossAx val="71696768"/>
        <c:crosses val="autoZero"/>
        <c:auto val="1"/>
        <c:lblAlgn val="ctr"/>
        <c:lblOffset val="100"/>
      </c:catAx>
      <c:valAx>
        <c:axId val="71696768"/>
        <c:scaling>
          <c:orientation val="minMax"/>
        </c:scaling>
        <c:axPos val="l"/>
        <c:majorGridlines/>
        <c:numFmt formatCode="0%" sourceLinked="1"/>
        <c:tickLblPos val="nextTo"/>
        <c:crossAx val="70179456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s-IS"/>
  <c:chart>
    <c:title>
      <c:tx>
        <c:rich>
          <a:bodyPr/>
          <a:lstStyle/>
          <a:p>
            <a:pPr>
              <a:defRPr/>
            </a:pPr>
            <a:r>
              <a:rPr lang="is-IS"/>
              <a:t>Lán</a:t>
            </a:r>
            <a:r>
              <a:rPr lang="is-IS" baseline="0"/>
              <a:t> og eigið fé</a:t>
            </a:r>
            <a:endParaRPr lang="is-IS"/>
          </a:p>
        </c:rich>
      </c:tx>
      <c:layout/>
    </c:title>
    <c:plotArea>
      <c:layout/>
      <c:barChart>
        <c:barDir val="col"/>
        <c:grouping val="clustered"/>
        <c:axId val="68751744"/>
        <c:axId val="71702016"/>
      </c:barChart>
      <c:catAx>
        <c:axId val="68751744"/>
        <c:scaling>
          <c:orientation val="minMax"/>
        </c:scaling>
        <c:axPos val="b"/>
        <c:tickLblPos val="nextTo"/>
        <c:crossAx val="71702016"/>
        <c:crosses val="autoZero"/>
        <c:auto val="1"/>
        <c:lblAlgn val="ctr"/>
        <c:lblOffset val="100"/>
      </c:catAx>
      <c:valAx>
        <c:axId val="71702016"/>
        <c:scaling>
          <c:orientation val="minMax"/>
        </c:scaling>
        <c:axPos val="l"/>
        <c:majorGridlines/>
        <c:numFmt formatCode="0%" sourceLinked="1"/>
        <c:tickLblPos val="nextTo"/>
        <c:crossAx val="68751744"/>
        <c:crosses val="autoZero"/>
        <c:crossBetween val="between"/>
      </c:valAx>
      <c:spPr>
        <a:solidFill>
          <a:sysClr val="window" lastClr="FFFFFF"/>
        </a:solidFill>
      </c:spPr>
    </c:plotArea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879" tIns="45939" rIns="91879" bIns="45939" numCol="1" anchor="t" anchorCtr="0" compatLnSpc="1">
            <a:prstTxWarp prst="textNoShape">
              <a:avLst/>
            </a:prstTxWarp>
          </a:bodyPr>
          <a:lstStyle>
            <a:lvl1pPr defTabSz="919163" eaLnBrk="0" hangingPunct="0">
              <a:defRPr b="0"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en-GB" altLang="is-I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879" tIns="45939" rIns="91879" bIns="45939" numCol="1" anchor="t" anchorCtr="0" compatLnSpc="1">
            <a:prstTxWarp prst="textNoShape">
              <a:avLst/>
            </a:prstTxWarp>
          </a:bodyPr>
          <a:lstStyle>
            <a:lvl1pPr algn="r" defTabSz="919163" eaLnBrk="0" hangingPunct="0">
              <a:defRPr b="0"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en-GB" altLang="is-I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879" tIns="45939" rIns="91879" bIns="45939" numCol="1" anchor="b" anchorCtr="0" compatLnSpc="1">
            <a:prstTxWarp prst="textNoShape">
              <a:avLst/>
            </a:prstTxWarp>
          </a:bodyPr>
          <a:lstStyle>
            <a:lvl1pPr defTabSz="919163" eaLnBrk="0" hangingPunct="0">
              <a:defRPr b="0"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GB" altLang="is-IS"/>
              <a:t>Департамент по развитию электроэнергетического бизнеса</a:t>
            </a:r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879" tIns="45939" rIns="91879" bIns="45939" numCol="1" anchor="b" anchorCtr="0" compatLnSpc="1">
            <a:prstTxWarp prst="textNoShape">
              <a:avLst/>
            </a:prstTxWarp>
          </a:bodyPr>
          <a:lstStyle>
            <a:lvl1pPr algn="r" defTabSz="919163" eaLnBrk="0" hangingPunct="0">
              <a:defRPr b="0"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674EA936-9091-4361-A5FC-26ED1CC77C5F}" type="slidenum">
              <a:rPr lang="en-GB" altLang="is-IS"/>
              <a:pPr>
                <a:defRPr/>
              </a:pPr>
              <a:t>‹#›</a:t>
            </a:fld>
            <a:endParaRPr lang="en-GB" alt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879" tIns="45939" rIns="91879" bIns="45939" numCol="1" anchor="t" anchorCtr="0" compatLnSpc="1">
            <a:prstTxWarp prst="textNoShape">
              <a:avLst/>
            </a:prstTxWarp>
          </a:bodyPr>
          <a:lstStyle>
            <a:lvl1pPr defTabSz="919163" eaLnBrk="0" hangingPunct="0">
              <a:defRPr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 altLang="is-I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879" tIns="45939" rIns="91879" bIns="45939" numCol="1" anchor="t" anchorCtr="0" compatLnSpc="1">
            <a:prstTxWarp prst="textNoShape">
              <a:avLst/>
            </a:prstTxWarp>
          </a:bodyPr>
          <a:lstStyle>
            <a:lvl1pPr algn="r" defTabSz="919163" eaLnBrk="0" hangingPunct="0">
              <a:defRPr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 altLang="is-I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5963" y="744538"/>
            <a:ext cx="537686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3288"/>
            <a:ext cx="4984750" cy="446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879" tIns="45939" rIns="91879" bIns="459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s-IS" noProof="0" smtClean="0"/>
              <a:t>Click to edit Master text styles</a:t>
            </a:r>
          </a:p>
          <a:p>
            <a:pPr lvl="1"/>
            <a:r>
              <a:rPr lang="en-GB" altLang="is-IS" noProof="0" smtClean="0"/>
              <a:t>Second level</a:t>
            </a:r>
          </a:p>
          <a:p>
            <a:pPr lvl="2"/>
            <a:r>
              <a:rPr lang="en-GB" altLang="is-IS" noProof="0" smtClean="0"/>
              <a:t>Third level</a:t>
            </a:r>
          </a:p>
          <a:p>
            <a:pPr lvl="3"/>
            <a:r>
              <a:rPr lang="en-GB" altLang="is-IS" noProof="0" smtClean="0"/>
              <a:t>Fourth level</a:t>
            </a:r>
          </a:p>
          <a:p>
            <a:pPr lvl="4"/>
            <a:r>
              <a:rPr lang="en-GB" altLang="is-I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879" tIns="45939" rIns="91879" bIns="45939" numCol="1" anchor="b" anchorCtr="0" compatLnSpc="1">
            <a:prstTxWarp prst="textNoShape">
              <a:avLst/>
            </a:prstTxWarp>
          </a:bodyPr>
          <a:lstStyle>
            <a:lvl1pPr defTabSz="919163" eaLnBrk="0" hangingPunct="0">
              <a:defRPr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GB" altLang="is-IS"/>
              <a:t>Департамент по развитию электроэнергетического бизнеса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879" tIns="45939" rIns="91879" bIns="45939" numCol="1" anchor="b" anchorCtr="0" compatLnSpc="1">
            <a:prstTxWarp prst="textNoShape">
              <a:avLst/>
            </a:prstTxWarp>
          </a:bodyPr>
          <a:lstStyle>
            <a:lvl1pPr algn="r" defTabSz="919163" eaLnBrk="0" hangingPunct="0">
              <a:defRPr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F91B6DC4-EAD3-4D6F-A247-C8F27700BEE5}" type="slidenum">
              <a:rPr lang="en-GB" altLang="is-IS"/>
              <a:pPr>
                <a:defRPr/>
              </a:pPr>
              <a:t>‹#›</a:t>
            </a:fld>
            <a:endParaRPr lang="en-GB" alt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7C65E30-AA9C-406A-9002-7B862EAB9A1A}" type="slidenum">
              <a:rPr lang="en-GB" altLang="is-IS" smtClean="0"/>
              <a:pPr>
                <a:defRPr/>
              </a:pPr>
              <a:t>1</a:t>
            </a:fld>
            <a:endParaRPr lang="en-GB" altLang="is-I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5963" y="744538"/>
            <a:ext cx="5375275" cy="3722687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is-I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65213" y="1341438"/>
            <a:ext cx="8353425" cy="4138612"/>
          </a:xfrm>
          <a:prstGeom prst="rect">
            <a:avLst/>
          </a:prstGeom>
          <a:solidFill>
            <a:schemeClr val="bg1">
              <a:alpha val="65097"/>
            </a:scheme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endParaRPr lang="is-IS" altLang="is-IS" smtClean="0">
              <a:cs typeface="+mn-cs"/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882650" y="1341438"/>
            <a:ext cx="544513" cy="358775"/>
            <a:chOff x="554" y="845"/>
            <a:chExt cx="343" cy="226"/>
          </a:xfrm>
        </p:grpSpPr>
        <p:sp>
          <p:nvSpPr>
            <p:cNvPr id="6" name="Oval 4"/>
            <p:cNvSpPr>
              <a:spLocks noChangeArrowheads="1"/>
            </p:cNvSpPr>
            <p:nvPr/>
          </p:nvSpPr>
          <p:spPr bwMode="hidden">
            <a:xfrm>
              <a:off x="580" y="845"/>
              <a:ext cx="182" cy="182"/>
            </a:xfrm>
            <a:prstGeom prst="ellipse">
              <a:avLst/>
            </a:prstGeom>
            <a:noFill/>
            <a:ln w="19050">
              <a:solidFill>
                <a:srgbClr val="BFC4CB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defRPr/>
              </a:pPr>
              <a:endParaRPr lang="is-IS" altLang="is-IS" smtClean="0">
                <a:cs typeface="+mn-cs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hidden">
            <a:xfrm>
              <a:off x="554" y="935"/>
              <a:ext cx="227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defRPr/>
              </a:pPr>
              <a:endParaRPr lang="is-IS" altLang="is-IS" smtClean="0">
                <a:cs typeface="+mn-cs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hidden">
            <a:xfrm>
              <a:off x="670" y="845"/>
              <a:ext cx="227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defRPr/>
              </a:pPr>
              <a:endParaRPr lang="is-IS" altLang="is-IS" smtClean="0">
                <a:cs typeface="+mn-cs"/>
              </a:endParaRPr>
            </a:p>
          </p:txBody>
        </p:sp>
      </p:grp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1065213" y="1341438"/>
            <a:ext cx="8353425" cy="0"/>
          </a:xfrm>
          <a:prstGeom prst="line">
            <a:avLst/>
          </a:prstGeom>
          <a:noFill/>
          <a:ln w="19050">
            <a:solidFill>
              <a:srgbClr val="BFC4CB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is-IS">
              <a:cs typeface="+mn-cs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hidden">
          <a:xfrm>
            <a:off x="879475" y="1484313"/>
            <a:ext cx="360363" cy="21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endParaRPr lang="is-IS" altLang="is-IS" smtClean="0">
              <a:cs typeface="+mn-cs"/>
            </a:endParaRPr>
          </a:p>
        </p:txBody>
      </p:sp>
      <p:grpSp>
        <p:nvGrpSpPr>
          <p:cNvPr id="11" name="Group 9"/>
          <p:cNvGrpSpPr>
            <a:grpSpLocks/>
          </p:cNvGrpSpPr>
          <p:nvPr/>
        </p:nvGrpSpPr>
        <p:grpSpPr bwMode="auto">
          <a:xfrm>
            <a:off x="874713" y="5126038"/>
            <a:ext cx="557212" cy="390525"/>
            <a:chOff x="551" y="3229"/>
            <a:chExt cx="351" cy="246"/>
          </a:xfrm>
        </p:grpSpPr>
        <p:sp>
          <p:nvSpPr>
            <p:cNvPr id="12" name="Oval 10"/>
            <p:cNvSpPr>
              <a:spLocks noChangeArrowheads="1"/>
            </p:cNvSpPr>
            <p:nvPr/>
          </p:nvSpPr>
          <p:spPr bwMode="hidden">
            <a:xfrm>
              <a:off x="580" y="3275"/>
              <a:ext cx="182" cy="182"/>
            </a:xfrm>
            <a:prstGeom prst="ellipse">
              <a:avLst/>
            </a:prstGeom>
            <a:noFill/>
            <a:ln w="19050">
              <a:solidFill>
                <a:srgbClr val="BFC4CB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defRPr/>
              </a:pPr>
              <a:endParaRPr lang="is-IS" altLang="is-IS" smtClean="0">
                <a:cs typeface="+mn-cs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hidden">
            <a:xfrm>
              <a:off x="551" y="3229"/>
              <a:ext cx="227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defRPr/>
              </a:pPr>
              <a:endParaRPr lang="is-IS" altLang="is-IS" smtClean="0">
                <a:cs typeface="+mn-cs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675" y="3339"/>
              <a:ext cx="227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defRPr/>
              </a:pPr>
              <a:endParaRPr lang="is-IS" altLang="is-IS" smtClean="0">
                <a:cs typeface="+mn-cs"/>
              </a:endParaRPr>
            </a:p>
          </p:txBody>
        </p:sp>
      </p:grp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1065213" y="5487988"/>
            <a:ext cx="8353425" cy="0"/>
          </a:xfrm>
          <a:prstGeom prst="line">
            <a:avLst/>
          </a:prstGeom>
          <a:noFill/>
          <a:ln w="19050">
            <a:solidFill>
              <a:srgbClr val="BFC4CB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is-IS">
              <a:cs typeface="+mn-cs"/>
            </a:endParaRP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9418638" y="1196975"/>
            <a:ext cx="0" cy="4425950"/>
          </a:xfrm>
          <a:prstGeom prst="line">
            <a:avLst/>
          </a:prstGeom>
          <a:noFill/>
          <a:ln w="50800">
            <a:solidFill>
              <a:srgbClr val="70ABFF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is-IS">
              <a:cs typeface="+mn-cs"/>
            </a:endParaRP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1219200" y="0"/>
            <a:ext cx="0" cy="803275"/>
          </a:xfrm>
          <a:prstGeom prst="line">
            <a:avLst/>
          </a:prstGeom>
          <a:noFill/>
          <a:ln w="9525">
            <a:solidFill>
              <a:srgbClr val="BFC4CB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is-IS">
              <a:cs typeface="+mn-cs"/>
            </a:endParaRP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ltGray">
          <a:xfrm>
            <a:off x="1223963" y="406400"/>
            <a:ext cx="3714750" cy="190500"/>
          </a:xfrm>
          <a:prstGeom prst="rect">
            <a:avLst/>
          </a:prstGeom>
          <a:solidFill>
            <a:srgbClr val="63A4FF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endParaRPr lang="is-IS" altLang="is-IS" smtClean="0">
              <a:cs typeface="+mn-cs"/>
            </a:endParaRPr>
          </a:p>
        </p:txBody>
      </p:sp>
      <p:sp>
        <p:nvSpPr>
          <p:cNvPr id="19" name="Line 20"/>
          <p:cNvSpPr>
            <a:spLocks noChangeShapeType="1"/>
          </p:cNvSpPr>
          <p:nvPr/>
        </p:nvSpPr>
        <p:spPr bwMode="auto">
          <a:xfrm>
            <a:off x="5961063" y="6034088"/>
            <a:ext cx="0" cy="823912"/>
          </a:xfrm>
          <a:prstGeom prst="line">
            <a:avLst/>
          </a:prstGeom>
          <a:noFill/>
          <a:ln w="9525">
            <a:solidFill>
              <a:srgbClr val="BFC4CB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is-IS">
              <a:cs typeface="+mn-cs"/>
            </a:endParaRPr>
          </a:p>
        </p:txBody>
      </p:sp>
      <p:sp>
        <p:nvSpPr>
          <p:cNvPr id="733199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1208088" y="2130425"/>
            <a:ext cx="795496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is-IS" noProof="0" smtClean="0"/>
              <a:t>Образец заголовка</a:t>
            </a:r>
          </a:p>
        </p:txBody>
      </p:sp>
      <p:sp>
        <p:nvSpPr>
          <p:cNvPr id="733200" name="Rectangle 16"/>
          <p:cNvSpPr>
            <a:spLocks noGrp="1" noChangeAspect="1" noChangeArrowheads="1"/>
          </p:cNvSpPr>
          <p:nvPr>
            <p:ph type="subTitle" idx="1"/>
          </p:nvPr>
        </p:nvSpPr>
        <p:spPr>
          <a:xfrm>
            <a:off x="1485900" y="3886200"/>
            <a:ext cx="6934200" cy="33655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ru-RU" altLang="is-IS" noProof="0" smtClean="0"/>
              <a:t>Образец подзаголовка</a:t>
            </a:r>
          </a:p>
        </p:txBody>
      </p:sp>
    </p:spTree>
  </p:cSld>
  <p:clrMapOvr>
    <a:masterClrMapping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is-I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C559B-85C5-4CE7-A571-AD1A373ACDB7}" type="slidenum">
              <a:rPr lang="ru-RU" altLang="is-IS"/>
              <a:pPr>
                <a:defRPr/>
              </a:pPr>
              <a:t>‹#›</a:t>
            </a:fld>
            <a:endParaRPr lang="ru-RU" altLang="is-IS"/>
          </a:p>
        </p:txBody>
      </p:sp>
    </p:spTree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21538" y="884238"/>
            <a:ext cx="1979612" cy="2232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81113" y="884238"/>
            <a:ext cx="5788025" cy="2232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is-I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8182C-20B5-45B2-B323-547EF03E12C2}" type="slidenum">
              <a:rPr lang="ru-RU" altLang="is-IS"/>
              <a:pPr>
                <a:defRPr/>
              </a:pPr>
              <a:t>‹#›</a:t>
            </a:fld>
            <a:endParaRPr lang="ru-RU" altLang="is-IS"/>
          </a:p>
        </p:txBody>
      </p:sp>
    </p:spTree>
  </p:cSld>
  <p:clrMapOvr>
    <a:masterClrMapping/>
  </p:clrMapOvr>
  <p:transition>
    <p:cu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1113" y="884238"/>
            <a:ext cx="7920037" cy="2825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281113" y="1312863"/>
            <a:ext cx="7920037" cy="1803400"/>
          </a:xfrm>
        </p:spPr>
        <p:txBody>
          <a:bodyPr/>
          <a:lstStyle/>
          <a:p>
            <a:pPr lvl="0"/>
            <a:endParaRPr lang="is-IS" noProof="0" smtClean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is-I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611CE-384E-4670-9AC1-642798ED8ED8}" type="slidenum">
              <a:rPr lang="ru-RU" altLang="is-IS"/>
              <a:pPr>
                <a:defRPr/>
              </a:pPr>
              <a:t>‹#›</a:t>
            </a:fld>
            <a:endParaRPr lang="ru-RU" altLang="is-IS"/>
          </a:p>
        </p:txBody>
      </p:sp>
    </p:spTree>
  </p:cSld>
  <p:clrMapOvr>
    <a:masterClrMapping/>
  </p:clrMapOvr>
  <p:transition>
    <p:cu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1113" y="884238"/>
            <a:ext cx="7920037" cy="2825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81113" y="1312863"/>
            <a:ext cx="3883025" cy="180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538" y="1312863"/>
            <a:ext cx="3884612" cy="180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is-I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2484F-FAE4-4F8A-B0FD-F58AF2ED4F17}" type="slidenum">
              <a:rPr lang="ru-RU" altLang="is-IS"/>
              <a:pPr>
                <a:defRPr/>
              </a:pPr>
              <a:t>‹#›</a:t>
            </a:fld>
            <a:endParaRPr lang="ru-RU" altLang="is-IS"/>
          </a:p>
        </p:txBody>
      </p:sp>
    </p:spTree>
  </p:cSld>
  <p:clrMapOvr>
    <a:masterClrMapping/>
  </p:clrMapOvr>
  <p:transition>
    <p:cu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1113" y="884238"/>
            <a:ext cx="7920037" cy="2825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81113" y="1312863"/>
            <a:ext cx="7920037" cy="1803400"/>
          </a:xfrm>
        </p:spPr>
        <p:txBody>
          <a:bodyPr/>
          <a:lstStyle/>
          <a:p>
            <a:pPr lvl="0"/>
            <a:endParaRPr lang="is-IS" noProof="0" smtClean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is-I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1A485-B2CF-4833-9545-D094C1E06EAD}" type="slidenum">
              <a:rPr lang="ru-RU" altLang="is-IS"/>
              <a:pPr>
                <a:defRPr/>
              </a:pPr>
              <a:t>‹#›</a:t>
            </a:fld>
            <a:endParaRPr lang="ru-RU" altLang="is-IS"/>
          </a:p>
        </p:txBody>
      </p:sp>
    </p:spTree>
  </p:cSld>
  <p:clrMapOvr>
    <a:masterClrMapping/>
  </p:clrMapOvr>
  <p:transition>
    <p:cu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1113" y="884238"/>
            <a:ext cx="7920037" cy="2825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81113" y="1312863"/>
            <a:ext cx="3883025" cy="180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316538" y="1312863"/>
            <a:ext cx="3884612" cy="82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316538" y="2290763"/>
            <a:ext cx="3884612" cy="82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is-I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82489-6C7F-42AE-8307-802D583C919F}" type="slidenum">
              <a:rPr lang="ru-RU" altLang="is-IS"/>
              <a:pPr>
                <a:defRPr/>
              </a:pPr>
              <a:t>‹#›</a:t>
            </a:fld>
            <a:endParaRPr lang="ru-RU" altLang="is-IS"/>
          </a:p>
        </p:txBody>
      </p:sp>
    </p:spTree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is-I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BE0A5-D745-4E16-ACEA-C6A7B50445AC}" type="slidenum">
              <a:rPr lang="ru-RU" altLang="is-IS"/>
              <a:pPr>
                <a:defRPr/>
              </a:pPr>
              <a:t>‹#›</a:t>
            </a:fld>
            <a:endParaRPr lang="ru-RU" altLang="is-IS"/>
          </a:p>
        </p:txBody>
      </p:sp>
    </p:spTree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is-I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5F0A7-CEEC-40C0-8585-836FFC35E7A4}" type="slidenum">
              <a:rPr lang="ru-RU" altLang="is-IS"/>
              <a:pPr>
                <a:defRPr/>
              </a:pPr>
              <a:t>‹#›</a:t>
            </a:fld>
            <a:endParaRPr lang="ru-RU" altLang="is-IS"/>
          </a:p>
        </p:txBody>
      </p:sp>
    </p:spTree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1113" y="1312863"/>
            <a:ext cx="3883025" cy="180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538" y="1312863"/>
            <a:ext cx="3884612" cy="180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is-I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3560A-9769-4AD8-92CD-8389E37FBBDC}" type="slidenum">
              <a:rPr lang="ru-RU" altLang="is-IS"/>
              <a:pPr>
                <a:defRPr/>
              </a:pPr>
              <a:t>‹#›</a:t>
            </a:fld>
            <a:endParaRPr lang="ru-RU" altLang="is-IS"/>
          </a:p>
        </p:txBody>
      </p:sp>
    </p:spTree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is-I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32CDA-DE90-4A4F-A527-708E9A63A4A8}" type="slidenum">
              <a:rPr lang="ru-RU" altLang="is-IS"/>
              <a:pPr>
                <a:defRPr/>
              </a:pPr>
              <a:t>‹#›</a:t>
            </a:fld>
            <a:endParaRPr lang="ru-RU" altLang="is-IS"/>
          </a:p>
        </p:txBody>
      </p:sp>
    </p:spTree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is-I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80236-741A-4D81-8785-78355BE83974}" type="slidenum">
              <a:rPr lang="ru-RU" altLang="is-IS"/>
              <a:pPr>
                <a:defRPr/>
              </a:pPr>
              <a:t>‹#›</a:t>
            </a:fld>
            <a:endParaRPr lang="ru-RU" altLang="is-IS"/>
          </a:p>
        </p:txBody>
      </p:sp>
    </p:spTree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is-I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07CFB-F8D8-46E6-9AE5-BD1437E38750}" type="slidenum">
              <a:rPr lang="ru-RU" altLang="is-IS"/>
              <a:pPr>
                <a:defRPr/>
              </a:pPr>
              <a:t>‹#›</a:t>
            </a:fld>
            <a:endParaRPr lang="ru-RU" altLang="is-IS"/>
          </a:p>
        </p:txBody>
      </p:sp>
    </p:spTree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is-I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CBE61-2742-4EC6-91EA-8BDAE35EE35B}" type="slidenum">
              <a:rPr lang="ru-RU" altLang="is-IS"/>
              <a:pPr>
                <a:defRPr/>
              </a:pPr>
              <a:t>‹#›</a:t>
            </a:fld>
            <a:endParaRPr lang="ru-RU" altLang="is-IS"/>
          </a:p>
        </p:txBody>
      </p:sp>
    </p:spTree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s-I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is-I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50AFF-36FD-43CD-9DD7-99E71625BF88}" type="slidenum">
              <a:rPr lang="ru-RU" altLang="is-IS"/>
              <a:pPr>
                <a:defRPr/>
              </a:pPr>
              <a:t>‹#›</a:t>
            </a:fld>
            <a:endParaRPr lang="ru-RU" altLang="is-IS"/>
          </a:p>
        </p:txBody>
      </p:sp>
    </p:spTree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065213" y="1106488"/>
            <a:ext cx="8353425" cy="4911725"/>
          </a:xfrm>
          <a:prstGeom prst="rect">
            <a:avLst/>
          </a:prstGeom>
          <a:solidFill>
            <a:schemeClr val="bg1">
              <a:alpha val="65097"/>
            </a:scheme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endParaRPr lang="is-IS" altLang="is-IS" smtClean="0">
              <a:cs typeface="+mn-cs"/>
            </a:endParaRPr>
          </a:p>
        </p:txBody>
      </p:sp>
      <p:sp>
        <p:nvSpPr>
          <p:cNvPr id="1027" name="Rectangle 8"/>
          <p:cNvSpPr>
            <a:spLocks noChangeArrowheads="1"/>
          </p:cNvSpPr>
          <p:nvPr/>
        </p:nvSpPr>
        <p:spPr bwMode="hidden">
          <a:xfrm>
            <a:off x="879475" y="1484313"/>
            <a:ext cx="360363" cy="21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endParaRPr lang="is-IS" altLang="is-IS" smtClean="0">
              <a:cs typeface="+mn-cs"/>
            </a:endParaRPr>
          </a:p>
        </p:txBody>
      </p:sp>
      <p:grpSp>
        <p:nvGrpSpPr>
          <p:cNvPr id="1028" name="Group 9"/>
          <p:cNvGrpSpPr>
            <a:grpSpLocks/>
          </p:cNvGrpSpPr>
          <p:nvPr userDrawn="1"/>
        </p:nvGrpSpPr>
        <p:grpSpPr bwMode="auto">
          <a:xfrm>
            <a:off x="874713" y="5648325"/>
            <a:ext cx="557212" cy="390525"/>
            <a:chOff x="551" y="3229"/>
            <a:chExt cx="351" cy="246"/>
          </a:xfrm>
        </p:grpSpPr>
        <p:sp>
          <p:nvSpPr>
            <p:cNvPr id="1046" name="Oval 10"/>
            <p:cNvSpPr>
              <a:spLocks noChangeArrowheads="1"/>
            </p:cNvSpPr>
            <p:nvPr/>
          </p:nvSpPr>
          <p:spPr bwMode="hidden">
            <a:xfrm>
              <a:off x="580" y="3275"/>
              <a:ext cx="182" cy="182"/>
            </a:xfrm>
            <a:prstGeom prst="ellipse">
              <a:avLst/>
            </a:prstGeom>
            <a:noFill/>
            <a:ln w="19050">
              <a:solidFill>
                <a:srgbClr val="BFC4CB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defRPr/>
              </a:pPr>
              <a:endParaRPr lang="is-IS" altLang="is-IS" smtClean="0">
                <a:cs typeface="+mn-cs"/>
              </a:endParaRPr>
            </a:p>
          </p:txBody>
        </p:sp>
        <p:sp>
          <p:nvSpPr>
            <p:cNvPr id="1047" name="Rectangle 11"/>
            <p:cNvSpPr>
              <a:spLocks noChangeArrowheads="1"/>
            </p:cNvSpPr>
            <p:nvPr/>
          </p:nvSpPr>
          <p:spPr bwMode="hidden">
            <a:xfrm>
              <a:off x="551" y="3229"/>
              <a:ext cx="227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defRPr/>
              </a:pPr>
              <a:endParaRPr lang="is-IS" altLang="is-IS" smtClean="0">
                <a:cs typeface="+mn-cs"/>
              </a:endParaRPr>
            </a:p>
          </p:txBody>
        </p:sp>
        <p:sp>
          <p:nvSpPr>
            <p:cNvPr id="1048" name="Rectangle 12"/>
            <p:cNvSpPr>
              <a:spLocks noChangeArrowheads="1"/>
            </p:cNvSpPr>
            <p:nvPr/>
          </p:nvSpPr>
          <p:spPr bwMode="hidden">
            <a:xfrm>
              <a:off x="675" y="3339"/>
              <a:ext cx="227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defRPr/>
              </a:pPr>
              <a:endParaRPr lang="is-IS" altLang="is-IS" smtClean="0">
                <a:cs typeface="+mn-cs"/>
              </a:endParaRPr>
            </a:p>
          </p:txBody>
        </p:sp>
      </p:grpSp>
      <p:sp>
        <p:nvSpPr>
          <p:cNvPr id="1029" name="Line 13"/>
          <p:cNvSpPr>
            <a:spLocks noChangeShapeType="1"/>
          </p:cNvSpPr>
          <p:nvPr/>
        </p:nvSpPr>
        <p:spPr bwMode="auto">
          <a:xfrm>
            <a:off x="1065213" y="6010275"/>
            <a:ext cx="8353425" cy="0"/>
          </a:xfrm>
          <a:prstGeom prst="line">
            <a:avLst/>
          </a:prstGeom>
          <a:noFill/>
          <a:ln w="19050">
            <a:solidFill>
              <a:srgbClr val="BFC4CB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is-IS">
              <a:cs typeface="+mn-cs"/>
            </a:endParaRPr>
          </a:p>
        </p:txBody>
      </p:sp>
      <p:sp>
        <p:nvSpPr>
          <p:cNvPr id="1030" name="Line 14"/>
          <p:cNvSpPr>
            <a:spLocks noChangeShapeType="1"/>
          </p:cNvSpPr>
          <p:nvPr/>
        </p:nvSpPr>
        <p:spPr bwMode="auto">
          <a:xfrm>
            <a:off x="9418638" y="704850"/>
            <a:ext cx="23812" cy="5410200"/>
          </a:xfrm>
          <a:prstGeom prst="line">
            <a:avLst/>
          </a:prstGeom>
          <a:noFill/>
          <a:ln w="50800">
            <a:solidFill>
              <a:srgbClr val="70ABFF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is-IS">
              <a:cs typeface="+mn-cs"/>
            </a:endParaRPr>
          </a:p>
        </p:txBody>
      </p:sp>
      <p:sp>
        <p:nvSpPr>
          <p:cNvPr id="103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281113" y="884238"/>
            <a:ext cx="7920037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is-IS" smtClean="0"/>
              <a:t>Click to edit Master title style</a:t>
            </a:r>
          </a:p>
        </p:txBody>
      </p:sp>
      <p:sp>
        <p:nvSpPr>
          <p:cNvPr id="1032" name="Rectangle 16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281113" y="1312863"/>
            <a:ext cx="7920037" cy="180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is-IS" smtClean="0"/>
              <a:t>Click to edit Master text styles</a:t>
            </a:r>
          </a:p>
          <a:p>
            <a:pPr lvl="1"/>
            <a:r>
              <a:rPr lang="ru-RU" altLang="is-IS" smtClean="0"/>
              <a:t>Second level</a:t>
            </a:r>
          </a:p>
          <a:p>
            <a:pPr lvl="2"/>
            <a:r>
              <a:rPr lang="ru-RU" altLang="is-IS" smtClean="0"/>
              <a:t>Third level</a:t>
            </a:r>
          </a:p>
          <a:p>
            <a:pPr lvl="3"/>
            <a:r>
              <a:rPr lang="ru-RU" altLang="is-IS" smtClean="0"/>
              <a:t>Fourth level</a:t>
            </a:r>
          </a:p>
          <a:p>
            <a:pPr lvl="4"/>
            <a:r>
              <a:rPr lang="ru-RU" altLang="is-IS" smtClean="0"/>
              <a:t>Fifth level</a:t>
            </a:r>
          </a:p>
        </p:txBody>
      </p:sp>
      <p:sp>
        <p:nvSpPr>
          <p:cNvPr id="73217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36650" y="6038850"/>
            <a:ext cx="3136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93A80"/>
                </a:solidFill>
                <a:cs typeface="+mn-cs"/>
              </a:defRPr>
            </a:lvl1pPr>
          </a:lstStyle>
          <a:p>
            <a:pPr>
              <a:defRPr/>
            </a:pPr>
            <a:endParaRPr lang="ru-RU" altLang="is-IS"/>
          </a:p>
        </p:txBody>
      </p:sp>
      <p:sp>
        <p:nvSpPr>
          <p:cNvPr id="73217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959475" y="6164263"/>
            <a:ext cx="11541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400" b="0">
                <a:solidFill>
                  <a:srgbClr val="63A4FF"/>
                </a:solidFill>
                <a:cs typeface="+mn-cs"/>
              </a:defRPr>
            </a:lvl1pPr>
          </a:lstStyle>
          <a:p>
            <a:pPr>
              <a:defRPr/>
            </a:pPr>
            <a:fld id="{92D87B57-FFF8-4642-BDA3-5D98C77AD5B3}" type="slidenum">
              <a:rPr lang="ru-RU" altLang="is-IS"/>
              <a:pPr>
                <a:defRPr/>
              </a:pPr>
              <a:t>‹#›</a:t>
            </a:fld>
            <a:endParaRPr lang="ru-RU" altLang="is-IS"/>
          </a:p>
        </p:txBody>
      </p:sp>
      <p:sp>
        <p:nvSpPr>
          <p:cNvPr id="1035" name="Line 19"/>
          <p:cNvSpPr>
            <a:spLocks noChangeShapeType="1"/>
          </p:cNvSpPr>
          <p:nvPr/>
        </p:nvSpPr>
        <p:spPr bwMode="auto">
          <a:xfrm>
            <a:off x="1219200" y="0"/>
            <a:ext cx="0" cy="803275"/>
          </a:xfrm>
          <a:prstGeom prst="line">
            <a:avLst/>
          </a:prstGeom>
          <a:noFill/>
          <a:ln w="9525">
            <a:solidFill>
              <a:srgbClr val="BFC4CB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is-IS">
              <a:cs typeface="+mn-cs"/>
            </a:endParaRPr>
          </a:p>
        </p:txBody>
      </p:sp>
      <p:sp>
        <p:nvSpPr>
          <p:cNvPr id="1036" name="Rectangle 20"/>
          <p:cNvSpPr>
            <a:spLocks noChangeArrowheads="1"/>
          </p:cNvSpPr>
          <p:nvPr/>
        </p:nvSpPr>
        <p:spPr bwMode="ltGray">
          <a:xfrm>
            <a:off x="1223963" y="406400"/>
            <a:ext cx="3714750" cy="190500"/>
          </a:xfrm>
          <a:prstGeom prst="rect">
            <a:avLst/>
          </a:prstGeom>
          <a:solidFill>
            <a:srgbClr val="63A4FF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endParaRPr lang="is-IS" altLang="is-IS" smtClean="0">
              <a:cs typeface="+mn-cs"/>
            </a:endParaRPr>
          </a:p>
        </p:txBody>
      </p:sp>
      <p:pic>
        <p:nvPicPr>
          <p:cNvPr id="1037" name="Picture 21" descr="logo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048625" y="165100"/>
            <a:ext cx="533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8" name="Line 22"/>
          <p:cNvSpPr>
            <a:spLocks noChangeShapeType="1"/>
          </p:cNvSpPr>
          <p:nvPr/>
        </p:nvSpPr>
        <p:spPr bwMode="auto">
          <a:xfrm>
            <a:off x="5961063" y="6034088"/>
            <a:ext cx="0" cy="823912"/>
          </a:xfrm>
          <a:prstGeom prst="line">
            <a:avLst/>
          </a:prstGeom>
          <a:noFill/>
          <a:ln w="9525">
            <a:solidFill>
              <a:srgbClr val="BFC4CB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is-IS">
              <a:cs typeface="+mn-cs"/>
            </a:endParaRPr>
          </a:p>
        </p:txBody>
      </p:sp>
      <p:sp>
        <p:nvSpPr>
          <p:cNvPr id="1039" name="AutoShape 23">
            <a:hlinkClick r:id="" action="ppaction://hlinkshowjump?jump=nextslide" highlightClick="1"/>
          </p:cNvPr>
          <p:cNvSpPr>
            <a:spLocks noChangeArrowheads="1"/>
          </p:cNvSpPr>
          <p:nvPr userDrawn="1"/>
        </p:nvSpPr>
        <p:spPr bwMode="auto">
          <a:xfrm>
            <a:off x="9274175" y="6308725"/>
            <a:ext cx="190500" cy="190500"/>
          </a:xfrm>
          <a:prstGeom prst="actionButtonForwardNext">
            <a:avLst/>
          </a:prstGeom>
          <a:gradFill rotWithShape="0">
            <a:gsLst>
              <a:gs pos="0">
                <a:srgbClr val="80B4FF"/>
              </a:gs>
              <a:gs pos="100000">
                <a:srgbClr val="65A5FF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endParaRPr lang="is-IS" altLang="is-IS" smtClean="0">
              <a:cs typeface="+mn-cs"/>
            </a:endParaRPr>
          </a:p>
        </p:txBody>
      </p:sp>
      <p:sp>
        <p:nvSpPr>
          <p:cNvPr id="1040" name="AutoShape 24">
            <a:hlinkClick r:id="" action="ppaction://hlinkshowjump?jump=previousslide" highlightClick="1"/>
          </p:cNvPr>
          <p:cNvSpPr>
            <a:spLocks noChangeArrowheads="1"/>
          </p:cNvSpPr>
          <p:nvPr userDrawn="1"/>
        </p:nvSpPr>
        <p:spPr bwMode="auto">
          <a:xfrm>
            <a:off x="8939213" y="6308725"/>
            <a:ext cx="190500" cy="190500"/>
          </a:xfrm>
          <a:prstGeom prst="actionButtonBackPrevious">
            <a:avLst/>
          </a:prstGeom>
          <a:gradFill rotWithShape="1">
            <a:gsLst>
              <a:gs pos="0">
                <a:srgbClr val="80B4FF"/>
              </a:gs>
              <a:gs pos="100000">
                <a:srgbClr val="65A5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>
            <a:lvl1pPr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endParaRPr lang="is-IS" altLang="is-IS" smtClean="0">
              <a:cs typeface="+mn-cs"/>
            </a:endParaRPr>
          </a:p>
        </p:txBody>
      </p:sp>
      <p:grpSp>
        <p:nvGrpSpPr>
          <p:cNvPr id="1041" name="Group 25"/>
          <p:cNvGrpSpPr>
            <a:grpSpLocks/>
          </p:cNvGrpSpPr>
          <p:nvPr userDrawn="1"/>
        </p:nvGrpSpPr>
        <p:grpSpPr bwMode="auto">
          <a:xfrm>
            <a:off x="882650" y="808038"/>
            <a:ext cx="544513" cy="358775"/>
            <a:chOff x="554" y="845"/>
            <a:chExt cx="343" cy="226"/>
          </a:xfrm>
        </p:grpSpPr>
        <p:sp>
          <p:nvSpPr>
            <p:cNvPr id="1043" name="Oval 26"/>
            <p:cNvSpPr>
              <a:spLocks noChangeArrowheads="1"/>
            </p:cNvSpPr>
            <p:nvPr/>
          </p:nvSpPr>
          <p:spPr bwMode="hidden">
            <a:xfrm>
              <a:off x="580" y="845"/>
              <a:ext cx="182" cy="182"/>
            </a:xfrm>
            <a:prstGeom prst="ellipse">
              <a:avLst/>
            </a:prstGeom>
            <a:noFill/>
            <a:ln w="19050">
              <a:solidFill>
                <a:srgbClr val="BFC4CB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defRPr/>
              </a:pPr>
              <a:endParaRPr lang="is-IS" altLang="is-IS" smtClean="0">
                <a:cs typeface="+mn-cs"/>
              </a:endParaRPr>
            </a:p>
          </p:txBody>
        </p:sp>
        <p:sp>
          <p:nvSpPr>
            <p:cNvPr id="1044" name="Rectangle 27"/>
            <p:cNvSpPr>
              <a:spLocks noChangeArrowheads="1"/>
            </p:cNvSpPr>
            <p:nvPr/>
          </p:nvSpPr>
          <p:spPr bwMode="hidden">
            <a:xfrm>
              <a:off x="554" y="935"/>
              <a:ext cx="227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defRPr/>
              </a:pPr>
              <a:endParaRPr lang="is-IS" altLang="is-IS" smtClean="0">
                <a:cs typeface="+mn-cs"/>
              </a:endParaRPr>
            </a:p>
          </p:txBody>
        </p:sp>
        <p:sp>
          <p:nvSpPr>
            <p:cNvPr id="1045" name="Rectangle 28"/>
            <p:cNvSpPr>
              <a:spLocks noChangeArrowheads="1"/>
            </p:cNvSpPr>
            <p:nvPr/>
          </p:nvSpPr>
          <p:spPr bwMode="hidden">
            <a:xfrm>
              <a:off x="670" y="845"/>
              <a:ext cx="227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>
              <a:lvl1pPr>
                <a:defRPr sz="1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defRPr/>
              </a:pPr>
              <a:endParaRPr lang="is-IS" altLang="is-IS" smtClean="0">
                <a:cs typeface="+mn-cs"/>
              </a:endParaRPr>
            </a:p>
          </p:txBody>
        </p:sp>
      </p:grpSp>
      <p:sp>
        <p:nvSpPr>
          <p:cNvPr id="1042" name="Line 29"/>
          <p:cNvSpPr>
            <a:spLocks noChangeShapeType="1"/>
          </p:cNvSpPr>
          <p:nvPr userDrawn="1"/>
        </p:nvSpPr>
        <p:spPr bwMode="auto">
          <a:xfrm>
            <a:off x="1065213" y="808038"/>
            <a:ext cx="8353425" cy="0"/>
          </a:xfrm>
          <a:prstGeom prst="line">
            <a:avLst/>
          </a:prstGeom>
          <a:noFill/>
          <a:ln w="19050">
            <a:solidFill>
              <a:srgbClr val="BFC4CB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is-I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35" r:id="rId12"/>
    <p:sldLayoutId id="2147483936" r:id="rId13"/>
    <p:sldLayoutId id="2147483937" r:id="rId14"/>
    <p:sldLayoutId id="2147483938" r:id="rId15"/>
  </p:sldLayoutIdLst>
  <p:transition>
    <p:cut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5A5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5A5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5A5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5A5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65A5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65A5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65A5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65A5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65A5FF"/>
          </a:solidFill>
          <a:latin typeface="Arial" charset="0"/>
        </a:defRPr>
      </a:lvl9pPr>
    </p:titleStyle>
    <p:bodyStyle>
      <a:lvl1pPr algn="l" rtl="0" eaLnBrk="0" fontAlgn="base" hangingPunct="0">
        <a:spcBef>
          <a:spcPct val="50000"/>
        </a:spcBef>
        <a:spcAft>
          <a:spcPct val="0"/>
        </a:spcAft>
        <a:tabLst>
          <a:tab pos="720725" algn="l"/>
        </a:tabLst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23900" indent="-363538" algn="l" rtl="0" eaLnBrk="0" fontAlgn="base" hangingPunct="0">
        <a:spcBef>
          <a:spcPct val="50000"/>
        </a:spcBef>
        <a:spcAft>
          <a:spcPct val="0"/>
        </a:spcAft>
        <a:buBlip>
          <a:blip r:embed="rId19"/>
        </a:buBlip>
        <a:tabLst>
          <a:tab pos="720725" algn="l"/>
        </a:tabLst>
        <a:defRPr sz="1600">
          <a:solidFill>
            <a:schemeClr val="tx1"/>
          </a:solidFill>
          <a:latin typeface="+mn-lt"/>
        </a:defRPr>
      </a:lvl2pPr>
      <a:lvl3pPr marL="914400" algn="l" rtl="0" eaLnBrk="0" fontAlgn="base" hangingPunct="0">
        <a:spcBef>
          <a:spcPct val="50000"/>
        </a:spcBef>
        <a:spcAft>
          <a:spcPct val="0"/>
        </a:spcAft>
        <a:tabLst>
          <a:tab pos="720725" algn="l"/>
        </a:tabLst>
        <a:defRPr sz="1600">
          <a:solidFill>
            <a:schemeClr val="tx1"/>
          </a:solidFill>
          <a:latin typeface="+mn-lt"/>
        </a:defRPr>
      </a:lvl3pPr>
      <a:lvl4pPr marL="1371600" algn="l" rtl="0" eaLnBrk="0" fontAlgn="base" hangingPunct="0">
        <a:spcBef>
          <a:spcPct val="50000"/>
        </a:spcBef>
        <a:spcAft>
          <a:spcPct val="0"/>
        </a:spcAft>
        <a:tabLst>
          <a:tab pos="720725" algn="l"/>
        </a:tabLst>
        <a:defRPr sz="1600">
          <a:solidFill>
            <a:schemeClr val="tx1"/>
          </a:solidFill>
          <a:latin typeface="+mn-lt"/>
        </a:defRPr>
      </a:lvl4pPr>
      <a:lvl5pPr marL="1828800" algn="l" rtl="0" eaLnBrk="0" fontAlgn="base" hangingPunct="0">
        <a:spcBef>
          <a:spcPct val="50000"/>
        </a:spcBef>
        <a:spcAft>
          <a:spcPct val="0"/>
        </a:spcAft>
        <a:tabLst>
          <a:tab pos="720725" algn="l"/>
        </a:tabLst>
        <a:defRPr sz="1600">
          <a:solidFill>
            <a:schemeClr val="tx1"/>
          </a:solidFill>
          <a:latin typeface="+mn-lt"/>
        </a:defRPr>
      </a:lvl5pPr>
      <a:lvl6pPr marL="2286000" algn="l" rtl="0" fontAlgn="base">
        <a:spcBef>
          <a:spcPct val="50000"/>
        </a:spcBef>
        <a:spcAft>
          <a:spcPct val="0"/>
        </a:spcAft>
        <a:tabLst>
          <a:tab pos="720725" algn="l"/>
        </a:tabLst>
        <a:defRPr sz="1600">
          <a:solidFill>
            <a:schemeClr val="tx1"/>
          </a:solidFill>
          <a:latin typeface="+mn-lt"/>
        </a:defRPr>
      </a:lvl6pPr>
      <a:lvl7pPr marL="2743200" algn="l" rtl="0" fontAlgn="base">
        <a:spcBef>
          <a:spcPct val="50000"/>
        </a:spcBef>
        <a:spcAft>
          <a:spcPct val="0"/>
        </a:spcAft>
        <a:tabLst>
          <a:tab pos="720725" algn="l"/>
        </a:tabLst>
        <a:defRPr sz="1600">
          <a:solidFill>
            <a:schemeClr val="tx1"/>
          </a:solidFill>
          <a:latin typeface="+mn-lt"/>
        </a:defRPr>
      </a:lvl7pPr>
      <a:lvl8pPr marL="3200400" algn="l" rtl="0" fontAlgn="base">
        <a:spcBef>
          <a:spcPct val="50000"/>
        </a:spcBef>
        <a:spcAft>
          <a:spcPct val="0"/>
        </a:spcAft>
        <a:tabLst>
          <a:tab pos="720725" algn="l"/>
        </a:tabLst>
        <a:defRPr sz="1600">
          <a:solidFill>
            <a:schemeClr val="tx1"/>
          </a:solidFill>
          <a:latin typeface="+mn-lt"/>
        </a:defRPr>
      </a:lvl8pPr>
      <a:lvl9pPr marL="3657600" algn="l" rtl="0" fontAlgn="base">
        <a:spcBef>
          <a:spcPct val="50000"/>
        </a:spcBef>
        <a:spcAft>
          <a:spcPct val="0"/>
        </a:spcAft>
        <a:tabLst>
          <a:tab pos="720725" algn="l"/>
        </a:tabLst>
        <a:defRPr sz="1600">
          <a:solidFill>
            <a:schemeClr val="tx1"/>
          </a:solidFill>
          <a:latin typeface="+mn-lt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1497013" y="2708275"/>
            <a:ext cx="6985000" cy="1081088"/>
          </a:xfrm>
          <a:prstGeom prst="rect">
            <a:avLst/>
          </a:prstGeom>
          <a:solidFill>
            <a:srgbClr val="F0F6FF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is-IS" altLang="is-IS"/>
          </a:p>
        </p:txBody>
      </p:sp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1657350" y="2928938"/>
            <a:ext cx="6824663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s-IS" altLang="is-IS" sz="3000">
                <a:solidFill>
                  <a:srgbClr val="093A80"/>
                </a:solidFill>
              </a:rPr>
              <a:t>Álver - Hafursstöðum í Skagabyggð</a:t>
            </a:r>
          </a:p>
        </p:txBody>
      </p:sp>
      <p:pic>
        <p:nvPicPr>
          <p:cNvPr id="3076" name="Picture 8" descr="lef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2388" y="2708275"/>
            <a:ext cx="334962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9" descr="righ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82013" y="2708275"/>
            <a:ext cx="3365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 Box 14"/>
          <p:cNvSpPr txBox="1">
            <a:spLocks noChangeArrowheads="1"/>
          </p:cNvSpPr>
          <p:nvPr/>
        </p:nvSpPr>
        <p:spPr bwMode="auto">
          <a:xfrm>
            <a:off x="6723063" y="4756150"/>
            <a:ext cx="12522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altLang="is-IS" dirty="0" smtClean="0">
                <a:solidFill>
                  <a:srgbClr val="65A5FF"/>
                </a:solidFill>
              </a:rPr>
              <a:t>Október</a:t>
            </a:r>
            <a:r>
              <a:rPr lang="en-US" altLang="is-IS" dirty="0" smtClean="0">
                <a:solidFill>
                  <a:srgbClr val="65A5FF"/>
                </a:solidFill>
              </a:rPr>
              <a:t> </a:t>
            </a:r>
            <a:r>
              <a:rPr lang="en-US" altLang="is-IS" dirty="0">
                <a:solidFill>
                  <a:srgbClr val="65A5FF"/>
                </a:solidFill>
              </a:rPr>
              <a:t>-2015 </a:t>
            </a:r>
            <a:endParaRPr lang="ru-RU" altLang="is-IS" dirty="0">
              <a:solidFill>
                <a:srgbClr val="65A5FF"/>
              </a:solidFill>
            </a:endParaRPr>
          </a:p>
        </p:txBody>
      </p:sp>
      <p:pic>
        <p:nvPicPr>
          <p:cNvPr id="3079" name="Picture 17" descr="logo IES"/>
          <p:cNvPicPr>
            <a:picLocks noChangeAspect="1" noChangeArrowheads="1"/>
          </p:cNvPicPr>
          <p:nvPr/>
        </p:nvPicPr>
        <p:blipFill>
          <a:blip r:embed="rId6" cstate="print"/>
          <a:srcRect r="31728" b="39478"/>
          <a:stretch>
            <a:fillRect/>
          </a:stretch>
        </p:blipFill>
        <p:spPr bwMode="auto">
          <a:xfrm>
            <a:off x="7548563" y="500063"/>
            <a:ext cx="708025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 Box 18"/>
          <p:cNvSpPr txBox="1">
            <a:spLocks noChangeArrowheads="1"/>
          </p:cNvSpPr>
          <p:nvPr/>
        </p:nvSpPr>
        <p:spPr bwMode="auto">
          <a:xfrm>
            <a:off x="6710363" y="4311650"/>
            <a:ext cx="9813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s-IS" altLang="is-IS" dirty="0" smtClean="0">
                <a:solidFill>
                  <a:srgbClr val="65A5FF"/>
                </a:solidFill>
              </a:rPr>
              <a:t>SSNV Þing</a:t>
            </a:r>
            <a:endParaRPr lang="ru-RU" altLang="is-IS" dirty="0">
              <a:solidFill>
                <a:srgbClr val="65A5FF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ltGray">
          <a:xfrm>
            <a:off x="1322388" y="406400"/>
            <a:ext cx="4870450" cy="860425"/>
          </a:xfrm>
          <a:prstGeom prst="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>
              <a:defRPr/>
            </a:pPr>
            <a:r>
              <a:rPr lang="is-IS" sz="3600" dirty="0">
                <a:solidFill>
                  <a:srgbClr val="000082"/>
                </a:solidFill>
              </a:rPr>
              <a:t>KLAPPIR </a:t>
            </a:r>
            <a:r>
              <a:rPr lang="is-IS" sz="3600" i="1" dirty="0">
                <a:solidFill>
                  <a:schemeClr val="bg1">
                    <a:lumMod val="75000"/>
                  </a:schemeClr>
                </a:solidFill>
              </a:rPr>
              <a:t>DEVELOPMENT </a:t>
            </a:r>
            <a:r>
              <a:rPr lang="is-IS" sz="3600" i="1" dirty="0"/>
              <a:t>   </a:t>
            </a:r>
            <a:endParaRPr lang="is-IS" sz="36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1"/>
          <p:cNvSpPr>
            <a:spLocks noGrp="1"/>
          </p:cNvSpPr>
          <p:nvPr>
            <p:ph type="sldNum" sz="quarter" idx="11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D3E2239-90B9-489D-9304-D2CA696E98B1}" type="slidenum">
              <a:rPr lang="ru-RU" altLang="is-IS" smtClean="0"/>
              <a:pPr>
                <a:defRPr/>
              </a:pPr>
              <a:t>10</a:t>
            </a:fld>
            <a:endParaRPr lang="ru-RU" altLang="is-IS" smtClean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090613" y="1600200"/>
            <a:ext cx="8054975" cy="3935413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l" rtl="0" fontAlgn="base">
              <a:spcBef>
                <a:spcPct val="50000"/>
              </a:spcBef>
              <a:spcAft>
                <a:spcPct val="0"/>
              </a:spcAft>
              <a:tabLst>
                <a:tab pos="720725" algn="l"/>
              </a:tabLst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900" indent="-363538" algn="l" rtl="0" fontAlgn="base">
              <a:spcBef>
                <a:spcPct val="50000"/>
              </a:spcBef>
              <a:spcAft>
                <a:spcPct val="0"/>
              </a:spcAft>
              <a:buBlip>
                <a:blip r:embed="rId2"/>
              </a:buBlip>
              <a:tabLst>
                <a:tab pos="720725" algn="l"/>
              </a:tabLst>
              <a:defRPr sz="1600">
                <a:solidFill>
                  <a:schemeClr val="tx1"/>
                </a:solidFill>
                <a:latin typeface="+mn-lt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tabLst>
                <a:tab pos="720725" algn="l"/>
              </a:tabLst>
              <a:defRPr sz="1600">
                <a:solidFill>
                  <a:schemeClr val="tx1"/>
                </a:solidFill>
                <a:latin typeface="+mn-lt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tabLst>
                <a:tab pos="720725" algn="l"/>
              </a:tabLst>
              <a:defRPr sz="1600">
                <a:solidFill>
                  <a:schemeClr val="tx1"/>
                </a:solidFill>
                <a:latin typeface="+mn-lt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tabLst>
                <a:tab pos="720725" algn="l"/>
              </a:tabLst>
              <a:defRPr sz="1600">
                <a:solidFill>
                  <a:schemeClr val="tx1"/>
                </a:solidFill>
                <a:latin typeface="+mn-lt"/>
              </a:defRPr>
            </a:lvl5pPr>
            <a:lvl6pPr marL="2286000" algn="l" rtl="0" fontAlgn="base">
              <a:spcBef>
                <a:spcPct val="50000"/>
              </a:spcBef>
              <a:spcAft>
                <a:spcPct val="0"/>
              </a:spcAft>
              <a:tabLst>
                <a:tab pos="720725" algn="l"/>
              </a:tabLst>
              <a:defRPr sz="1600">
                <a:solidFill>
                  <a:schemeClr val="tx1"/>
                </a:solidFill>
                <a:latin typeface="+mn-lt"/>
              </a:defRPr>
            </a:lvl6pPr>
            <a:lvl7pPr marL="2743200" algn="l" rtl="0" fontAlgn="base">
              <a:spcBef>
                <a:spcPct val="50000"/>
              </a:spcBef>
              <a:spcAft>
                <a:spcPct val="0"/>
              </a:spcAft>
              <a:tabLst>
                <a:tab pos="720725" algn="l"/>
              </a:tabLst>
              <a:defRPr sz="1600">
                <a:solidFill>
                  <a:schemeClr val="tx1"/>
                </a:solidFill>
                <a:latin typeface="+mn-lt"/>
              </a:defRPr>
            </a:lvl7pPr>
            <a:lvl8pPr marL="3200400" algn="l" rtl="0" fontAlgn="base">
              <a:spcBef>
                <a:spcPct val="50000"/>
              </a:spcBef>
              <a:spcAft>
                <a:spcPct val="0"/>
              </a:spcAft>
              <a:tabLst>
                <a:tab pos="720725" algn="l"/>
              </a:tabLst>
              <a:defRPr sz="1600">
                <a:solidFill>
                  <a:schemeClr val="tx1"/>
                </a:solidFill>
                <a:latin typeface="+mn-lt"/>
              </a:defRPr>
            </a:lvl8pPr>
            <a:lvl9pPr marL="3657600" algn="l" rtl="0" fontAlgn="base">
              <a:spcBef>
                <a:spcPct val="50000"/>
              </a:spcBef>
              <a:spcAft>
                <a:spcPct val="0"/>
              </a:spcAft>
              <a:tabLst>
                <a:tab pos="720725" algn="l"/>
              </a:tabLs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defRPr/>
            </a:pPr>
            <a:endParaRPr lang="is-IS" sz="2000" b="0" kern="0" dirty="0" smtClean="0"/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is-IS" sz="2900" b="0" kern="0" dirty="0" smtClean="0"/>
              <a:t>NFC er eitt af stærstu fyrirtækjasamstæðum í Kína og er á lista Fortune yfir 500 stærstu fyrirtæki í heimi. </a:t>
            </a: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endParaRPr lang="is-IS" sz="2900" b="0" kern="0" dirty="0" smtClean="0"/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endParaRPr lang="is-IS" sz="2900" b="0" kern="0" dirty="0" smtClean="0"/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is-IS" sz="2900" b="0" kern="0" dirty="0" smtClean="0"/>
              <a:t>NFC er sérhæft í framleiðslu á léttmálmum þ.m.t. ál og báxít ásamt framleiðslu á búnaði fyrir álver, byggingu á verksmiðjum, kaup og sölu á hrávöru ásamt tækniþróun og rannsóknum í léttmálmsiðnaði.</a:t>
            </a:r>
          </a:p>
          <a:p>
            <a:pPr>
              <a:defRPr/>
            </a:pPr>
            <a:endParaRPr lang="is-IS" sz="2900" b="0" kern="0" dirty="0" smtClean="0"/>
          </a:p>
          <a:p>
            <a:pPr>
              <a:defRPr/>
            </a:pPr>
            <a:endParaRPr lang="is-IS" sz="2900" b="0" kern="0" dirty="0" smtClean="0"/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is-IS" sz="2900" b="0" kern="0" dirty="0" smtClean="0"/>
              <a:t>NFC er ríkisfyrirtæki og nýtur því stuðnings og aðstoðar viðkomandi stofnanna og fyrirtækja við byggingu álvers að Hafursstöðum.</a:t>
            </a:r>
            <a:endParaRPr lang="is-IS" sz="2900" b="0" kern="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62038" y="738188"/>
            <a:ext cx="7902575" cy="1143000"/>
          </a:xfrm>
          <a:prstGeom prst="rect">
            <a:avLst/>
          </a:prstGeom>
        </p:spPr>
        <p:txBody>
          <a:bodyPr>
            <a:normAutofit fontScale="45000" lnSpcReduction="20000"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5A5FF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5A5FF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5A5FF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5A5FF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5A5FF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5A5FF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5A5FF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5A5FF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5A5FF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kern="0" dirty="0" smtClean="0"/>
              <a:t> </a:t>
            </a:r>
            <a:br>
              <a:rPr lang="en-US" kern="0" dirty="0" smtClean="0"/>
            </a:br>
            <a:r>
              <a:rPr lang="is-IS" sz="2900" kern="0" dirty="0" smtClean="0"/>
              <a:t/>
            </a:r>
            <a:br>
              <a:rPr lang="is-IS" sz="2900" kern="0" dirty="0" smtClean="0"/>
            </a:br>
            <a:r>
              <a:rPr lang="is-IS" sz="5300" kern="0" dirty="0" smtClean="0"/>
              <a:t>Breytingar í áliðnaði skapa tækifæri</a:t>
            </a:r>
          </a:p>
          <a:p>
            <a:pPr algn="ctr">
              <a:defRPr/>
            </a:pPr>
            <a:endParaRPr lang="is-IS" sz="2900" kern="0" dirty="0" smtClean="0"/>
          </a:p>
          <a:p>
            <a:pPr algn="ctr">
              <a:defRPr/>
            </a:pPr>
            <a:r>
              <a:rPr lang="en-GB" kern="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GB" kern="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is-IS" b="0" kern="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9513" y="1435101"/>
            <a:ext cx="7954962" cy="584200"/>
          </a:xfrm>
        </p:spPr>
        <p:txBody>
          <a:bodyPr/>
          <a:lstStyle/>
          <a:p>
            <a:pPr algn="ctr"/>
            <a:r>
              <a:rPr lang="is-IS" dirty="0" smtClean="0"/>
              <a:t>Umhverfismál – Prófsteinn á kínverska tækni</a:t>
            </a:r>
            <a:endParaRPr lang="is-I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14426" y="2038351"/>
          <a:ext cx="8000998" cy="3209924"/>
        </p:xfrm>
        <a:graphic>
          <a:graphicData uri="http://schemas.openxmlformats.org/drawingml/2006/table">
            <a:tbl>
              <a:tblPr/>
              <a:tblGrid>
                <a:gridCol w="2068998"/>
                <a:gridCol w="1034499"/>
                <a:gridCol w="903549"/>
                <a:gridCol w="903549"/>
                <a:gridCol w="1047594"/>
                <a:gridCol w="995215"/>
                <a:gridCol w="1047594"/>
              </a:tblGrid>
              <a:tr h="629945">
                <a:tc>
                  <a:txBody>
                    <a:bodyPr/>
                    <a:lstStyle/>
                    <a:p>
                      <a:pPr algn="l" fontAlgn="t"/>
                      <a:r>
                        <a:rPr lang="is-I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06" marR="8106" marT="81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Norðurál </a:t>
                      </a:r>
                      <a:r>
                        <a:rPr lang="is-IS" sz="105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- </a:t>
                      </a:r>
                    </a:p>
                    <a:p>
                      <a:pPr algn="ctr" fontAlgn="t"/>
                      <a:r>
                        <a:rPr lang="is-IS" sz="105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2014</a:t>
                      </a:r>
                      <a:endParaRPr lang="is-IS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06" marR="8106" marT="8106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Fjarðarál </a:t>
                      </a:r>
                      <a:r>
                        <a:rPr lang="is-IS" sz="105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- </a:t>
                      </a:r>
                    </a:p>
                    <a:p>
                      <a:pPr algn="ctr" fontAlgn="t"/>
                      <a:r>
                        <a:rPr lang="is-IS" sz="105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2014</a:t>
                      </a:r>
                      <a:endParaRPr lang="is-IS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06" marR="8106" marT="8106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105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Hafursstaðir áætlað</a:t>
                      </a:r>
                      <a:endParaRPr lang="is-IS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06" marR="8106" marT="8106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Elkem – Grundartangi </a:t>
                      </a:r>
                      <a:endParaRPr lang="is-IS" sz="105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t"/>
                      <a:r>
                        <a:rPr lang="is-IS" sz="105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2014</a:t>
                      </a:r>
                      <a:endParaRPr lang="is-IS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06" marR="8106" marT="8106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PCC </a:t>
                      </a:r>
                      <a:r>
                        <a:rPr lang="is-IS" sz="105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Húsavík –</a:t>
                      </a:r>
                    </a:p>
                    <a:p>
                      <a:pPr algn="ctr" fontAlgn="t"/>
                      <a:r>
                        <a:rPr lang="is-IS" sz="105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áætlað</a:t>
                      </a:r>
                      <a:endParaRPr lang="is-IS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06" marR="8106" marT="8106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Erlendir </a:t>
                      </a:r>
                      <a:r>
                        <a:rPr lang="is-IS" sz="105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ferðamenn</a:t>
                      </a:r>
                    </a:p>
                    <a:p>
                      <a:pPr algn="ctr" fontAlgn="t"/>
                      <a:r>
                        <a:rPr lang="is-IS" sz="105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2015 </a:t>
                      </a:r>
                      <a:r>
                        <a:rPr lang="is-IS" sz="105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áætlað*</a:t>
                      </a:r>
                      <a:endParaRPr lang="is-IS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06" marR="8106" marT="8106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746">
                <a:tc>
                  <a:txBody>
                    <a:bodyPr/>
                    <a:lstStyle/>
                    <a:p>
                      <a:pPr algn="l" fontAlgn="t"/>
                      <a:r>
                        <a:rPr lang="is-I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Heildar flúoríð per framleitt tonn</a:t>
                      </a:r>
                    </a:p>
                  </a:txBody>
                  <a:tcPr marL="8106" marR="8106" marT="81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0,32 kg/tAl</a:t>
                      </a:r>
                    </a:p>
                  </a:txBody>
                  <a:tcPr marL="8106" marR="8106" marT="8106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0,27 kg/tAl</a:t>
                      </a:r>
                    </a:p>
                  </a:txBody>
                  <a:tcPr marL="8106" marR="8106" marT="8106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0,27 kg/tAl</a:t>
                      </a:r>
                    </a:p>
                  </a:txBody>
                  <a:tcPr marL="8106" marR="8106" marT="8106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is-I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06" marR="8106" marT="8106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is-I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06" marR="8106" marT="8106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is-I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06" marR="8106" marT="8106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29996">
                <a:tc>
                  <a:txBody>
                    <a:bodyPr/>
                    <a:lstStyle/>
                    <a:p>
                      <a:pPr algn="l" fontAlgn="t"/>
                      <a:r>
                        <a:rPr lang="is-I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Ryk per framleitt tonn</a:t>
                      </a:r>
                    </a:p>
                  </a:txBody>
                  <a:tcPr marL="8106" marR="8106" marT="81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0,68 kg/tAl</a:t>
                      </a:r>
                    </a:p>
                  </a:txBody>
                  <a:tcPr marL="8106" marR="8106" marT="810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0,35 kg/tAl</a:t>
                      </a:r>
                    </a:p>
                  </a:txBody>
                  <a:tcPr marL="8106" marR="8106" marT="810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0,35 kg/tAl</a:t>
                      </a:r>
                    </a:p>
                  </a:txBody>
                  <a:tcPr marL="8106" marR="8106" marT="810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2,44 kg/tFeSi</a:t>
                      </a:r>
                    </a:p>
                  </a:txBody>
                  <a:tcPr marL="8106" marR="8106" marT="810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0,84 kg/t Si </a:t>
                      </a:r>
                    </a:p>
                  </a:txBody>
                  <a:tcPr marL="8106" marR="8106" marT="810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is-I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06" marR="8106" marT="8106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1497">
                <a:tc>
                  <a:txBody>
                    <a:bodyPr/>
                    <a:lstStyle/>
                    <a:p>
                      <a:pPr algn="l" fontAlgn="t"/>
                      <a:r>
                        <a:rPr lang="is-I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SO2 per framleitt tonn</a:t>
                      </a:r>
                    </a:p>
                  </a:txBody>
                  <a:tcPr marL="8106" marR="8106" marT="81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10,9 kg/tAl</a:t>
                      </a:r>
                    </a:p>
                  </a:txBody>
                  <a:tcPr marL="8106" marR="8106" marT="810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15,54 kg/tAl</a:t>
                      </a:r>
                    </a:p>
                  </a:txBody>
                  <a:tcPr marL="8106" marR="8106" marT="810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10,9 kg/tAl</a:t>
                      </a:r>
                    </a:p>
                  </a:txBody>
                  <a:tcPr marL="8106" marR="8106" marT="810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19,5 kgSO2/t FeSi</a:t>
                      </a:r>
                    </a:p>
                  </a:txBody>
                  <a:tcPr marL="8106" marR="8106" marT="810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12,6 kgSO2/t Si </a:t>
                      </a:r>
                    </a:p>
                  </a:txBody>
                  <a:tcPr marL="8106" marR="8106" marT="810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is-I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06" marR="8106" marT="8106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9996">
                <a:tc>
                  <a:txBody>
                    <a:bodyPr/>
                    <a:lstStyle/>
                    <a:p>
                      <a:pPr algn="l" fontAlgn="t"/>
                      <a:r>
                        <a:rPr lang="is-I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CO2 per framleitt tonn </a:t>
                      </a:r>
                    </a:p>
                  </a:txBody>
                  <a:tcPr marL="8106" marR="8106" marT="81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1,52 tCO2/tAl</a:t>
                      </a:r>
                    </a:p>
                  </a:txBody>
                  <a:tcPr marL="8106" marR="8106" marT="8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1,55 tCO2/tAl</a:t>
                      </a:r>
                    </a:p>
                  </a:txBody>
                  <a:tcPr marL="8106" marR="8106" marT="8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1,52 tCO2/tAl</a:t>
                      </a:r>
                    </a:p>
                  </a:txBody>
                  <a:tcPr marL="8106" marR="8106" marT="8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3,86 tonn CO2/t FeSi</a:t>
                      </a:r>
                    </a:p>
                  </a:txBody>
                  <a:tcPr marL="8106" marR="8106" marT="8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5,50 </a:t>
                      </a:r>
                      <a:r>
                        <a:rPr lang="is-I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tCO2/t Si </a:t>
                      </a:r>
                    </a:p>
                  </a:txBody>
                  <a:tcPr marL="8106" marR="8106" marT="8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 </a:t>
                      </a:r>
                      <a:r>
                        <a:rPr lang="is-IS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t/CO2</a:t>
                      </a:r>
                      <a:r>
                        <a:rPr lang="is-IS" sz="105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s-IS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per </a:t>
                      </a:r>
                      <a:r>
                        <a:rPr lang="is-I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farþega</a:t>
                      </a:r>
                    </a:p>
                  </a:txBody>
                  <a:tcPr marL="8106" marR="8106" marT="810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40747">
                <a:tc>
                  <a:txBody>
                    <a:bodyPr/>
                    <a:lstStyle/>
                    <a:p>
                      <a:pPr algn="l" fontAlgn="t"/>
                      <a:r>
                        <a:rPr lang="is-IS" sz="105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Framleiðslumagn / </a:t>
                      </a:r>
                    </a:p>
                    <a:p>
                      <a:pPr algn="l" fontAlgn="t"/>
                      <a:r>
                        <a:rPr lang="is-IS" sz="105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Fjöldi </a:t>
                      </a:r>
                      <a:r>
                        <a:rPr lang="is-I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ferðamanna</a:t>
                      </a:r>
                    </a:p>
                  </a:txBody>
                  <a:tcPr marL="8106" marR="8106" marT="81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298.388</a:t>
                      </a:r>
                    </a:p>
                  </a:txBody>
                  <a:tcPr marL="8106" marR="8106" marT="8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335.560</a:t>
                      </a:r>
                    </a:p>
                  </a:txBody>
                  <a:tcPr marL="8106" marR="8106" marT="8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120.000</a:t>
                      </a:r>
                    </a:p>
                  </a:txBody>
                  <a:tcPr marL="8106" marR="8106" marT="8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107.785</a:t>
                      </a:r>
                    </a:p>
                  </a:txBody>
                  <a:tcPr marL="8106" marR="8106" marT="8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33.000</a:t>
                      </a:r>
                    </a:p>
                  </a:txBody>
                  <a:tcPr marL="8106" marR="8106" marT="81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0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1.200.000*</a:t>
                      </a:r>
                      <a:endParaRPr lang="is-I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06" marR="8106" marT="810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997">
                <a:tc>
                  <a:txBody>
                    <a:bodyPr/>
                    <a:lstStyle/>
                    <a:p>
                      <a:pPr algn="l" fontAlgn="t"/>
                      <a:r>
                        <a:rPr lang="is-IS" sz="105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Heildarlosun CO2 (koldíoxíð)</a:t>
                      </a:r>
                      <a:endParaRPr lang="is-IS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06" marR="8106" marT="810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453.550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520.118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182.400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416.050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181.500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0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600.000</a:t>
                      </a:r>
                    </a:p>
                  </a:txBody>
                  <a:tcPr marL="8106" marR="8106" marT="810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/>
          <p:cNvSpPr>
            <a:spLocks noGrp="1"/>
          </p:cNvSpPr>
          <p:nvPr>
            <p:ph type="sldNum" sz="quarter" idx="11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870CFBE-392C-4F11-A736-122DBC3E1897}" type="slidenum">
              <a:rPr lang="ru-RU" altLang="is-IS" smtClean="0"/>
              <a:pPr>
                <a:defRPr/>
              </a:pPr>
              <a:t>12</a:t>
            </a:fld>
            <a:endParaRPr lang="ru-RU" altLang="is-IS" smtClean="0"/>
          </a:p>
        </p:txBody>
      </p:sp>
      <p:sp>
        <p:nvSpPr>
          <p:cNvPr id="17411" name="Title 2"/>
          <p:cNvSpPr>
            <a:spLocks noGrp="1"/>
          </p:cNvSpPr>
          <p:nvPr>
            <p:ph type="title"/>
          </p:nvPr>
        </p:nvSpPr>
        <p:spPr>
          <a:xfrm>
            <a:off x="1281114" y="884238"/>
            <a:ext cx="7300912" cy="282575"/>
          </a:xfrm>
        </p:spPr>
        <p:txBody>
          <a:bodyPr/>
          <a:lstStyle/>
          <a:p>
            <a:pPr algn="ctr" eaLnBrk="1" hangingPunct="1"/>
            <a:r>
              <a:rPr lang="is-IS" altLang="is-IS" sz="3200" dirty="0" smtClean="0"/>
              <a:t>Raforkan og flutningskerfið</a:t>
            </a:r>
          </a:p>
        </p:txBody>
      </p:sp>
      <p:pic>
        <p:nvPicPr>
          <p:cNvPr id="17412" name="Picture 2" descr="http://landsnet.is/Uploads/images/raforkumarkadur/transmission_system_s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4175" y="1438275"/>
            <a:ext cx="6924675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>
          <a:xfrm flipH="1" flipV="1">
            <a:off x="4114800" y="2379663"/>
            <a:ext cx="114300" cy="106362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is-IS"/>
          </a:p>
        </p:txBody>
      </p:sp>
      <p:cxnSp>
        <p:nvCxnSpPr>
          <p:cNvPr id="12" name="Straight Arrow Connector 11"/>
          <p:cNvCxnSpPr>
            <a:stCxn id="17" idx="3"/>
          </p:cNvCxnSpPr>
          <p:nvPr/>
        </p:nvCxnSpPr>
        <p:spPr>
          <a:xfrm>
            <a:off x="2096823" y="1911738"/>
            <a:ext cx="1983052" cy="490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08063" y="1773238"/>
            <a:ext cx="108876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is-IS" dirty="0" smtClean="0">
                <a:solidFill>
                  <a:schemeClr val="tx2">
                    <a:lumMod val="75000"/>
                  </a:schemeClr>
                </a:solidFill>
                <a:cs typeface="+mn-cs"/>
              </a:rPr>
              <a:t>Hafursstaðir</a:t>
            </a:r>
            <a:endParaRPr lang="is-IS" dirty="0">
              <a:solidFill>
                <a:schemeClr val="tx2">
                  <a:lumMod val="75000"/>
                </a:schemeClr>
              </a:solidFill>
              <a:cs typeface="+mn-cs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1"/>
          <p:cNvSpPr>
            <a:spLocks noGrp="1"/>
          </p:cNvSpPr>
          <p:nvPr>
            <p:ph type="sldNum" sz="quarter" idx="11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70B04C46-DC01-4280-86F0-F9C90341F871}" type="slidenum">
              <a:rPr lang="ru-RU" altLang="is-IS" smtClean="0"/>
              <a:pPr>
                <a:defRPr/>
              </a:pPr>
              <a:t>13</a:t>
            </a:fld>
            <a:endParaRPr lang="ru-RU" altLang="is-IS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66700" y="1600200"/>
            <a:ext cx="8982075" cy="426243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rtl="0" fontAlgn="base">
              <a:spcBef>
                <a:spcPct val="50000"/>
              </a:spcBef>
              <a:spcAft>
                <a:spcPct val="0"/>
              </a:spcAft>
              <a:tabLst>
                <a:tab pos="720725" algn="l"/>
              </a:tabLst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900" indent="-363538" algn="l" rtl="0" fontAlgn="base">
              <a:spcBef>
                <a:spcPct val="50000"/>
              </a:spcBef>
              <a:spcAft>
                <a:spcPct val="0"/>
              </a:spcAft>
              <a:buBlip>
                <a:blip r:embed="rId2"/>
              </a:buBlip>
              <a:tabLst>
                <a:tab pos="720725" algn="l"/>
              </a:tabLst>
              <a:defRPr sz="1600">
                <a:solidFill>
                  <a:schemeClr val="tx1"/>
                </a:solidFill>
                <a:latin typeface="+mn-lt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tabLst>
                <a:tab pos="720725" algn="l"/>
              </a:tabLst>
              <a:defRPr sz="1600">
                <a:solidFill>
                  <a:schemeClr val="tx1"/>
                </a:solidFill>
                <a:latin typeface="+mn-lt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tabLst>
                <a:tab pos="720725" algn="l"/>
              </a:tabLst>
              <a:defRPr sz="1600">
                <a:solidFill>
                  <a:schemeClr val="tx1"/>
                </a:solidFill>
                <a:latin typeface="+mn-lt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tabLst>
                <a:tab pos="720725" algn="l"/>
              </a:tabLst>
              <a:defRPr sz="1600">
                <a:solidFill>
                  <a:schemeClr val="tx1"/>
                </a:solidFill>
                <a:latin typeface="+mn-lt"/>
              </a:defRPr>
            </a:lvl5pPr>
            <a:lvl6pPr marL="2286000" algn="l" rtl="0" fontAlgn="base">
              <a:spcBef>
                <a:spcPct val="50000"/>
              </a:spcBef>
              <a:spcAft>
                <a:spcPct val="0"/>
              </a:spcAft>
              <a:tabLst>
                <a:tab pos="720725" algn="l"/>
              </a:tabLst>
              <a:defRPr sz="1600">
                <a:solidFill>
                  <a:schemeClr val="tx1"/>
                </a:solidFill>
                <a:latin typeface="+mn-lt"/>
              </a:defRPr>
            </a:lvl6pPr>
            <a:lvl7pPr marL="2743200" algn="l" rtl="0" fontAlgn="base">
              <a:spcBef>
                <a:spcPct val="50000"/>
              </a:spcBef>
              <a:spcAft>
                <a:spcPct val="0"/>
              </a:spcAft>
              <a:tabLst>
                <a:tab pos="720725" algn="l"/>
              </a:tabLst>
              <a:defRPr sz="1600">
                <a:solidFill>
                  <a:schemeClr val="tx1"/>
                </a:solidFill>
                <a:latin typeface="+mn-lt"/>
              </a:defRPr>
            </a:lvl7pPr>
            <a:lvl8pPr marL="3200400" algn="l" rtl="0" fontAlgn="base">
              <a:spcBef>
                <a:spcPct val="50000"/>
              </a:spcBef>
              <a:spcAft>
                <a:spcPct val="0"/>
              </a:spcAft>
              <a:tabLst>
                <a:tab pos="720725" algn="l"/>
              </a:tabLst>
              <a:defRPr sz="1600">
                <a:solidFill>
                  <a:schemeClr val="tx1"/>
                </a:solidFill>
                <a:latin typeface="+mn-lt"/>
              </a:defRPr>
            </a:lvl8pPr>
            <a:lvl9pPr marL="3657600" algn="l" rtl="0" fontAlgn="base">
              <a:spcBef>
                <a:spcPct val="50000"/>
              </a:spcBef>
              <a:spcAft>
                <a:spcPct val="0"/>
              </a:spcAft>
              <a:tabLst>
                <a:tab pos="720725" algn="l"/>
              </a:tabLs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buFont typeface="Wingdings" panose="05000000000000000000" pitchFamily="2" charset="2"/>
              <a:buChar char="q"/>
              <a:defRPr/>
            </a:pPr>
            <a:r>
              <a:rPr lang="is-IS" sz="2000" b="0" kern="0" dirty="0" smtClean="0">
                <a:cs typeface="+mn-cs"/>
              </a:rPr>
              <a:t>Reiknað er með að raforka sem komi í stað orku frá Blönduvirkjun komi að mestu frá háhitasvæðum á norðurlandi og minni vatnsaflvirkjunum. Raforkuframleiðendur hafa lýst yfir vilja til að vinnna með Klöppum við orkuöflu fyrir verkefnið. </a:t>
            </a:r>
          </a:p>
          <a:p>
            <a:pPr marL="360362" lvl="1" indent="0">
              <a:buFontTx/>
              <a:buNone/>
              <a:defRPr/>
            </a:pPr>
            <a:endParaRPr lang="is-IS" sz="2000" b="0" kern="0" dirty="0" smtClean="0">
              <a:cs typeface="+mn-cs"/>
            </a:endParaRPr>
          </a:p>
          <a:p>
            <a:pPr marL="360362" lvl="1" indent="0">
              <a:buFontTx/>
              <a:buNone/>
              <a:defRPr/>
            </a:pPr>
            <a:endParaRPr lang="is-IS" sz="2000" b="0" kern="0" dirty="0" smtClean="0">
              <a:cs typeface="+mn-cs"/>
            </a:endParaRPr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is-IS" sz="2000" b="0" kern="0" dirty="0" smtClean="0">
                <a:cs typeface="+mn-cs"/>
              </a:rPr>
              <a:t>Álverið er hannað með NEUI 400KA kertækni sem notar aðeins 12.500 KWh/t  af raforku á hvert framleitt tonn af áli.</a:t>
            </a:r>
            <a:endParaRPr lang="is-IS" sz="2000" b="0" kern="0" dirty="0">
              <a:cs typeface="+mn-cs"/>
            </a:endParaRPr>
          </a:p>
          <a:p>
            <a:pPr marL="360362" lvl="1" indent="0">
              <a:buFontTx/>
              <a:buNone/>
              <a:defRPr/>
            </a:pPr>
            <a:endParaRPr lang="is-IS" sz="2000" b="0" kern="0" dirty="0" smtClean="0">
              <a:cs typeface="+mn-cs"/>
            </a:endParaRPr>
          </a:p>
          <a:p>
            <a:pPr marL="800100" lvl="1" indent="-342900">
              <a:buFontTx/>
              <a:buNone/>
              <a:defRPr/>
            </a:pPr>
            <a:endParaRPr lang="is-IS" sz="2000" b="0" kern="0" dirty="0" smtClean="0">
              <a:cs typeface="+mn-cs"/>
            </a:endParaRPr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is-IS" sz="2000" b="0" kern="0" dirty="0" smtClean="0">
                <a:cs typeface="+mn-cs"/>
              </a:rPr>
              <a:t>Álverið er hannað fyrir 2 x 120.000 tonna ársframleiðslu. Stækkun þegar og ef orka og fjármagn er til staðar.</a:t>
            </a:r>
          </a:p>
          <a:p>
            <a:pPr marL="447675" lvl="2">
              <a:defRPr/>
            </a:pPr>
            <a:endParaRPr lang="is-IS" sz="2800" b="0" kern="0" dirty="0" smtClean="0">
              <a:cs typeface="+mn-cs"/>
            </a:endParaRPr>
          </a:p>
          <a:p>
            <a:pPr lvl="2">
              <a:defRPr/>
            </a:pPr>
            <a:endParaRPr lang="is-IS" b="0" kern="0" dirty="0" smtClean="0">
              <a:cs typeface="+mn-cs"/>
            </a:endParaRPr>
          </a:p>
          <a:p>
            <a:pPr marL="457200" lvl="1" indent="0">
              <a:buFontTx/>
              <a:buNone/>
              <a:defRPr/>
            </a:pPr>
            <a:endParaRPr lang="is-IS" b="0" kern="0" dirty="0" smtClean="0">
              <a:cs typeface="+mn-cs"/>
            </a:endParaRPr>
          </a:p>
          <a:p>
            <a:pPr>
              <a:defRPr/>
            </a:pPr>
            <a:endParaRPr lang="is-IS" b="0" kern="0" dirty="0" smtClean="0"/>
          </a:p>
          <a:p>
            <a:pPr lvl="1">
              <a:defRPr/>
            </a:pPr>
            <a:endParaRPr lang="is-IS" b="0" kern="0" dirty="0"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23963" y="846138"/>
            <a:ext cx="7920037" cy="5715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5A5FF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5A5FF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5A5FF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5A5FF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5A5FF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5A5FF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5A5FF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5A5FF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5A5FF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is-IS" b="0" kern="0" dirty="0" smtClean="0"/>
              <a:t>Álver að Hafursstöðum – Raforka og Framleiðsla </a:t>
            </a:r>
            <a:endParaRPr lang="is-IS" b="0" kern="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4"/>
          <p:cNvSpPr>
            <a:spLocks noGrp="1"/>
          </p:cNvSpPr>
          <p:nvPr>
            <p:ph type="sldNum" sz="quarter" idx="11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637BA135-8CB7-412A-A611-552D331998AC}" type="slidenum">
              <a:rPr lang="ru-RU" altLang="is-IS" smtClean="0"/>
              <a:pPr>
                <a:defRPr/>
              </a:pPr>
              <a:t>14</a:t>
            </a:fld>
            <a:endParaRPr lang="ru-RU" altLang="is-IS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1270000" y="1008063"/>
            <a:ext cx="8069263" cy="487362"/>
          </a:xfrm>
        </p:spPr>
        <p:txBody>
          <a:bodyPr/>
          <a:lstStyle/>
          <a:p>
            <a:pPr eaLnBrk="1" hangingPunct="1"/>
            <a:r>
              <a:rPr lang="is-IS" altLang="is-IS" sz="3200" smtClean="0"/>
              <a:t>Raforku kostir fyrir álver á Hafursstöðum</a:t>
            </a:r>
            <a:endParaRPr lang="ru-RU" altLang="is-IS" sz="3200" smtClean="0"/>
          </a:p>
        </p:txBody>
      </p:sp>
      <p:graphicFrame>
        <p:nvGraphicFramePr>
          <p:cNvPr id="770121" name="Group 73"/>
          <p:cNvGraphicFramePr>
            <a:graphicFrameLocks noGrp="1"/>
          </p:cNvGraphicFramePr>
          <p:nvPr>
            <p:ph idx="1"/>
          </p:nvPr>
        </p:nvGraphicFramePr>
        <p:xfrm>
          <a:off x="1116013" y="1841500"/>
          <a:ext cx="7947025" cy="3962399"/>
        </p:xfrm>
        <a:graphic>
          <a:graphicData uri="http://schemas.openxmlformats.org/drawingml/2006/table">
            <a:tbl>
              <a:tblPr/>
              <a:tblGrid>
                <a:gridCol w="6170612"/>
                <a:gridCol w="1776413"/>
              </a:tblGrid>
              <a:tr h="369210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5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5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5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5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is-I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5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5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5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5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is-I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</a:tr>
              <a:tr h="701807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5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5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5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5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is-I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Blönduvirkjun I</a:t>
                      </a:r>
                      <a:endParaRPr kumimoji="0" lang="en-US" altLang="is-I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5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5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5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5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is-I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150 MW</a:t>
                      </a:r>
                      <a:endParaRPr kumimoji="0" lang="ru-RU" altLang="is-I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792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5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5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5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5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is-I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Blönduvirkjun II</a:t>
                      </a:r>
                      <a:endParaRPr kumimoji="0" lang="ru-RU" altLang="is-I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5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5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5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5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is-I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31 MW </a:t>
                      </a:r>
                      <a:endParaRPr kumimoji="0" lang="ru-RU" altLang="is-I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9746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5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5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5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5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is-I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Þeistareykir - Krafla  ( 3 x 45 MW )</a:t>
                      </a:r>
                      <a:endParaRPr kumimoji="0" lang="ru-RU" altLang="is-I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5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5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5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5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is-I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135 MW</a:t>
                      </a:r>
                      <a:endParaRPr kumimoji="0" lang="ru-RU" altLang="is-I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922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5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5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5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5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is-I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Aðrir raforkusalar </a:t>
                      </a:r>
                      <a:endParaRPr kumimoji="0" lang="ru-RU" altLang="is-I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5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5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5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5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is-I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80-100 MW</a:t>
                      </a:r>
                      <a:endParaRPr kumimoji="0" lang="ru-RU" altLang="is-I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922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5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5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5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5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is-I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Orku þörf álvers:</a:t>
                      </a:r>
                      <a:endParaRPr kumimoji="0" lang="ru-RU" altLang="is-I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5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5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5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5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is-I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206 MW</a:t>
                      </a:r>
                      <a:endParaRPr kumimoji="0" lang="ru-RU" altLang="is-I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4"/>
          <p:cNvSpPr>
            <a:spLocks noGrp="1"/>
          </p:cNvSpPr>
          <p:nvPr>
            <p:ph type="sldNum" sz="quarter" idx="11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D8110BBC-2575-434A-9C41-80CC52B139C0}" type="slidenum">
              <a:rPr lang="ru-RU" altLang="is-IS" smtClean="0"/>
              <a:pPr>
                <a:defRPr/>
              </a:pPr>
              <a:t>15</a:t>
            </a:fld>
            <a:endParaRPr lang="ru-RU" altLang="is-IS" smtClean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s-IS" dirty="0" smtClean="0"/>
              <a:t> </a:t>
            </a:r>
            <a:r>
              <a:rPr lang="is-IS" dirty="0"/>
              <a:t/>
            </a:r>
            <a:br>
              <a:rPr lang="is-IS" dirty="0"/>
            </a:br>
            <a:r>
              <a:rPr lang="is-IS" sz="3100" dirty="0" smtClean="0"/>
              <a:t>Fjárfesting</a:t>
            </a:r>
            <a:endParaRPr lang="is-IS" sz="3100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0" y="1466850"/>
            <a:ext cx="9696450" cy="4638675"/>
          </a:xfrm>
        </p:spPr>
        <p:txBody>
          <a:bodyPr>
            <a:normAutofit fontScale="92500" lnSpcReduction="10000"/>
          </a:bodyPr>
          <a:lstStyle/>
          <a:p>
            <a:pPr marL="355600" indent="-355600" eaLnBrk="1" hangingPunct="1">
              <a:defRPr/>
            </a:pPr>
            <a:r>
              <a:rPr lang="is-IS" dirty="0" smtClean="0"/>
              <a:t> </a:t>
            </a:r>
          </a:p>
          <a:p>
            <a:pPr lvl="1" eaLnBrk="1" hangingPunct="1">
              <a:buFont typeface="Wingdings" panose="05000000000000000000" pitchFamily="2" charset="2"/>
              <a:buChar char="q"/>
              <a:defRPr/>
            </a:pPr>
            <a:r>
              <a:rPr lang="is-IS" sz="2000" dirty="0" smtClean="0"/>
              <a:t>Heildarfjárfesting  fyrsta áfanga er áætluð 70 milljarðar ISK / US$ 562m</a:t>
            </a:r>
          </a:p>
          <a:p>
            <a:pPr marL="360362" lvl="1" indent="0" eaLnBrk="1" hangingPunct="1">
              <a:buFontTx/>
              <a:buNone/>
              <a:defRPr/>
            </a:pPr>
            <a:endParaRPr lang="is-IS" sz="2000" dirty="0" smtClean="0"/>
          </a:p>
          <a:p>
            <a:pPr lvl="1" eaLnBrk="1" hangingPunct="1">
              <a:buFont typeface="Wingdings" panose="05000000000000000000" pitchFamily="2" charset="2"/>
              <a:buChar char="q"/>
              <a:defRPr/>
            </a:pPr>
            <a:r>
              <a:rPr lang="is-IS" sz="2000" dirty="0" smtClean="0"/>
              <a:t>Eigiðfé er áætlað 21 milljarður </a:t>
            </a:r>
            <a:r>
              <a:rPr lang="is-IS" sz="2000" dirty="0"/>
              <a:t>ISK / US$ </a:t>
            </a:r>
            <a:r>
              <a:rPr lang="is-IS" sz="2000" dirty="0" smtClean="0"/>
              <a:t>168m</a:t>
            </a:r>
          </a:p>
          <a:p>
            <a:pPr lvl="1" eaLnBrk="1" hangingPunct="1">
              <a:buFont typeface="Wingdings" panose="05000000000000000000" pitchFamily="2" charset="2"/>
              <a:buChar char="q"/>
              <a:defRPr/>
            </a:pPr>
            <a:endParaRPr lang="is-IS" sz="2000" dirty="0"/>
          </a:p>
          <a:p>
            <a:pPr lvl="1" eaLnBrk="1" hangingPunct="1">
              <a:buFont typeface="Wingdings" panose="05000000000000000000" pitchFamily="2" charset="2"/>
              <a:buChar char="q"/>
              <a:defRPr/>
            </a:pPr>
            <a:r>
              <a:rPr lang="is-IS" sz="2000" dirty="0" smtClean="0"/>
              <a:t>Útflutningstekjur á ári eru áætlaðar 39 milljarðar ISK / US$ 312m</a:t>
            </a:r>
          </a:p>
          <a:p>
            <a:pPr marL="360362" lvl="1" indent="0" eaLnBrk="1" hangingPunct="1">
              <a:buFontTx/>
              <a:buNone/>
              <a:defRPr/>
            </a:pPr>
            <a:endParaRPr lang="is-IS" sz="2000" dirty="0"/>
          </a:p>
          <a:p>
            <a:pPr lvl="1" eaLnBrk="1" hangingPunct="1">
              <a:buFont typeface="Wingdings" panose="05000000000000000000" pitchFamily="2" charset="2"/>
              <a:buChar char="q"/>
              <a:defRPr/>
            </a:pPr>
            <a:r>
              <a:rPr lang="is-IS" sz="2000" dirty="0" smtClean="0"/>
              <a:t>China Development Bank (CDB) fjármagnar 70% af heildarfjárfestingu, </a:t>
            </a:r>
          </a:p>
          <a:p>
            <a:pPr lvl="1" eaLnBrk="1" hangingPunct="1">
              <a:buFontTx/>
              <a:buNone/>
              <a:defRPr/>
            </a:pPr>
            <a:r>
              <a:rPr lang="is-IS" sz="2000" dirty="0" smtClean="0"/>
              <a:t>	þ.m.t. innviðafjárfestingu tengda verkefninu.</a:t>
            </a:r>
          </a:p>
          <a:p>
            <a:pPr lvl="1" eaLnBrk="1" hangingPunct="1">
              <a:buFontTx/>
              <a:buNone/>
              <a:defRPr/>
            </a:pPr>
            <a:endParaRPr lang="is-IS" sz="2000" dirty="0" smtClean="0"/>
          </a:p>
          <a:p>
            <a:pPr lvl="1" eaLnBrk="1" hangingPunct="1">
              <a:buFont typeface="Wingdings" pitchFamily="2" charset="2"/>
              <a:buChar char="q"/>
              <a:defRPr/>
            </a:pPr>
            <a:r>
              <a:rPr lang="is-IS" sz="2000" dirty="0" smtClean="0"/>
              <a:t>Sinosure Insurance veitir orkusala framkvæmda og greiðslutryggingu. </a:t>
            </a:r>
          </a:p>
          <a:p>
            <a:pPr lvl="1" eaLnBrk="1" hangingPunct="1">
              <a:buFontTx/>
              <a:buNone/>
              <a:defRPr/>
            </a:pPr>
            <a:endParaRPr lang="is-IS" sz="2000" dirty="0" smtClean="0"/>
          </a:p>
          <a:p>
            <a:pPr lvl="1" eaLnBrk="1" hangingPunct="1">
              <a:buFontTx/>
              <a:buNone/>
              <a:defRPr/>
            </a:pPr>
            <a:endParaRPr lang="is-IS" sz="2000" dirty="0" smtClean="0"/>
          </a:p>
          <a:p>
            <a:pPr lvl="1" eaLnBrk="1" hangingPunct="1">
              <a:defRPr/>
            </a:pPr>
            <a:endParaRPr lang="is-IS" dirty="0" smtClean="0"/>
          </a:p>
          <a:p>
            <a:pPr marL="457200" lvl="1" indent="0" eaLnBrk="1" hangingPunct="1">
              <a:buFontTx/>
              <a:buNone/>
              <a:defRPr/>
            </a:pPr>
            <a:endParaRPr lang="is-IS" dirty="0" smtClean="0"/>
          </a:p>
          <a:p>
            <a:pPr eaLnBrk="1" hangingPunct="1">
              <a:defRPr/>
            </a:pPr>
            <a:endParaRPr lang="is-IS" dirty="0" smtClean="0"/>
          </a:p>
          <a:p>
            <a:pPr eaLnBrk="1" hangingPunct="1">
              <a:defRPr/>
            </a:pPr>
            <a:endParaRPr lang="is-IS" dirty="0" smtClean="0"/>
          </a:p>
          <a:p>
            <a:pPr eaLnBrk="1" hangingPunct="1">
              <a:defRPr/>
            </a:pPr>
            <a:endParaRPr lang="is-I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1113" y="884238"/>
            <a:ext cx="7920037" cy="477837"/>
          </a:xfrm>
        </p:spPr>
        <p:txBody>
          <a:bodyPr/>
          <a:lstStyle/>
          <a:p>
            <a:pPr algn="ctr"/>
            <a:r>
              <a:rPr lang="is-IS" dirty="0" smtClean="0"/>
              <a:t>Fjármögnun álvers að Hafursstöðum</a:t>
            </a:r>
            <a:endParaRPr lang="is-I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9B80236-741A-4D81-8785-78355BE83974}" type="slidenum">
              <a:rPr lang="ru-RU" altLang="is-IS" smtClean="0"/>
              <a:pPr>
                <a:defRPr/>
              </a:pPr>
              <a:t>16</a:t>
            </a:fld>
            <a:endParaRPr lang="ru-RU" altLang="is-IS"/>
          </a:p>
        </p:txBody>
      </p:sp>
      <p:graphicFrame>
        <p:nvGraphicFramePr>
          <p:cNvPr id="4" name="Chart 3"/>
          <p:cNvGraphicFramePr/>
          <p:nvPr/>
        </p:nvGraphicFramePr>
        <p:xfrm>
          <a:off x="1943100" y="1457325"/>
          <a:ext cx="6210300" cy="4248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5026" y="1480555"/>
            <a:ext cx="5964238" cy="4255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1"/>
          <p:cNvSpPr>
            <a:spLocks noGrp="1"/>
          </p:cNvSpPr>
          <p:nvPr>
            <p:ph type="sldNum" sz="quarter" idx="11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CE25BDCA-27A0-43A9-846B-B7A5C3092AD4}" type="slidenum">
              <a:rPr lang="ru-RU" altLang="is-IS" smtClean="0"/>
              <a:pPr>
                <a:defRPr/>
              </a:pPr>
              <a:t>17</a:t>
            </a:fld>
            <a:endParaRPr lang="ru-RU" altLang="is-IS" smtClean="0"/>
          </a:p>
        </p:txBody>
      </p:sp>
      <p:sp>
        <p:nvSpPr>
          <p:cNvPr id="19459" name="Content Placeholder 2"/>
          <p:cNvSpPr txBox="1">
            <a:spLocks/>
          </p:cNvSpPr>
          <p:nvPr/>
        </p:nvSpPr>
        <p:spPr bwMode="auto">
          <a:xfrm>
            <a:off x="114300" y="1427163"/>
            <a:ext cx="912495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>
              <a:spcBef>
                <a:spcPct val="50000"/>
              </a:spcBef>
              <a:tabLst>
                <a:tab pos="720725" algn="l"/>
              </a:tabLst>
              <a:defRPr sz="1600">
                <a:solidFill>
                  <a:schemeClr val="tx1"/>
                </a:solidFill>
                <a:latin typeface="Arial" charset="0"/>
              </a:defRPr>
            </a:lvl1pPr>
            <a:lvl2pPr marL="723900" indent="-363538">
              <a:spcBef>
                <a:spcPct val="50000"/>
              </a:spcBef>
              <a:buBlip>
                <a:blip r:embed="rId2"/>
              </a:buBlip>
              <a:tabLst>
                <a:tab pos="720725" algn="l"/>
              </a:tabLst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50000"/>
              </a:spcBef>
              <a:tabLst>
                <a:tab pos="720725" algn="l"/>
              </a:tabLst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50000"/>
              </a:spcBef>
              <a:tabLst>
                <a:tab pos="720725" algn="l"/>
              </a:tabLst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50000"/>
              </a:spcBef>
              <a:tabLst>
                <a:tab pos="720725" algn="l"/>
              </a:tabLst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720725" algn="l"/>
              </a:tabLs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720725" algn="l"/>
              </a:tabLs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720725" algn="l"/>
              </a:tabLs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720725" algn="l"/>
              </a:tabLs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264D99"/>
              </a:buClr>
              <a:buSzPct val="250000"/>
              <a:defRPr/>
            </a:pPr>
            <a:endParaRPr lang="is-IS" altLang="is-IS" b="0" dirty="0" smtClean="0">
              <a:cs typeface="+mn-cs"/>
            </a:endParaRPr>
          </a:p>
          <a:p>
            <a:pPr lvl="1">
              <a:buClr>
                <a:srgbClr val="264D99"/>
              </a:buClr>
              <a:buFont typeface="Wingdings" panose="05000000000000000000" pitchFamily="2" charset="2"/>
              <a:buChar char="q"/>
              <a:defRPr/>
            </a:pPr>
            <a:r>
              <a:rPr lang="is-IS" altLang="is-IS" sz="1800" b="0" dirty="0" smtClean="0">
                <a:cs typeface="+mn-cs"/>
              </a:rPr>
              <a:t>Klappir og NFC </a:t>
            </a:r>
            <a:r>
              <a:rPr lang="is-IS" altLang="is-IS" sz="1800" b="0" dirty="0" smtClean="0">
                <a:cs typeface="+mn-cs"/>
              </a:rPr>
              <a:t>stefna á að</a:t>
            </a:r>
            <a:r>
              <a:rPr lang="is-IS" altLang="is-IS" sz="1800" b="0" dirty="0" smtClean="0">
                <a:cs typeface="+mn-cs"/>
              </a:rPr>
              <a:t> </a:t>
            </a:r>
            <a:r>
              <a:rPr lang="is-IS" altLang="is-IS" sz="1800" b="0" dirty="0" smtClean="0">
                <a:cs typeface="+mn-cs"/>
              </a:rPr>
              <a:t>ljúka ‘‘ Bankable Feasibility study‘‘ á fyrrihluta árs 2016.</a:t>
            </a:r>
          </a:p>
          <a:p>
            <a:pPr marL="285750" indent="-285750">
              <a:defRPr/>
            </a:pPr>
            <a:endParaRPr lang="is-IS" altLang="is-IS" sz="1800" b="0" dirty="0" smtClean="0">
              <a:cs typeface="+mn-cs"/>
            </a:endParaRPr>
          </a:p>
          <a:p>
            <a:pPr marL="285750" indent="-285750">
              <a:defRPr/>
            </a:pPr>
            <a:endParaRPr lang="is-IS" altLang="is-IS" sz="1800" b="0" dirty="0" smtClean="0">
              <a:cs typeface="+mn-cs"/>
            </a:endParaRPr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is-IS" altLang="is-IS" sz="1800" b="0" dirty="0" smtClean="0">
                <a:cs typeface="+mn-cs"/>
              </a:rPr>
              <a:t>Matsáætlun umhverfismats er tilbúin til kynningar. Unnið er að rannsóknum og gagnaöflun vegna umhverfismats.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endParaRPr lang="is-IS" altLang="is-IS" sz="1800" b="0" dirty="0" smtClean="0">
              <a:cs typeface="+mn-cs"/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endParaRPr lang="is-IS" altLang="is-IS" sz="1800" b="0" dirty="0" smtClean="0">
              <a:cs typeface="+mn-cs"/>
            </a:endParaRPr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is-IS" altLang="is-IS" sz="1800" b="0" dirty="0" smtClean="0">
                <a:cs typeface="+mn-cs"/>
              </a:rPr>
              <a:t>Gert er ráð fyrir að ákvörðun um byggingu álvers liggi fyrir við lok hagkvæmnis-athugunnar </a:t>
            </a:r>
            <a:r>
              <a:rPr lang="is-IS" altLang="is-IS" sz="1400" b="0" dirty="0" smtClean="0">
                <a:cs typeface="+mn-cs"/>
              </a:rPr>
              <a:t>(Bankable Feasibility study).</a:t>
            </a:r>
          </a:p>
          <a:p>
            <a:pPr>
              <a:defRPr/>
            </a:pPr>
            <a:endParaRPr lang="is-IS" altLang="is-IS" b="0" dirty="0" smtClean="0">
              <a:solidFill>
                <a:srgbClr val="5781D5"/>
              </a:solidFill>
              <a:cs typeface="+mn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30300" y="636588"/>
            <a:ext cx="8296275" cy="79057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5A5FF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5A5FF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5A5FF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5A5FF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5A5FF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5A5FF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5A5FF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5A5FF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5A5FF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is-IS" b="0" kern="0" dirty="0" smtClean="0"/>
          </a:p>
          <a:p>
            <a:pPr algn="ctr">
              <a:defRPr/>
            </a:pPr>
            <a:r>
              <a:rPr lang="is-IS" b="0" kern="0" dirty="0" smtClean="0"/>
              <a:t>Áætlun Klappa Development </a:t>
            </a:r>
            <a:endParaRPr lang="is-IS" b="0" kern="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4"/>
          <p:cNvSpPr>
            <a:spLocks noGrp="1"/>
          </p:cNvSpPr>
          <p:nvPr>
            <p:ph type="sldNum" sz="quarter" idx="11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507BE2C-C81F-43D6-9960-1CE4978EF3D5}" type="slidenum">
              <a:rPr lang="ru-RU" altLang="is-IS" smtClean="0"/>
              <a:pPr>
                <a:defRPr/>
              </a:pPr>
              <a:t>18</a:t>
            </a:fld>
            <a:endParaRPr lang="ru-RU" altLang="is-IS" smtClean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739775" y="1055688"/>
            <a:ext cx="8193088" cy="276225"/>
          </a:xfrm>
        </p:spPr>
        <p:txBody>
          <a:bodyPr/>
          <a:lstStyle/>
          <a:p>
            <a:pPr eaLnBrk="1" hangingPunct="1"/>
            <a:r>
              <a:rPr lang="is-IS" altLang="is-IS" smtClean="0"/>
              <a:t>Niðurstaða</a:t>
            </a:r>
          </a:p>
        </p:txBody>
      </p:sp>
      <p:sp>
        <p:nvSpPr>
          <p:cNvPr id="23556" name="Rectangl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381000" y="1223963"/>
            <a:ext cx="8886825" cy="4278312"/>
          </a:xfrm>
        </p:spPr>
        <p:txBody>
          <a:bodyPr/>
          <a:lstStyle/>
          <a:p>
            <a:pPr marL="360362" lvl="1" indent="0" eaLnBrk="1" hangingPunct="1">
              <a:buFontTx/>
              <a:buNone/>
              <a:defRPr/>
            </a:pPr>
            <a:endParaRPr lang="is-IS" altLang="is-IS" sz="2000" dirty="0" smtClean="0">
              <a:solidFill>
                <a:srgbClr val="65A5FF"/>
              </a:solidFill>
            </a:endParaRPr>
          </a:p>
          <a:p>
            <a:pPr lvl="1" eaLnBrk="1" hangingPunct="1">
              <a:defRPr/>
            </a:pPr>
            <a:r>
              <a:rPr lang="is-IS" altLang="is-IS" sz="2000" dirty="0" smtClean="0"/>
              <a:t>Sveitarfélögin á Norðurlandi vestra eru tilbúin til að hefja innviða og atvinnuuppbyggingu á svæðinu.</a:t>
            </a:r>
          </a:p>
          <a:p>
            <a:pPr lvl="1" eaLnBrk="1" hangingPunct="1">
              <a:buFontTx/>
              <a:buNone/>
              <a:defRPr/>
            </a:pPr>
            <a:endParaRPr lang="is-IS" altLang="is-IS" sz="1200" dirty="0" smtClean="0"/>
          </a:p>
          <a:p>
            <a:pPr lvl="1" eaLnBrk="1" hangingPunct="1">
              <a:buFontTx/>
              <a:buNone/>
              <a:defRPr/>
            </a:pPr>
            <a:r>
              <a:rPr lang="is-IS" altLang="is-IS" sz="1200" dirty="0" smtClean="0"/>
              <a:t> </a:t>
            </a:r>
          </a:p>
          <a:p>
            <a:pPr lvl="1" eaLnBrk="1" hangingPunct="1">
              <a:defRPr/>
            </a:pPr>
            <a:r>
              <a:rPr lang="is-IS" altLang="is-IS" sz="2000" dirty="0" smtClean="0"/>
              <a:t>Iðnaðarráðuneytið hefur undiritað samning við sveitarfélögin um aðstoð við að koma á fót orkufrekum iðnaði í sýslunni.</a:t>
            </a:r>
          </a:p>
          <a:p>
            <a:pPr lvl="1" eaLnBrk="1" hangingPunct="1">
              <a:buFontTx/>
              <a:buNone/>
              <a:defRPr/>
            </a:pPr>
            <a:endParaRPr lang="is-IS" altLang="is-IS" sz="1200" dirty="0" smtClean="0"/>
          </a:p>
          <a:p>
            <a:pPr lvl="1" eaLnBrk="1" hangingPunct="1">
              <a:buFontTx/>
              <a:buNone/>
              <a:defRPr/>
            </a:pPr>
            <a:endParaRPr lang="is-IS" altLang="is-IS" sz="1200" dirty="0" smtClean="0"/>
          </a:p>
          <a:p>
            <a:pPr lvl="1" eaLnBrk="1" hangingPunct="1">
              <a:defRPr/>
            </a:pPr>
            <a:r>
              <a:rPr lang="is-IS" altLang="is-IS" sz="2000" dirty="0" smtClean="0"/>
              <a:t>Bygging álvers í Skagabyggð mun hafa varanleg jákvæð áhrif á þróun byggðar á Norðurlandi vestra.  </a:t>
            </a:r>
          </a:p>
          <a:p>
            <a:pPr eaLnBrk="1" hangingPunct="1">
              <a:buFontTx/>
              <a:buChar char="•"/>
              <a:defRPr/>
            </a:pPr>
            <a:endParaRPr lang="ru-RU" altLang="is-IS" sz="2000" dirty="0" smtClean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81063" y="430213"/>
            <a:ext cx="8420100" cy="1022350"/>
          </a:xfrm>
        </p:spPr>
        <p:txBody>
          <a:bodyPr/>
          <a:lstStyle/>
          <a:p>
            <a:pPr algn="ctr" eaLnBrk="1" hangingPunct="1">
              <a:defRPr/>
            </a:pPr>
            <a:r>
              <a:rPr lang="is-IS" dirty="0" smtClean="0"/>
              <a:t/>
            </a:r>
            <a:br>
              <a:rPr lang="is-IS" dirty="0" smtClean="0"/>
            </a:br>
            <a:r>
              <a:rPr lang="is-IS" sz="3600" dirty="0" smtClean="0"/>
              <a:t>Álver - Hafursstöðum</a:t>
            </a:r>
          </a:p>
        </p:txBody>
      </p:sp>
      <p:sp>
        <p:nvSpPr>
          <p:cNvPr id="22531" name="Slide Number Placeholder 1"/>
          <p:cNvSpPr>
            <a:spLocks noGrp="1"/>
          </p:cNvSpPr>
          <p:nvPr>
            <p:ph type="sldNum" sz="quarter" idx="11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A28B5116-7C2F-4F1C-ABC7-3FF99E48B8CB}" type="slidenum">
              <a:rPr lang="ru-RU" altLang="is-IS" smtClean="0"/>
              <a:pPr>
                <a:defRPr/>
              </a:pPr>
              <a:t>19</a:t>
            </a:fld>
            <a:endParaRPr lang="ru-RU" altLang="is-IS" smtClean="0"/>
          </a:p>
        </p:txBody>
      </p:sp>
      <p:pic>
        <p:nvPicPr>
          <p:cNvPr id="22532" name="Picture 2" descr="C:\Documents and Settings\Ingvar\My Documents\My Pictures\Hafursstaðir\Alver_skagastron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722438"/>
            <a:ext cx="8399463" cy="404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2"/>
          <p:cNvSpPr txBox="1">
            <a:spLocks/>
          </p:cNvSpPr>
          <p:nvPr/>
        </p:nvSpPr>
        <p:spPr bwMode="auto">
          <a:xfrm>
            <a:off x="903288" y="4292600"/>
            <a:ext cx="8420100" cy="102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rgbClr val="65A5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5A5FF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5A5FF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5A5FF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5A5FF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5A5FF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5A5FF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5A5FF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5A5FF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is-IS" kern="0" dirty="0" smtClean="0"/>
              <a:t/>
            </a:r>
            <a:br>
              <a:rPr lang="is-IS" kern="0" dirty="0" smtClean="0"/>
            </a:br>
            <a:r>
              <a:rPr lang="is-IS" sz="3600" kern="0" dirty="0" smtClean="0">
                <a:solidFill>
                  <a:schemeClr val="bg1"/>
                </a:solidFill>
              </a:rPr>
              <a:t>Takk Fyrir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1"/>
          <p:cNvSpPr>
            <a:spLocks noGrp="1"/>
          </p:cNvSpPr>
          <p:nvPr>
            <p:ph type="sldNum" sz="quarter" idx="11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A423831C-DBA4-458B-8035-FC122761D097}" type="slidenum">
              <a:rPr lang="ru-RU" altLang="is-IS" smtClean="0"/>
              <a:pPr>
                <a:defRPr/>
              </a:pPr>
              <a:t>2</a:t>
            </a:fld>
            <a:endParaRPr lang="ru-RU" altLang="is-IS" smtClean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162050" y="274638"/>
            <a:ext cx="8229600" cy="11430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5A5FF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5A5FF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5A5FF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5A5FF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5A5FF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5A5FF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5A5FF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5A5FF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5A5FF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is-IS" sz="3800" b="0" kern="0" dirty="0" smtClean="0"/>
          </a:p>
          <a:p>
            <a:pPr>
              <a:defRPr/>
            </a:pPr>
            <a:r>
              <a:rPr lang="is-IS" sz="3800" b="0" kern="0" dirty="0" smtClean="0"/>
              <a:t>Iðnaðaruppbygging á Hafursstöðum </a:t>
            </a:r>
            <a:endParaRPr lang="is-IS" sz="3800" b="0" kern="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330325" y="1428750"/>
            <a:ext cx="7799388" cy="448627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50000"/>
              </a:spcBef>
              <a:spcAft>
                <a:spcPct val="0"/>
              </a:spcAft>
              <a:tabLst>
                <a:tab pos="720725" algn="l"/>
              </a:tabLst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900" indent="-363538" algn="l" rtl="0" fontAlgn="base">
              <a:spcBef>
                <a:spcPct val="50000"/>
              </a:spcBef>
              <a:spcAft>
                <a:spcPct val="0"/>
              </a:spcAft>
              <a:buBlip>
                <a:blip r:embed="rId2"/>
              </a:buBlip>
              <a:tabLst>
                <a:tab pos="720725" algn="l"/>
              </a:tabLst>
              <a:defRPr sz="1600">
                <a:solidFill>
                  <a:schemeClr val="tx1"/>
                </a:solidFill>
                <a:latin typeface="+mn-lt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tabLst>
                <a:tab pos="720725" algn="l"/>
              </a:tabLst>
              <a:defRPr sz="1600">
                <a:solidFill>
                  <a:schemeClr val="tx1"/>
                </a:solidFill>
                <a:latin typeface="+mn-lt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tabLst>
                <a:tab pos="720725" algn="l"/>
              </a:tabLst>
              <a:defRPr sz="1600">
                <a:solidFill>
                  <a:schemeClr val="tx1"/>
                </a:solidFill>
                <a:latin typeface="+mn-lt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tabLst>
                <a:tab pos="720725" algn="l"/>
              </a:tabLst>
              <a:defRPr sz="1600">
                <a:solidFill>
                  <a:schemeClr val="tx1"/>
                </a:solidFill>
                <a:latin typeface="+mn-lt"/>
              </a:defRPr>
            </a:lvl5pPr>
            <a:lvl6pPr marL="2286000" algn="l" rtl="0" fontAlgn="base">
              <a:spcBef>
                <a:spcPct val="50000"/>
              </a:spcBef>
              <a:spcAft>
                <a:spcPct val="0"/>
              </a:spcAft>
              <a:tabLst>
                <a:tab pos="720725" algn="l"/>
              </a:tabLst>
              <a:defRPr sz="1600">
                <a:solidFill>
                  <a:schemeClr val="tx1"/>
                </a:solidFill>
                <a:latin typeface="+mn-lt"/>
              </a:defRPr>
            </a:lvl6pPr>
            <a:lvl7pPr marL="2743200" algn="l" rtl="0" fontAlgn="base">
              <a:spcBef>
                <a:spcPct val="50000"/>
              </a:spcBef>
              <a:spcAft>
                <a:spcPct val="0"/>
              </a:spcAft>
              <a:tabLst>
                <a:tab pos="720725" algn="l"/>
              </a:tabLst>
              <a:defRPr sz="1600">
                <a:solidFill>
                  <a:schemeClr val="tx1"/>
                </a:solidFill>
                <a:latin typeface="+mn-lt"/>
              </a:defRPr>
            </a:lvl7pPr>
            <a:lvl8pPr marL="3200400" algn="l" rtl="0" fontAlgn="base">
              <a:spcBef>
                <a:spcPct val="50000"/>
              </a:spcBef>
              <a:spcAft>
                <a:spcPct val="0"/>
              </a:spcAft>
              <a:tabLst>
                <a:tab pos="720725" algn="l"/>
              </a:tabLst>
              <a:defRPr sz="1600">
                <a:solidFill>
                  <a:schemeClr val="tx1"/>
                </a:solidFill>
                <a:latin typeface="+mn-lt"/>
              </a:defRPr>
            </a:lvl8pPr>
            <a:lvl9pPr marL="3657600" algn="l" rtl="0" fontAlgn="base">
              <a:spcBef>
                <a:spcPct val="50000"/>
              </a:spcBef>
              <a:spcAft>
                <a:spcPct val="0"/>
              </a:spcAft>
              <a:tabLst>
                <a:tab pos="720725" algn="l"/>
              </a:tabLs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q"/>
              <a:defRPr/>
            </a:pPr>
            <a:endParaRPr lang="is-IS" sz="1800" b="0" kern="0" dirty="0" smtClean="0"/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is-IS" sz="1800" b="0" kern="0" dirty="0" smtClean="0"/>
              <a:t>Iðnaðarsvæðið að Hafursstöðum var valið af stjórnvöldum fyrir stóriðju árið 1984.</a:t>
            </a:r>
            <a:r>
              <a:rPr lang="is-IS" sz="1800" b="0" kern="0" dirty="0"/>
              <a:t> </a:t>
            </a:r>
            <a:endParaRPr lang="is-IS" sz="1200" b="0" kern="0" dirty="0" smtClean="0"/>
          </a:p>
          <a:p>
            <a:pPr>
              <a:defRPr/>
            </a:pPr>
            <a:endParaRPr lang="is-IS" sz="1200" b="0" kern="0" dirty="0" smtClean="0"/>
          </a:p>
          <a:p>
            <a:pPr>
              <a:defRPr/>
            </a:pPr>
            <a:endParaRPr lang="is-IS" sz="1200" b="0" kern="0" dirty="0" smtClean="0"/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is-IS" sz="1800" b="0" kern="0" dirty="0" smtClean="0"/>
              <a:t>Iðnaðarsvæðið er í gildandi aðalskipulagi Skagabyggðar ásamt stórskipahöfn sem hefur verið frumhönnuð.</a:t>
            </a:r>
            <a:endParaRPr lang="is-IS" sz="1200" b="0" kern="0" dirty="0" smtClean="0"/>
          </a:p>
          <a:p>
            <a:pPr>
              <a:defRPr/>
            </a:pPr>
            <a:endParaRPr lang="is-IS" sz="1200" b="0" kern="0" dirty="0" smtClean="0"/>
          </a:p>
          <a:p>
            <a:pPr>
              <a:defRPr/>
            </a:pPr>
            <a:endParaRPr lang="is-IS" sz="1200" b="0" kern="0" dirty="0" smtClean="0"/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is-IS" sz="1800" b="0" kern="0" dirty="0" smtClean="0"/>
              <a:t>Sveitarfélögin og stjórnvöld hafa undirritað samstarfssamning um uppbyggingu orkufreks iðnaðar í A-Húnavatnssýslu/Norðurlandi vestra.</a:t>
            </a:r>
          </a:p>
          <a:p>
            <a:pPr>
              <a:defRPr/>
            </a:pPr>
            <a:endParaRPr lang="is-IS" sz="1800" b="0" kern="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endParaRPr lang="is-IS" sz="1800" b="0" kern="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1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93A38415-2525-4BC8-9930-BCDDC2DFB0A4}" type="slidenum">
              <a:rPr lang="ru-RU" altLang="is-IS" smtClean="0"/>
              <a:pPr>
                <a:defRPr/>
              </a:pPr>
              <a:t>3</a:t>
            </a:fld>
            <a:endParaRPr lang="ru-RU" altLang="is-IS" smtClean="0"/>
          </a:p>
        </p:txBody>
      </p:sp>
      <p:sp>
        <p:nvSpPr>
          <p:cNvPr id="4099" name="Line 2"/>
          <p:cNvSpPr>
            <a:spLocks noChangeShapeType="1"/>
          </p:cNvSpPr>
          <p:nvPr/>
        </p:nvSpPr>
        <p:spPr bwMode="auto">
          <a:xfrm>
            <a:off x="1219200" y="0"/>
            <a:ext cx="0" cy="803275"/>
          </a:xfrm>
          <a:prstGeom prst="line">
            <a:avLst/>
          </a:prstGeom>
          <a:noFill/>
          <a:ln w="9525">
            <a:solidFill>
              <a:srgbClr val="BFC4CB"/>
            </a:solidFill>
            <a:round/>
            <a:headEnd/>
            <a:tailEnd/>
          </a:ln>
        </p:spPr>
        <p:txBody>
          <a:bodyPr/>
          <a:lstStyle/>
          <a:p>
            <a:endParaRPr lang="is-IS"/>
          </a:p>
        </p:txBody>
      </p:sp>
      <p:sp>
        <p:nvSpPr>
          <p:cNvPr id="4100" name="Line 3"/>
          <p:cNvSpPr>
            <a:spLocks noChangeShapeType="1"/>
          </p:cNvSpPr>
          <p:nvPr/>
        </p:nvSpPr>
        <p:spPr bwMode="auto">
          <a:xfrm>
            <a:off x="5961063" y="6034088"/>
            <a:ext cx="0" cy="823912"/>
          </a:xfrm>
          <a:prstGeom prst="line">
            <a:avLst/>
          </a:prstGeom>
          <a:noFill/>
          <a:ln w="9525">
            <a:solidFill>
              <a:srgbClr val="BFC4CB"/>
            </a:solidFill>
            <a:round/>
            <a:headEnd/>
            <a:tailEnd/>
          </a:ln>
        </p:spPr>
        <p:txBody>
          <a:bodyPr/>
          <a:lstStyle/>
          <a:p>
            <a:endParaRPr lang="is-IS"/>
          </a:p>
        </p:txBody>
      </p:sp>
      <p:sp>
        <p:nvSpPr>
          <p:cNvPr id="4101" name="Title 1"/>
          <p:cNvSpPr>
            <a:spLocks noGrp="1"/>
          </p:cNvSpPr>
          <p:nvPr>
            <p:ph type="title"/>
          </p:nvPr>
        </p:nvSpPr>
        <p:spPr>
          <a:xfrm>
            <a:off x="1219200" y="923925"/>
            <a:ext cx="7920038" cy="282575"/>
          </a:xfrm>
        </p:spPr>
        <p:txBody>
          <a:bodyPr/>
          <a:lstStyle/>
          <a:p>
            <a:pPr algn="ctr" eaLnBrk="1" hangingPunct="1"/>
            <a:r>
              <a:rPr lang="is-IS" altLang="is-IS" sz="3200" b="1" smtClean="0"/>
              <a:t>Orkufrekur iðnaður við Húnaflóa</a:t>
            </a:r>
            <a:endParaRPr lang="is-IS" altLang="is-IS" sz="3200" smtClean="0"/>
          </a:p>
        </p:txBody>
      </p:sp>
      <p:pic>
        <p:nvPicPr>
          <p:cNvPr id="41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78025" y="1327150"/>
            <a:ext cx="6234113" cy="4525963"/>
          </a:xfrm>
        </p:spPr>
      </p:pic>
      <p:sp>
        <p:nvSpPr>
          <p:cNvPr id="4103" name="Oval 1"/>
          <p:cNvSpPr>
            <a:spLocks noChangeArrowheads="1"/>
          </p:cNvSpPr>
          <p:nvPr/>
        </p:nvSpPr>
        <p:spPr bwMode="auto">
          <a:xfrm>
            <a:off x="4238625" y="2532063"/>
            <a:ext cx="90488" cy="80962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71842" dir="2700000" algn="ctr" rotWithShape="0">
              <a:srgbClr val="808080"/>
            </a:outerShdw>
          </a:effectLst>
        </p:spPr>
        <p:txBody>
          <a:bodyPr lIns="18000" tIns="10800" rIns="18000" bIns="10800" anchorCtr="1">
            <a:spAutoFit/>
          </a:bodyPr>
          <a:lstStyle/>
          <a:p>
            <a:pPr eaLnBrk="0" hangingPunct="0">
              <a:defRPr/>
            </a:pPr>
            <a:endParaRPr lang="is-IS" altLang="is-IS">
              <a:cs typeface="+mn-cs"/>
            </a:endParaRPr>
          </a:p>
        </p:txBody>
      </p:sp>
      <p:sp>
        <p:nvSpPr>
          <p:cNvPr id="4104" name="TextBox 2"/>
          <p:cNvSpPr txBox="1">
            <a:spLocks noChangeArrowheads="1"/>
          </p:cNvSpPr>
          <p:nvPr/>
        </p:nvSpPr>
        <p:spPr bwMode="auto">
          <a:xfrm>
            <a:off x="3517900" y="1754188"/>
            <a:ext cx="15970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s-IS" altLang="is-IS" sz="1400">
                <a:solidFill>
                  <a:srgbClr val="FF0000"/>
                </a:solidFill>
              </a:rPr>
              <a:t>HAFURSSTAÐIR</a:t>
            </a:r>
          </a:p>
        </p:txBody>
      </p:sp>
      <p:cxnSp>
        <p:nvCxnSpPr>
          <p:cNvPr id="4105" name="Straight Arrow Connector 4"/>
          <p:cNvCxnSpPr>
            <a:cxnSpLocks noChangeShapeType="1"/>
          </p:cNvCxnSpPr>
          <p:nvPr/>
        </p:nvCxnSpPr>
        <p:spPr bwMode="auto">
          <a:xfrm>
            <a:off x="3765550" y="2062163"/>
            <a:ext cx="457200" cy="4572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ffectLst>
            <a:outerShdw dist="71842" dir="2700000" algn="ctr" rotWithShape="0">
              <a:srgbClr val="808080"/>
            </a:outerShdw>
          </a:effectLst>
        </p:spPr>
      </p:cxn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4"/>
          <p:cNvSpPr>
            <a:spLocks noGrp="1"/>
          </p:cNvSpPr>
          <p:nvPr>
            <p:ph type="sldNum" sz="quarter" idx="11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CB3F0E7-4A29-455C-89D7-EA750DAB63BF}" type="slidenum">
              <a:rPr lang="ru-RU" altLang="is-IS" smtClean="0"/>
              <a:pPr>
                <a:defRPr/>
              </a:pPr>
              <a:t>4</a:t>
            </a:fld>
            <a:endParaRPr lang="ru-RU" altLang="is-IS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076325" y="1008063"/>
            <a:ext cx="8262938" cy="487362"/>
          </a:xfrm>
        </p:spPr>
        <p:txBody>
          <a:bodyPr/>
          <a:lstStyle/>
          <a:p>
            <a:pPr algn="ctr" eaLnBrk="1" hangingPunct="1"/>
            <a:r>
              <a:rPr lang="is-IS" altLang="is-IS" sz="3200" dirty="0" smtClean="0"/>
              <a:t>Fólksfjöldi á Norðurlandi vestra</a:t>
            </a:r>
            <a:endParaRPr lang="ru-RU" altLang="is-IS" sz="3200" dirty="0" smtClean="0"/>
          </a:p>
        </p:txBody>
      </p:sp>
      <p:graphicFrame>
        <p:nvGraphicFramePr>
          <p:cNvPr id="770121" name="Group 73"/>
          <p:cNvGraphicFramePr>
            <a:graphicFrameLocks noGrp="1"/>
          </p:cNvGraphicFramePr>
          <p:nvPr>
            <p:ph idx="1"/>
          </p:nvPr>
        </p:nvGraphicFramePr>
        <p:xfrm>
          <a:off x="1090613" y="1600200"/>
          <a:ext cx="7947025" cy="4021138"/>
        </p:xfrm>
        <a:graphic>
          <a:graphicData uri="http://schemas.openxmlformats.org/drawingml/2006/table">
            <a:tbl>
              <a:tblPr/>
              <a:tblGrid>
                <a:gridCol w="6440989"/>
                <a:gridCol w="1506036"/>
              </a:tblGrid>
              <a:tr h="407715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5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5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5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5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is-I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5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5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5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5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is-I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Fjöldi íbúa</a:t>
                      </a:r>
                      <a:endParaRPr kumimoji="0" lang="ru-RU" altLang="is-I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99"/>
                    </a:solidFill>
                  </a:tcPr>
                </a:tc>
              </a:tr>
              <a:tr h="424010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5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5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5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5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is-I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Skagaströnd</a:t>
                      </a:r>
                      <a:endParaRPr kumimoji="0" lang="en-US" altLang="is-I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5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5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5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5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is-I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498</a:t>
                      </a:r>
                      <a:endParaRPr kumimoji="0" lang="ru-RU" altLang="is-I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0147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5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5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5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5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is-I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Skagabyggð</a:t>
                      </a:r>
                      <a:endParaRPr kumimoji="0" lang="ru-RU" altLang="is-I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5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5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5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5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is-I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98</a:t>
                      </a:r>
                      <a:endParaRPr kumimoji="0" lang="ru-RU" altLang="is-I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2998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5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5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5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5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is-I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Blönduós</a:t>
                      </a:r>
                      <a:endParaRPr kumimoji="0" lang="ru-RU" altLang="is-I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5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5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5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5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is-I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881</a:t>
                      </a:r>
                      <a:endParaRPr kumimoji="0" lang="ru-RU" altLang="is-I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401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5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5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5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5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is-I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Húnavatnshreppur</a:t>
                      </a:r>
                      <a:endParaRPr kumimoji="0" lang="ru-RU" altLang="is-I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5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5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5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5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is-I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409</a:t>
                      </a:r>
                      <a:endParaRPr kumimoji="0" lang="ru-RU" altLang="is-I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2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is-I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Skagafjörður</a:t>
                      </a:r>
                      <a:endParaRPr kumimoji="0" lang="ru-RU" altLang="is-I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is-I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3.978</a:t>
                      </a:r>
                      <a:endParaRPr kumimoji="0" lang="ru-RU" altLang="is-I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2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is-I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Húnaþing vestra </a:t>
                      </a:r>
                      <a:endParaRPr kumimoji="0" lang="ru-RU" altLang="is-I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s-IS" sz="20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1.173</a:t>
                      </a:r>
                      <a:endParaRPr kumimoji="0" lang="ru-RU" altLang="is-I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7273"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5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5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5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5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is-I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Samtals:</a:t>
                      </a:r>
                      <a:endParaRPr kumimoji="0" lang="ru-RU" altLang="is-I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5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5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5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5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5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is-I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7.037</a:t>
                      </a:r>
                      <a:endParaRPr kumimoji="0" lang="ru-RU" altLang="is-I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1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1C4E9314-D695-473B-8DA1-B52EE937EEE9}" type="slidenum">
              <a:rPr lang="ru-RU" altLang="is-IS" smtClean="0"/>
              <a:pPr>
                <a:defRPr/>
              </a:pPr>
              <a:t>5</a:t>
            </a:fld>
            <a:endParaRPr lang="ru-RU" altLang="is-IS" smtClean="0"/>
          </a:p>
        </p:txBody>
      </p:sp>
      <p:sp>
        <p:nvSpPr>
          <p:cNvPr id="6147" name="Line 2"/>
          <p:cNvSpPr>
            <a:spLocks noChangeShapeType="1"/>
          </p:cNvSpPr>
          <p:nvPr/>
        </p:nvSpPr>
        <p:spPr bwMode="auto">
          <a:xfrm>
            <a:off x="1219200" y="0"/>
            <a:ext cx="0" cy="803275"/>
          </a:xfrm>
          <a:prstGeom prst="line">
            <a:avLst/>
          </a:prstGeom>
          <a:noFill/>
          <a:ln w="9525">
            <a:solidFill>
              <a:srgbClr val="BFC4CB"/>
            </a:solidFill>
            <a:round/>
            <a:headEnd/>
            <a:tailEnd/>
          </a:ln>
        </p:spPr>
        <p:txBody>
          <a:bodyPr/>
          <a:lstStyle/>
          <a:p>
            <a:endParaRPr lang="is-IS"/>
          </a:p>
        </p:txBody>
      </p:sp>
      <p:sp>
        <p:nvSpPr>
          <p:cNvPr id="6148" name="Line 3"/>
          <p:cNvSpPr>
            <a:spLocks noChangeShapeType="1"/>
          </p:cNvSpPr>
          <p:nvPr/>
        </p:nvSpPr>
        <p:spPr bwMode="auto">
          <a:xfrm>
            <a:off x="5961063" y="6034088"/>
            <a:ext cx="0" cy="823912"/>
          </a:xfrm>
          <a:prstGeom prst="line">
            <a:avLst/>
          </a:prstGeom>
          <a:noFill/>
          <a:ln w="9525">
            <a:solidFill>
              <a:srgbClr val="BFC4CB"/>
            </a:solidFill>
            <a:round/>
            <a:headEnd/>
            <a:tailEnd/>
          </a:ln>
        </p:spPr>
        <p:txBody>
          <a:bodyPr/>
          <a:lstStyle/>
          <a:p>
            <a:endParaRPr lang="is-IS"/>
          </a:p>
        </p:txBody>
      </p:sp>
      <p:sp>
        <p:nvSpPr>
          <p:cNvPr id="6149" name="Title 3"/>
          <p:cNvSpPr>
            <a:spLocks noGrp="1"/>
          </p:cNvSpPr>
          <p:nvPr>
            <p:ph type="title"/>
          </p:nvPr>
        </p:nvSpPr>
        <p:spPr>
          <a:xfrm>
            <a:off x="1281113" y="884238"/>
            <a:ext cx="7920037" cy="527050"/>
          </a:xfrm>
        </p:spPr>
        <p:txBody>
          <a:bodyPr/>
          <a:lstStyle/>
          <a:p>
            <a:pPr algn="ctr" eaLnBrk="1" hangingPunct="1"/>
            <a:r>
              <a:rPr lang="is-IS" altLang="is-IS" dirty="0" smtClean="0"/>
              <a:t>Iðnaðarsvæðið á Hafursstöðum séð frá Húnaflóa</a:t>
            </a:r>
          </a:p>
        </p:txBody>
      </p:sp>
      <p:pic>
        <p:nvPicPr>
          <p:cNvPr id="6150" name="Picture 6" descr="C:\Documents and Settings\Ingvar\My Documents\My Pictures\Hafursstaðir\alver_skagastrond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9025" y="1768475"/>
            <a:ext cx="8235950" cy="39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1"/>
          <p:cNvSpPr>
            <a:spLocks noGrp="1"/>
          </p:cNvSpPr>
          <p:nvPr>
            <p:ph type="sldNum" sz="quarter" idx="11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18C71537-5DC2-4328-9C02-4C6623A9F78A}" type="slidenum">
              <a:rPr lang="ru-RU" altLang="is-IS" smtClean="0"/>
              <a:pPr>
                <a:defRPr/>
              </a:pPr>
              <a:t>6</a:t>
            </a:fld>
            <a:endParaRPr lang="ru-RU" altLang="is-IS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76325" y="1619250"/>
            <a:ext cx="8054975" cy="4405313"/>
          </a:xfrm>
          <a:prstGeom prst="rect">
            <a:avLst/>
          </a:prstGeom>
        </p:spPr>
        <p:txBody>
          <a:bodyPr>
            <a:normAutofit/>
          </a:bodyPr>
          <a:lstStyle>
            <a:lvl1pPr algn="l" rtl="0" fontAlgn="base">
              <a:spcBef>
                <a:spcPct val="50000"/>
              </a:spcBef>
              <a:spcAft>
                <a:spcPct val="0"/>
              </a:spcAft>
              <a:tabLst>
                <a:tab pos="720725" algn="l"/>
              </a:tabLst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900" indent="-363538" algn="l" rtl="0" fontAlgn="base">
              <a:spcBef>
                <a:spcPct val="50000"/>
              </a:spcBef>
              <a:spcAft>
                <a:spcPct val="0"/>
              </a:spcAft>
              <a:buBlip>
                <a:blip r:embed="rId2"/>
              </a:buBlip>
              <a:tabLst>
                <a:tab pos="720725" algn="l"/>
              </a:tabLst>
              <a:defRPr sz="1600">
                <a:solidFill>
                  <a:schemeClr val="tx1"/>
                </a:solidFill>
                <a:latin typeface="+mn-lt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tabLst>
                <a:tab pos="720725" algn="l"/>
              </a:tabLst>
              <a:defRPr sz="1600">
                <a:solidFill>
                  <a:schemeClr val="tx1"/>
                </a:solidFill>
                <a:latin typeface="+mn-lt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tabLst>
                <a:tab pos="720725" algn="l"/>
              </a:tabLst>
              <a:defRPr sz="1600">
                <a:solidFill>
                  <a:schemeClr val="tx1"/>
                </a:solidFill>
                <a:latin typeface="+mn-lt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tabLst>
                <a:tab pos="720725" algn="l"/>
              </a:tabLst>
              <a:defRPr sz="1600">
                <a:solidFill>
                  <a:schemeClr val="tx1"/>
                </a:solidFill>
                <a:latin typeface="+mn-lt"/>
              </a:defRPr>
            </a:lvl5pPr>
            <a:lvl6pPr marL="2286000" algn="l" rtl="0" fontAlgn="base">
              <a:spcBef>
                <a:spcPct val="50000"/>
              </a:spcBef>
              <a:spcAft>
                <a:spcPct val="0"/>
              </a:spcAft>
              <a:tabLst>
                <a:tab pos="720725" algn="l"/>
              </a:tabLst>
              <a:defRPr sz="1600">
                <a:solidFill>
                  <a:schemeClr val="tx1"/>
                </a:solidFill>
                <a:latin typeface="+mn-lt"/>
              </a:defRPr>
            </a:lvl6pPr>
            <a:lvl7pPr marL="2743200" algn="l" rtl="0" fontAlgn="base">
              <a:spcBef>
                <a:spcPct val="50000"/>
              </a:spcBef>
              <a:spcAft>
                <a:spcPct val="0"/>
              </a:spcAft>
              <a:tabLst>
                <a:tab pos="720725" algn="l"/>
              </a:tabLst>
              <a:defRPr sz="1600">
                <a:solidFill>
                  <a:schemeClr val="tx1"/>
                </a:solidFill>
                <a:latin typeface="+mn-lt"/>
              </a:defRPr>
            </a:lvl7pPr>
            <a:lvl8pPr marL="3200400" algn="l" rtl="0" fontAlgn="base">
              <a:spcBef>
                <a:spcPct val="50000"/>
              </a:spcBef>
              <a:spcAft>
                <a:spcPct val="0"/>
              </a:spcAft>
              <a:tabLst>
                <a:tab pos="720725" algn="l"/>
              </a:tabLst>
              <a:defRPr sz="1600">
                <a:solidFill>
                  <a:schemeClr val="tx1"/>
                </a:solidFill>
                <a:latin typeface="+mn-lt"/>
              </a:defRPr>
            </a:lvl8pPr>
            <a:lvl9pPr marL="3657600" algn="l" rtl="0" fontAlgn="base">
              <a:spcBef>
                <a:spcPct val="50000"/>
              </a:spcBef>
              <a:spcAft>
                <a:spcPct val="0"/>
              </a:spcAft>
              <a:tabLst>
                <a:tab pos="720725" algn="l"/>
              </a:tabLs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712788" lvl="3" indent="-349250">
              <a:buFont typeface="Wingdings" panose="05000000000000000000" pitchFamily="2" charset="2"/>
              <a:buChar char="q"/>
              <a:defRPr/>
            </a:pPr>
            <a:r>
              <a:rPr lang="is-IS" sz="2200" b="0" kern="0" dirty="0" smtClean="0">
                <a:cs typeface="+mn-cs"/>
              </a:rPr>
              <a:t>Framleiðsla</a:t>
            </a:r>
            <a:r>
              <a:rPr lang="is-IS" sz="2000" b="0" kern="0" dirty="0" smtClean="0">
                <a:cs typeface="+mn-cs"/>
              </a:rPr>
              <a:t>120.000 t/y</a:t>
            </a:r>
            <a:r>
              <a:rPr lang="is-IS" sz="2000" b="0" kern="0" dirty="0" smtClean="0"/>
              <a:t> á ári</a:t>
            </a:r>
            <a:r>
              <a:rPr lang="is-IS" sz="2000" b="0" kern="0" dirty="0" smtClean="0">
                <a:cs typeface="+mn-cs"/>
              </a:rPr>
              <a:t> </a:t>
            </a:r>
          </a:p>
          <a:p>
            <a:pPr marL="712788" lvl="3" indent="-349250">
              <a:buFont typeface="Wingdings" panose="05000000000000000000" pitchFamily="2" charset="2"/>
              <a:buChar char="q"/>
              <a:defRPr/>
            </a:pPr>
            <a:r>
              <a:rPr lang="is-IS" sz="2000" b="0" kern="0" dirty="0" smtClean="0"/>
              <a:t>Fjöldi starfa í álveri 240 </a:t>
            </a:r>
          </a:p>
          <a:p>
            <a:pPr marL="712788" lvl="3" indent="-349250">
              <a:buFont typeface="Wingdings" panose="05000000000000000000" pitchFamily="2" charset="2"/>
              <a:buChar char="q"/>
              <a:defRPr/>
            </a:pPr>
            <a:r>
              <a:rPr lang="is-IS" sz="2000" b="0" kern="0" dirty="0" smtClean="0"/>
              <a:t>Afleidd störf  í verslun og þjónustu </a:t>
            </a:r>
            <a:r>
              <a:rPr lang="is-IS" sz="2000" b="0" kern="0" dirty="0" smtClean="0"/>
              <a:t>200-250 </a:t>
            </a:r>
            <a:r>
              <a:rPr lang="is-IS" sz="1400" b="0" kern="0" dirty="0" smtClean="0"/>
              <a:t>(áætlað)</a:t>
            </a:r>
          </a:p>
          <a:p>
            <a:pPr marL="712788" lvl="3" indent="-349250">
              <a:defRPr/>
            </a:pPr>
            <a:endParaRPr lang="is-IS" sz="1400" b="0" kern="0" dirty="0" smtClean="0"/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is-IS" sz="2200" b="0" kern="0" dirty="0" smtClean="0">
                <a:cs typeface="+mn-cs"/>
              </a:rPr>
              <a:t>Orkunotkun 206 MW 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is-IS" sz="2200" b="0" kern="0" dirty="0" smtClean="0">
                <a:cs typeface="+mn-cs"/>
              </a:rPr>
              <a:t>Flutningar um höfn: </a:t>
            </a:r>
          </a:p>
          <a:p>
            <a:pPr lvl="1" indent="-11113">
              <a:buFont typeface="Wingdings" panose="05000000000000000000" pitchFamily="2" charset="2"/>
              <a:buChar char="q"/>
              <a:tabLst>
                <a:tab pos="712788" algn="l"/>
              </a:tabLst>
              <a:defRPr/>
            </a:pPr>
            <a:r>
              <a:rPr lang="is-IS" sz="2200" b="0" kern="0" dirty="0" smtClean="0">
                <a:cs typeface="+mn-cs"/>
              </a:rPr>
              <a:t>  Innflutningur 240.000 tonn hráefni – bulk</a:t>
            </a:r>
          </a:p>
          <a:p>
            <a:pPr lvl="1" indent="-11113">
              <a:buFont typeface="Wingdings" panose="05000000000000000000" pitchFamily="2" charset="2"/>
              <a:buChar char="q"/>
              <a:tabLst>
                <a:tab pos="712788" algn="l"/>
              </a:tabLst>
              <a:defRPr/>
            </a:pPr>
            <a:r>
              <a:rPr lang="is-IS" sz="2200" b="0" kern="0" dirty="0" smtClean="0">
                <a:cs typeface="+mn-cs"/>
              </a:rPr>
              <a:t>  Innflutningur 65.000 tonn hráefni - gámar</a:t>
            </a:r>
          </a:p>
          <a:p>
            <a:pPr lvl="1" indent="-11113">
              <a:buFont typeface="Wingdings" panose="05000000000000000000" pitchFamily="2" charset="2"/>
              <a:buChar char="q"/>
              <a:tabLst>
                <a:tab pos="712788" algn="l"/>
              </a:tabLst>
              <a:defRPr/>
            </a:pPr>
            <a:r>
              <a:rPr lang="is-IS" sz="2200" b="0" kern="0" dirty="0" smtClean="0">
                <a:cs typeface="+mn-cs"/>
              </a:rPr>
              <a:t>  Útflutningur 120.000 tonn – gámar </a:t>
            </a:r>
          </a:p>
          <a:p>
            <a:pPr>
              <a:defRPr/>
            </a:pPr>
            <a:endParaRPr lang="is-IS" sz="1800" b="0" kern="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11288" y="766763"/>
            <a:ext cx="7720012" cy="1000125"/>
          </a:xfrm>
          <a:prstGeom prst="rect">
            <a:avLst/>
          </a:prstGeom>
        </p:spPr>
        <p:txBody>
          <a:bodyPr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5A5FF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5A5FF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5A5FF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5A5FF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5A5FF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5A5FF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5A5FF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5A5FF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5A5FF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is-IS" sz="3100" b="0" kern="0" dirty="0" smtClean="0"/>
              <a:t>Helstu stærðir álvers á Hafursstöðun</a:t>
            </a:r>
          </a:p>
          <a:p>
            <a:pPr>
              <a:defRPr/>
            </a:pPr>
            <a:r>
              <a:rPr lang="is-IS" b="0" kern="0" dirty="0" smtClean="0"/>
              <a:t>	</a:t>
            </a:r>
            <a:endParaRPr lang="is-IS" b="0" kern="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1"/>
          <p:cNvSpPr>
            <a:spLocks noGrp="1"/>
          </p:cNvSpPr>
          <p:nvPr>
            <p:ph type="sldNum" sz="quarter" idx="11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A423831C-DBA4-458B-8035-FC122761D097}" type="slidenum">
              <a:rPr lang="ru-RU" altLang="is-IS" smtClean="0"/>
              <a:pPr>
                <a:defRPr/>
              </a:pPr>
              <a:t>7</a:t>
            </a:fld>
            <a:endParaRPr lang="ru-RU" altLang="is-IS" smtClean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162050" y="274638"/>
            <a:ext cx="8229600" cy="11430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5A5FF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5A5FF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5A5FF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5A5FF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5A5FF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5A5FF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5A5FF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5A5FF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5A5FF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is-IS" sz="3800" b="0" kern="0" dirty="0" smtClean="0"/>
          </a:p>
          <a:p>
            <a:pPr algn="ctr">
              <a:defRPr/>
            </a:pPr>
            <a:r>
              <a:rPr lang="is-IS" sz="2000" b="0" kern="0" dirty="0" smtClean="0"/>
              <a:t>Spáð er 3-5% árlegri aukningu í notkun á áli næsta áratugin</a:t>
            </a:r>
            <a:endParaRPr lang="is-IS" sz="2000" b="0" kern="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330325" y="5334000"/>
            <a:ext cx="7799388" cy="58102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50000"/>
              </a:spcBef>
              <a:spcAft>
                <a:spcPct val="0"/>
              </a:spcAft>
              <a:tabLst>
                <a:tab pos="720725" algn="l"/>
              </a:tabLst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3900" indent="-363538" algn="l" rtl="0" fontAlgn="base">
              <a:spcBef>
                <a:spcPct val="50000"/>
              </a:spcBef>
              <a:spcAft>
                <a:spcPct val="0"/>
              </a:spcAft>
              <a:buBlip>
                <a:blip r:embed="rId2"/>
              </a:buBlip>
              <a:tabLst>
                <a:tab pos="720725" algn="l"/>
              </a:tabLst>
              <a:defRPr sz="1600">
                <a:solidFill>
                  <a:schemeClr val="tx1"/>
                </a:solidFill>
                <a:latin typeface="+mn-lt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tabLst>
                <a:tab pos="720725" algn="l"/>
              </a:tabLst>
              <a:defRPr sz="1600">
                <a:solidFill>
                  <a:schemeClr val="tx1"/>
                </a:solidFill>
                <a:latin typeface="+mn-lt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tabLst>
                <a:tab pos="720725" algn="l"/>
              </a:tabLst>
              <a:defRPr sz="1600">
                <a:solidFill>
                  <a:schemeClr val="tx1"/>
                </a:solidFill>
                <a:latin typeface="+mn-lt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tabLst>
                <a:tab pos="720725" algn="l"/>
              </a:tabLst>
              <a:defRPr sz="1600">
                <a:solidFill>
                  <a:schemeClr val="tx1"/>
                </a:solidFill>
                <a:latin typeface="+mn-lt"/>
              </a:defRPr>
            </a:lvl5pPr>
            <a:lvl6pPr marL="2286000" algn="l" rtl="0" fontAlgn="base">
              <a:spcBef>
                <a:spcPct val="50000"/>
              </a:spcBef>
              <a:spcAft>
                <a:spcPct val="0"/>
              </a:spcAft>
              <a:tabLst>
                <a:tab pos="720725" algn="l"/>
              </a:tabLst>
              <a:defRPr sz="1600">
                <a:solidFill>
                  <a:schemeClr val="tx1"/>
                </a:solidFill>
                <a:latin typeface="+mn-lt"/>
              </a:defRPr>
            </a:lvl6pPr>
            <a:lvl7pPr marL="2743200" algn="l" rtl="0" fontAlgn="base">
              <a:spcBef>
                <a:spcPct val="50000"/>
              </a:spcBef>
              <a:spcAft>
                <a:spcPct val="0"/>
              </a:spcAft>
              <a:tabLst>
                <a:tab pos="720725" algn="l"/>
              </a:tabLst>
              <a:defRPr sz="1600">
                <a:solidFill>
                  <a:schemeClr val="tx1"/>
                </a:solidFill>
                <a:latin typeface="+mn-lt"/>
              </a:defRPr>
            </a:lvl7pPr>
            <a:lvl8pPr marL="3200400" algn="l" rtl="0" fontAlgn="base">
              <a:spcBef>
                <a:spcPct val="50000"/>
              </a:spcBef>
              <a:spcAft>
                <a:spcPct val="0"/>
              </a:spcAft>
              <a:tabLst>
                <a:tab pos="720725" algn="l"/>
              </a:tabLst>
              <a:defRPr sz="1600">
                <a:solidFill>
                  <a:schemeClr val="tx1"/>
                </a:solidFill>
                <a:latin typeface="+mn-lt"/>
              </a:defRPr>
            </a:lvl8pPr>
            <a:lvl9pPr marL="3657600" algn="l" rtl="0" fontAlgn="base">
              <a:spcBef>
                <a:spcPct val="50000"/>
              </a:spcBef>
              <a:spcAft>
                <a:spcPct val="0"/>
              </a:spcAft>
              <a:tabLst>
                <a:tab pos="720725" algn="l"/>
              </a:tabLs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q"/>
              <a:defRPr/>
            </a:pPr>
            <a:endParaRPr lang="is-IS" sz="1800" b="0" kern="0" dirty="0" smtClean="0"/>
          </a:p>
          <a:p>
            <a:pPr>
              <a:defRPr/>
            </a:pPr>
            <a:endParaRPr lang="is-IS" sz="1800" b="0" kern="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endParaRPr lang="is-IS" sz="1800" b="0" kern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30" name="Picture 6" descr="https://gallery.mailchimp.com/ceb9245ec672c39e8c3a9f131/images/2a475212-7a98-4503-9c2a-31ea8a16781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8272" y="1552575"/>
            <a:ext cx="8623377" cy="3314700"/>
          </a:xfrm>
          <a:prstGeom prst="rect">
            <a:avLst/>
          </a:prstGeom>
          <a:noFill/>
        </p:spPr>
      </p:pic>
      <p:graphicFrame>
        <p:nvGraphicFramePr>
          <p:cNvPr id="9" name="Chart 8"/>
          <p:cNvGraphicFramePr/>
          <p:nvPr/>
        </p:nvGraphicFramePr>
        <p:xfrm>
          <a:off x="1047750" y="4338637"/>
          <a:ext cx="7505700" cy="1628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954088" y="852488"/>
            <a:ext cx="8420100" cy="681037"/>
          </a:xfrm>
        </p:spPr>
        <p:txBody>
          <a:bodyPr/>
          <a:lstStyle/>
          <a:p>
            <a:pPr algn="ctr" eaLnBrk="1" hangingPunct="1">
              <a:defRPr/>
            </a:pPr>
            <a:r>
              <a:rPr lang="is-IS" sz="2000" dirty="0" smtClean="0"/>
              <a:t>VIRÐISAUKANDI FRAMLEIÐSLA Á Hafursstöðum</a:t>
            </a:r>
            <a:endParaRPr lang="ru-RU" altLang="is-IS" sz="2000" dirty="0" smtClean="0"/>
          </a:p>
        </p:txBody>
      </p:sp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>
          <a:xfrm>
            <a:off x="722313" y="5270500"/>
            <a:ext cx="8420100" cy="862013"/>
          </a:xfrm>
        </p:spPr>
        <p:txBody>
          <a:bodyPr/>
          <a:lstStyle/>
          <a:p>
            <a:pPr eaLnBrk="1" hangingPunct="1"/>
            <a:r>
              <a:rPr lang="is-IS" altLang="is-IS" smtClean="0"/>
              <a:t>          Framleiðsla á raflínum 		   Framleiðsla á rafmagnsvír</a:t>
            </a:r>
          </a:p>
          <a:p>
            <a:pPr algn="ctr" eaLnBrk="1" hangingPunct="1"/>
            <a:r>
              <a:rPr lang="is-IS" altLang="is-IS" smtClean="0">
                <a:solidFill>
                  <a:srgbClr val="65A5FF"/>
                </a:solidFill>
              </a:rPr>
              <a:t>	</a:t>
            </a:r>
          </a:p>
        </p:txBody>
      </p:sp>
      <p:sp>
        <p:nvSpPr>
          <p:cNvPr id="15364" name="Slide Number Placeholder 4"/>
          <p:cNvSpPr>
            <a:spLocks noGrp="1"/>
          </p:cNvSpPr>
          <p:nvPr>
            <p:ph type="sldNum" sz="quarter" idx="11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F41D2B67-CC86-44EE-A7AE-3DC8131F8B81}" type="slidenum">
              <a:rPr lang="ru-RU" altLang="is-IS" smtClean="0"/>
              <a:pPr>
                <a:defRPr/>
              </a:pPr>
              <a:t>8</a:t>
            </a:fld>
            <a:endParaRPr lang="ru-RU" altLang="is-IS" smtClean="0"/>
          </a:p>
        </p:txBody>
      </p:sp>
      <p:pic>
        <p:nvPicPr>
          <p:cNvPr id="15365" name="Picture 7" descr="http://global-sei.com/president_blog/inb1.jpg"/>
          <p:cNvPicPr>
            <a:picLocks noChangeAspect="1" noChangeArrowheads="1"/>
          </p:cNvPicPr>
          <p:nvPr/>
        </p:nvPicPr>
        <p:blipFill>
          <a:blip r:embed="rId2" cstate="print"/>
          <a:srcRect l="9532" b="17558"/>
          <a:stretch>
            <a:fillRect/>
          </a:stretch>
        </p:blipFill>
        <p:spPr bwMode="auto">
          <a:xfrm>
            <a:off x="954088" y="1936750"/>
            <a:ext cx="3671887" cy="278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0" descr="HV Soluti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936750"/>
            <a:ext cx="3240088" cy="278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6813" y="1236663"/>
            <a:ext cx="7920037" cy="282575"/>
          </a:xfrm>
        </p:spPr>
        <p:txBody>
          <a:bodyPr/>
          <a:lstStyle/>
          <a:p>
            <a:pPr algn="ctr"/>
            <a:r>
              <a:rPr lang="is-IS" sz="3200" dirty="0" smtClean="0"/>
              <a:t>Ný kertækni setur Kína í fremsturöð </a:t>
            </a:r>
            <a:endParaRPr lang="is-I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9B80236-741A-4D81-8785-78355BE83974}" type="slidenum">
              <a:rPr lang="ru-RU" altLang="is-IS" smtClean="0"/>
              <a:pPr>
                <a:defRPr/>
              </a:pPr>
              <a:t>9</a:t>
            </a:fld>
            <a:endParaRPr lang="ru-RU" altLang="is-I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091" y="2228850"/>
            <a:ext cx="4410234" cy="2724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5525" y="2257425"/>
            <a:ext cx="4489318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361950" y="5265738"/>
            <a:ext cx="439102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s-IS" sz="1600" b="0" kern="0" dirty="0" smtClean="0">
                <a:solidFill>
                  <a:srgbClr val="65A5FF"/>
                </a:solidFill>
                <a:latin typeface="+mj-lt"/>
                <a:ea typeface="+mj-ea"/>
                <a:cs typeface="+mj-cs"/>
              </a:rPr>
              <a:t>&gt;400KA =12,500 Kwh per tonn                 (18% betri orkunýting en &lt;200KA kertækni)</a:t>
            </a:r>
            <a:r>
              <a:rPr kumimoji="0" lang="is-I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65A5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is-IS" sz="1600" b="0" i="0" u="none" strike="noStrike" kern="0" cap="none" spc="0" normalizeH="0" baseline="0" noProof="0" dirty="0">
              <a:ln>
                <a:noFill/>
              </a:ln>
              <a:solidFill>
                <a:srgbClr val="65A5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4857750" y="5341938"/>
            <a:ext cx="4400551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s-IS" sz="1600" b="0" kern="0" dirty="0" smtClean="0">
                <a:solidFill>
                  <a:srgbClr val="65A5FF"/>
                </a:solidFill>
                <a:latin typeface="+mj-lt"/>
                <a:ea typeface="+mj-ea"/>
                <a:cs typeface="+mj-cs"/>
              </a:rPr>
              <a:t>&lt;200KA =14,800 Kwh per ton</a:t>
            </a:r>
            <a:r>
              <a:rPr kumimoji="0" lang="is-I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65A5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is-IS" sz="1600" b="0" i="0" u="none" strike="noStrike" kern="0" cap="none" spc="0" normalizeH="0" baseline="0" noProof="0" dirty="0">
              <a:ln>
                <a:noFill/>
              </a:ln>
              <a:solidFill>
                <a:srgbClr val="65A5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resentation-mod">
  <a:themeElements>
    <a:clrScheme name="1_presentation-mod 13">
      <a:dk1>
        <a:srgbClr val="000000"/>
      </a:dk1>
      <a:lt1>
        <a:srgbClr val="FFFFFF"/>
      </a:lt1>
      <a:dk2>
        <a:srgbClr val="3366CC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1_presentation-mo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DDDDD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71842" dir="2700000" algn="ctr" rotWithShape="0">
            <a:srgbClr val="808080"/>
          </a:outerShdw>
        </a:effectLst>
      </a:spPr>
      <a:bodyPr vert="horz" wrap="none" lIns="18000" tIns="10800" rIns="18000" bIns="10800" numCol="1" anchor="t" anchorCtr="1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is-I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DDDDD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71842" dir="2700000" algn="ctr" rotWithShape="0">
            <a:srgbClr val="808080"/>
          </a:outerShdw>
        </a:effectLst>
      </a:spPr>
      <a:bodyPr vert="horz" wrap="none" lIns="18000" tIns="10800" rIns="18000" bIns="10800" numCol="1" anchor="t" anchorCtr="1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is-I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resentation-mo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tion-mo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tion-mo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tion-mo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tion-mo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tion-mo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tion-mo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tion-mo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tion-mo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tion-mo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tion-mo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tion-mo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tion-mod 13">
        <a:dk1>
          <a:srgbClr val="000000"/>
        </a:dk1>
        <a:lt1>
          <a:srgbClr val="FFFFFF"/>
        </a:lt1>
        <a:dk2>
          <a:srgbClr val="3366CC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24566</TotalTime>
  <Words>697</Words>
  <Application>Microsoft Office PowerPoint</Application>
  <PresentationFormat>A4 Paper (210x297 mm)</PresentationFormat>
  <Paragraphs>203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Wingdings</vt:lpstr>
      <vt:lpstr>Calibri</vt:lpstr>
      <vt:lpstr>Times New Roman</vt:lpstr>
      <vt:lpstr>Arial Narrow</vt:lpstr>
      <vt:lpstr>1_presentation-mod</vt:lpstr>
      <vt:lpstr>Slide 1</vt:lpstr>
      <vt:lpstr>Slide 2</vt:lpstr>
      <vt:lpstr>Orkufrekur iðnaður við Húnaflóa</vt:lpstr>
      <vt:lpstr>Fólksfjöldi á Norðurlandi vestra</vt:lpstr>
      <vt:lpstr>Iðnaðarsvæðið á Hafursstöðum séð frá Húnaflóa</vt:lpstr>
      <vt:lpstr>Slide 6</vt:lpstr>
      <vt:lpstr>Slide 7</vt:lpstr>
      <vt:lpstr>VIRÐISAUKANDI FRAMLEIÐSLA Á Hafursstöðum</vt:lpstr>
      <vt:lpstr>Ný kertækni setur Kína í fremsturöð </vt:lpstr>
      <vt:lpstr>Slide 10</vt:lpstr>
      <vt:lpstr>Umhverfismál – Prófsteinn á kínverska tækni</vt:lpstr>
      <vt:lpstr>Raforkan og flutningskerfið</vt:lpstr>
      <vt:lpstr>Slide 13</vt:lpstr>
      <vt:lpstr>Raforku kostir fyrir álver á Hafursstöðum</vt:lpstr>
      <vt:lpstr>  Fjárfesting</vt:lpstr>
      <vt:lpstr>Fjármögnun álvers að Hafursstöðum</vt:lpstr>
      <vt:lpstr>Slide 17</vt:lpstr>
      <vt:lpstr>Niðurstaða</vt:lpstr>
      <vt:lpstr> Álver - Hafursstöðum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 отсутствует</dc:title>
  <dc:creator>Слободин Михаил</dc:creator>
  <cp:keywords>DMC1043018a</cp:keywords>
  <cp:lastModifiedBy>Ingvar Skúlason</cp:lastModifiedBy>
  <cp:revision>930</cp:revision>
  <cp:lastPrinted>2003-06-30T10:27:59Z</cp:lastPrinted>
  <dcterms:created xsi:type="dcterms:W3CDTF">2002-11-08T09:30:27Z</dcterms:created>
  <dcterms:modified xsi:type="dcterms:W3CDTF">2015-10-23T10:13:00Z</dcterms:modified>
  <cp:category>DMC1043018a</cp:category>
</cp:coreProperties>
</file>