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handoutMasterIdLst>
    <p:handoutMasterId r:id="rId14"/>
  </p:handoutMasterIdLst>
  <p:sldIdLst>
    <p:sldId id="345" r:id="rId2"/>
    <p:sldId id="327" r:id="rId3"/>
    <p:sldId id="346" r:id="rId4"/>
    <p:sldId id="334" r:id="rId5"/>
    <p:sldId id="328" r:id="rId6"/>
    <p:sldId id="335" r:id="rId7"/>
    <p:sldId id="336" r:id="rId8"/>
    <p:sldId id="337" r:id="rId9"/>
    <p:sldId id="338" r:id="rId10"/>
    <p:sldId id="339" r:id="rId11"/>
    <p:sldId id="343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0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24AF23AC-0FF3-4EA1-8398-DD9A611F5443}" type="datetimeFigureOut">
              <a:rPr lang="is-IS" smtClean="0"/>
              <a:t>15.10.2015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2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83FEC79-BCB7-4B7C-ADB1-39F6EBF260A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534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78313058-7EA5-4389-9E62-C546F3DD21AD}" type="datetimeFigureOut">
              <a:rPr lang="is-IS"/>
              <a:t>15.10.2015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66909" y="4777200"/>
            <a:ext cx="5335270" cy="3908614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1" y="9428589"/>
            <a:ext cx="2889938" cy="49805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777607" y="9428589"/>
            <a:ext cx="2889938" cy="49805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5316F2E-353E-4761-9CD0-813F05B3D7E5}" type="slidenum">
              <a:rPr lang="is-IS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225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6F2E-353E-4761-9CD0-813F05B3D7E5}" type="slidenum">
              <a:rPr lang="is-IS">
                <a:solidFill>
                  <a:prstClr val="black"/>
                </a:solidFill>
              </a:rPr>
              <a:pPr/>
              <a:t>1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1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3358" y1="48395" x2="73358" y2="48395"/>
                        <a14:backgroundMark x1="49027" y1="37371" x2="49027" y2="37371"/>
                        <a14:backgroundMark x1="39477" y1="39491" x2="39477" y2="39491"/>
                        <a14:backgroundMark x1="50608" y1="69473" x2="50608" y2="69473"/>
                        <a14:backgroundMark x1="50061" y1="48395" x2="50061" y2="48395"/>
                        <a14:backgroundMark x1="60645" y1="61054" x2="60645" y2="61054"/>
                        <a14:backgroundMark x1="27273" y1="50758" x2="27273" y2="50758"/>
                        <a14:backgroundMark x1="40152" y1="59848" x2="40152" y2="59848"/>
                        <a14:backgroundMark x1="59848" y1="40909" x2="59848" y2="4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48" y="0"/>
            <a:ext cx="547504" cy="54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79771"/>
            <a:ext cx="10464800" cy="2208178"/>
          </a:xfrm>
        </p:spPr>
        <p:txBody>
          <a:bodyPr/>
          <a:lstStyle/>
          <a:p>
            <a:r>
              <a:rPr lang="is-IS" sz="43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43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43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43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32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32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s-IS" sz="18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3600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Ávarp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6391373" cy="2688210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Ársþing SSNV</a:t>
            </a:r>
            <a:r>
              <a:rPr lang="is-IS" dirty="0" smtClean="0"/>
              <a:t> </a:t>
            </a:r>
            <a:endParaRPr lang="is-IS" dirty="0" smtClean="0"/>
          </a:p>
          <a:p>
            <a:r>
              <a:rPr lang="is-IS" dirty="0" smtClean="0"/>
              <a:t>16. </a:t>
            </a:r>
            <a:r>
              <a:rPr lang="is-IS" dirty="0" smtClean="0"/>
              <a:t>október 2015</a:t>
            </a:r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Karl Björnsson</a:t>
            </a:r>
          </a:p>
          <a:p>
            <a:r>
              <a:rPr lang="is-IS" sz="1800" dirty="0" smtClean="0"/>
              <a:t>framkvæmdastjóri</a:t>
            </a:r>
            <a:endParaRPr lang="is-IS" sz="1800" dirty="0" smtClean="0"/>
          </a:p>
          <a:p>
            <a:r>
              <a:rPr lang="is-IS" sz="1800" dirty="0" smtClean="0"/>
              <a:t>Sambands </a:t>
            </a:r>
            <a:r>
              <a:rPr lang="is-IS" sz="1800" dirty="0" smtClean="0"/>
              <a:t>íslenskra sveitarféla</a:t>
            </a:r>
            <a:r>
              <a:rPr lang="en-US" sz="1800" dirty="0" smtClean="0"/>
              <a:t>ga</a:t>
            </a:r>
            <a:endParaRPr lang="en-US" sz="1800" dirty="0"/>
          </a:p>
        </p:txBody>
      </p:sp>
      <p:pic>
        <p:nvPicPr>
          <p:cNvPr id="4" name="Picture 3" descr="merki_sambandsin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0188" y="642734"/>
            <a:ext cx="2354499" cy="23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7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281"/>
            <a:ext cx="10972800" cy="990600"/>
          </a:xfrm>
        </p:spPr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D2533C"/>
                </a:solidFill>
              </a:rPr>
              <a:t>Ljósleiðaravætt Ísland</a:t>
            </a:r>
            <a:endParaRPr lang="is-IS" sz="3600" b="1" dirty="0">
              <a:solidFill>
                <a:srgbClr val="D253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b="1" dirty="0"/>
              <a:t>Megintillögur starfshópsins</a:t>
            </a:r>
          </a:p>
          <a:p>
            <a:r>
              <a:rPr lang="is-IS" dirty="0" smtClean="0"/>
              <a:t>Aðgangur </a:t>
            </a:r>
            <a:r>
              <a:rPr lang="is-IS" dirty="0"/>
              <a:t>að háhraða fjarskiptatengingu verði </a:t>
            </a:r>
            <a:r>
              <a:rPr lang="is-IS" b="1" u="sng" dirty="0"/>
              <a:t>grunnþjónusta</a:t>
            </a:r>
            <a:r>
              <a:rPr lang="is-IS" dirty="0"/>
              <a:t> sem standa skal öllum landsmönnum til boða óháð búsetu</a:t>
            </a:r>
          </a:p>
          <a:p>
            <a:r>
              <a:rPr lang="is-IS" dirty="0" smtClean="0"/>
              <a:t>Alþjónustumarkmið </a:t>
            </a:r>
            <a:r>
              <a:rPr lang="is-IS" dirty="0"/>
              <a:t>verði sett sem 100 </a:t>
            </a:r>
            <a:r>
              <a:rPr lang="is-IS" dirty="0" err="1"/>
              <a:t>Mb</a:t>
            </a:r>
            <a:r>
              <a:rPr lang="is-IS" dirty="0"/>
              <a:t>/s frá árinu </a:t>
            </a:r>
            <a:r>
              <a:rPr lang="is-IS" dirty="0" smtClean="0"/>
              <a:t>2020</a:t>
            </a:r>
            <a:endParaRPr lang="is-IS" dirty="0"/>
          </a:p>
          <a:p>
            <a:r>
              <a:rPr lang="is-IS" dirty="0" smtClean="0"/>
              <a:t>Skilgreint </a:t>
            </a:r>
            <a:r>
              <a:rPr lang="is-IS" dirty="0"/>
              <a:t>verði átaksverkefni á landsvísu til sex ára (2015-2020) um uppbyggingu ljósleiðaraaðgangsneta á </a:t>
            </a:r>
            <a:r>
              <a:rPr lang="is-IS" dirty="0" smtClean="0"/>
              <a:t>svæðum þar sem er markaðsbrestur</a:t>
            </a:r>
            <a:endParaRPr lang="is-IS" dirty="0"/>
          </a:p>
          <a:p>
            <a:r>
              <a:rPr lang="is-IS" dirty="0" smtClean="0"/>
              <a:t>Fjarskiptasjóður </a:t>
            </a:r>
            <a:r>
              <a:rPr lang="is-IS" dirty="0"/>
              <a:t>aðstoði þá </a:t>
            </a:r>
            <a:r>
              <a:rPr lang="is-IS" dirty="0" smtClean="0"/>
              <a:t>staði </a:t>
            </a:r>
            <a:r>
              <a:rPr lang="is-IS" dirty="0"/>
              <a:t>með sértækum </a:t>
            </a:r>
            <a:r>
              <a:rPr lang="is-IS" dirty="0" smtClean="0"/>
              <a:t>aðgerðum sem </a:t>
            </a:r>
            <a:r>
              <a:rPr lang="is-IS" dirty="0"/>
              <a:t>fjarskiptafyrirtækin geta ekki veitt </a:t>
            </a:r>
            <a:r>
              <a:rPr lang="is-IS" dirty="0" smtClean="0"/>
              <a:t>netþjónustu</a:t>
            </a:r>
          </a:p>
          <a:p>
            <a:r>
              <a:rPr lang="is-IS" dirty="0" smtClean="0"/>
              <a:t>Að ná 99,9% útbreiðslu kostar 6,5 ma.kr.</a:t>
            </a:r>
          </a:p>
          <a:p>
            <a:r>
              <a:rPr lang="is-IS" dirty="0" smtClean="0"/>
              <a:t>300 m.kr. í fjárlagafrumvarpi 2016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5" y="4700284"/>
            <a:ext cx="4056434" cy="22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D2533C"/>
                </a:solidFill>
              </a:rPr>
              <a:t>Flóttamenn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Sambandið vill koma að málinu sem samræmingar- og upplýsingaaðili</a:t>
            </a:r>
          </a:p>
          <a:p>
            <a:r>
              <a:rPr lang="is-IS" dirty="0" smtClean="0"/>
              <a:t>Heildarendurskoðun og samræming reglna um móttöku allra hópa</a:t>
            </a:r>
          </a:p>
          <a:p>
            <a:r>
              <a:rPr lang="is-IS" dirty="0" smtClean="0"/>
              <a:t>Greining á kostnaðar- og verkaskiptingu</a:t>
            </a:r>
          </a:p>
          <a:p>
            <a:r>
              <a:rPr lang="is-IS" dirty="0" smtClean="0"/>
              <a:t>Fjárstuðningur ríkisins þarf að ná til a.m.k. </a:t>
            </a:r>
            <a:r>
              <a:rPr lang="is-IS" dirty="0"/>
              <a:t>þ</a:t>
            </a:r>
            <a:r>
              <a:rPr lang="is-IS" dirty="0" smtClean="0"/>
              <a:t>riggja ára</a:t>
            </a:r>
          </a:p>
          <a:p>
            <a:r>
              <a:rPr lang="is-IS" dirty="0" smtClean="0"/>
              <a:t>Miðlægur stuðningur, s.s. túlkaþjónusta, fræðsla til starfsmanna</a:t>
            </a:r>
          </a:p>
          <a:p>
            <a:r>
              <a:rPr lang="is-IS" dirty="0" smtClean="0"/>
              <a:t>Fjölmenningarsetur</a:t>
            </a:r>
          </a:p>
          <a:p>
            <a:r>
              <a:rPr lang="is-IS" dirty="0" smtClean="0"/>
              <a:t>Samstarf ráðuneyta, ríkisstofnana, sveitarfélaga og Rauða krossins</a:t>
            </a:r>
          </a:p>
          <a:p>
            <a:r>
              <a:rPr lang="is-IS" dirty="0" smtClean="0"/>
              <a:t>Húsnæðismál</a:t>
            </a:r>
          </a:p>
          <a:p>
            <a:pPr marL="0" indent="0"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26" y="5063760"/>
            <a:ext cx="2772384" cy="14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D2533C"/>
                </a:solidFill>
              </a:rPr>
              <a:t>Fjárhagsstaða sveitarfélaga</a:t>
            </a:r>
            <a:endParaRPr lang="is-IS" dirty="0"/>
          </a:p>
        </p:txBody>
      </p:sp>
      <p:pic>
        <p:nvPicPr>
          <p:cNvPr id="1029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45" y="1498637"/>
            <a:ext cx="7071254" cy="51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D2533C"/>
                </a:solidFill>
              </a:rPr>
              <a:t>Lykiltölur úr rekstri og efnahag</a:t>
            </a:r>
            <a:br>
              <a:rPr lang="is-IS" sz="3600" b="1" dirty="0" smtClean="0">
                <a:solidFill>
                  <a:srgbClr val="D2533C"/>
                </a:solidFill>
              </a:rPr>
            </a:br>
            <a:r>
              <a:rPr lang="is-IS" sz="1800" b="1" dirty="0" smtClean="0">
                <a:solidFill>
                  <a:srgbClr val="D2533C"/>
                </a:solidFill>
              </a:rPr>
              <a:t>Skuldahlutfall A-hluta af tekjum 2014</a:t>
            </a:r>
            <a:endParaRPr lang="is-I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29" y="1768610"/>
            <a:ext cx="2600325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019" y="2368685"/>
            <a:ext cx="3671643" cy="2298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847" y="2032676"/>
            <a:ext cx="3473277" cy="33600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47" y="2048887"/>
            <a:ext cx="3610885" cy="44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>
                <a:solidFill>
                  <a:srgbClr val="D2533C"/>
                </a:solidFill>
              </a:rPr>
              <a:t>Styrkari </a:t>
            </a:r>
            <a:r>
              <a:rPr lang="is-IS" sz="3600" b="1" dirty="0" smtClean="0">
                <a:solidFill>
                  <a:srgbClr val="D2533C"/>
                </a:solidFill>
              </a:rPr>
              <a:t>tekjustofnar – </a:t>
            </a:r>
            <a:r>
              <a:rPr lang="is-I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Ályktanir!!</a:t>
            </a:r>
            <a:endParaRPr lang="is-I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998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is-IS" dirty="0"/>
              <a:t>Sveitarfélögin </a:t>
            </a:r>
            <a:r>
              <a:rPr lang="is-IS" dirty="0" smtClean="0"/>
              <a:t>fái hlutdeild í</a:t>
            </a:r>
            <a:endParaRPr lang="is-IS" dirty="0"/>
          </a:p>
          <a:p>
            <a:pPr lvl="1"/>
            <a:r>
              <a:rPr lang="is-IS" dirty="0"/>
              <a:t>A</a:t>
            </a:r>
            <a:r>
              <a:rPr lang="is-IS" dirty="0" smtClean="0"/>
              <a:t>lmenna </a:t>
            </a:r>
            <a:r>
              <a:rPr lang="is-IS" dirty="0"/>
              <a:t>hluta tryggingargjaldsins</a:t>
            </a:r>
          </a:p>
          <a:p>
            <a:pPr lvl="1"/>
            <a:r>
              <a:rPr lang="is-IS" dirty="0"/>
              <a:t>G</a:t>
            </a:r>
            <a:r>
              <a:rPr lang="is-IS" dirty="0" smtClean="0"/>
              <a:t>jöldum </a:t>
            </a:r>
            <a:r>
              <a:rPr lang="is-IS" dirty="0"/>
              <a:t>af umferð </a:t>
            </a:r>
          </a:p>
          <a:p>
            <a:pPr lvl="1"/>
            <a:r>
              <a:rPr lang="is-IS" dirty="0"/>
              <a:t>S</a:t>
            </a:r>
            <a:r>
              <a:rPr lang="is-IS" dirty="0" smtClean="0"/>
              <a:t>kattlagningu </a:t>
            </a:r>
            <a:r>
              <a:rPr lang="is-IS" dirty="0"/>
              <a:t>fyrirtækja</a:t>
            </a:r>
          </a:p>
          <a:p>
            <a:pPr lvl="1"/>
            <a:r>
              <a:rPr lang="is-IS" dirty="0"/>
              <a:t>A</a:t>
            </a:r>
            <a:r>
              <a:rPr lang="is-IS" dirty="0" smtClean="0"/>
              <a:t>rðgreiðslum </a:t>
            </a:r>
            <a:r>
              <a:rPr lang="is-IS" dirty="0"/>
              <a:t>til eigenda fyrirtækja</a:t>
            </a:r>
          </a:p>
          <a:p>
            <a:pPr lvl="1"/>
            <a:r>
              <a:rPr lang="is-IS" dirty="0"/>
              <a:t>T</a:t>
            </a:r>
            <a:r>
              <a:rPr lang="is-IS" dirty="0" smtClean="0"/>
              <a:t>ekjum </a:t>
            </a:r>
            <a:r>
              <a:rPr lang="is-IS" dirty="0"/>
              <a:t>af hagnýtingu auðlinda, s.s.</a:t>
            </a:r>
          </a:p>
          <a:p>
            <a:pPr lvl="2"/>
            <a:r>
              <a:rPr lang="is-IS" dirty="0" smtClean="0"/>
              <a:t>Raforkuframleiðslu (fasteignamat og fasteignaskatt)</a:t>
            </a:r>
            <a:endParaRPr lang="is-IS" dirty="0"/>
          </a:p>
          <a:p>
            <a:pPr lvl="2"/>
            <a:r>
              <a:rPr lang="is-IS" dirty="0"/>
              <a:t>ferðaþjónustu</a:t>
            </a:r>
          </a:p>
          <a:p>
            <a:pPr lvl="2"/>
            <a:r>
              <a:rPr lang="is-IS" dirty="0"/>
              <a:t>fiskeldi</a:t>
            </a:r>
          </a:p>
          <a:p>
            <a:r>
              <a:rPr lang="is-IS" dirty="0" smtClean="0"/>
              <a:t>Sveitarfélögin fái</a:t>
            </a:r>
          </a:p>
          <a:p>
            <a:pPr lvl="1"/>
            <a:r>
              <a:rPr lang="is-IS" dirty="0" smtClean="0"/>
              <a:t>Auknar endurgreiðslur </a:t>
            </a:r>
            <a:r>
              <a:rPr lang="is-IS" dirty="0" err="1" smtClean="0"/>
              <a:t>vsk</a:t>
            </a:r>
            <a:endParaRPr lang="is-IS" dirty="0" smtClean="0"/>
          </a:p>
          <a:p>
            <a:pPr marL="182880" lvl="1"/>
            <a:r>
              <a:rPr lang="is-IS" sz="2400" dirty="0"/>
              <a:t>Niður falli</a:t>
            </a:r>
          </a:p>
          <a:p>
            <a:pPr lvl="1"/>
            <a:r>
              <a:rPr lang="is-IS" dirty="0" smtClean="0"/>
              <a:t>Endurgjaldslausar </a:t>
            </a:r>
            <a:r>
              <a:rPr lang="is-IS" dirty="0"/>
              <a:t>lóðir </a:t>
            </a:r>
            <a:r>
              <a:rPr lang="is-IS"/>
              <a:t>undir </a:t>
            </a:r>
            <a:r>
              <a:rPr lang="is-IS" smtClean="0"/>
              <a:t>framhaldsskóla</a:t>
            </a:r>
            <a:r>
              <a:rPr lang="is-IS" dirty="0"/>
              <a:t>, sjúkrastofnanir, kirkjur og bænahús</a:t>
            </a:r>
          </a:p>
          <a:p>
            <a:pPr marL="274320" lvl="1" indent="0">
              <a:buNone/>
            </a:pP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09" y="811245"/>
            <a:ext cx="3410423" cy="25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D2533C"/>
                </a:solidFill>
              </a:rPr>
              <a:t>Þjónusta við fatlað </a:t>
            </a:r>
            <a:r>
              <a:rPr lang="is-IS" sz="3600" b="1" dirty="0">
                <a:solidFill>
                  <a:srgbClr val="D2533C"/>
                </a:solidFill>
              </a:rPr>
              <a:t>fólk – </a:t>
            </a:r>
            <a:r>
              <a:rPr lang="is-I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Ályktanir!!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Verkefnisstjórn um endurmat skilar skýrslu</a:t>
            </a:r>
          </a:p>
          <a:p>
            <a:r>
              <a:rPr lang="is-IS" dirty="0" smtClean="0"/>
              <a:t>Sveitarfélögin þurfa aukið fjármagn</a:t>
            </a:r>
            <a:endParaRPr lang="is-IS" sz="2400" dirty="0" smtClean="0"/>
          </a:p>
          <a:p>
            <a:r>
              <a:rPr lang="is-IS" dirty="0" smtClean="0"/>
              <a:t>Hugsanlega verður sameiginleg niðurstaða</a:t>
            </a:r>
          </a:p>
          <a:p>
            <a:r>
              <a:rPr lang="is-IS" sz="2400" dirty="0" smtClean="0"/>
              <a:t>Atvinnumálin í höfn</a:t>
            </a:r>
          </a:p>
          <a:p>
            <a:r>
              <a:rPr lang="is-IS" dirty="0" smtClean="0"/>
              <a:t>NPA í mikill óvissu</a:t>
            </a:r>
          </a:p>
          <a:p>
            <a:r>
              <a:rPr lang="is-IS" dirty="0"/>
              <a:t>Rekstarhalli sveitarfélaga vegna þjónustu við </a:t>
            </a: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  fatlað </a:t>
            </a:r>
            <a:r>
              <a:rPr lang="is-IS" dirty="0"/>
              <a:t>fólk nam 1,1 ma.kr. árið </a:t>
            </a:r>
            <a:r>
              <a:rPr lang="is-IS" dirty="0" smtClean="0"/>
              <a:t>2014</a:t>
            </a:r>
            <a:endParaRPr lang="is-IS" dirty="0"/>
          </a:p>
          <a:p>
            <a:r>
              <a:rPr lang="is-IS" dirty="0"/>
              <a:t>Gera má ráð fyrir að hallinn hafi aukist </a:t>
            </a:r>
            <a:endParaRPr lang="is-IS" dirty="0" smtClean="0"/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á </a:t>
            </a:r>
            <a:r>
              <a:rPr lang="is-IS" dirty="0"/>
              <a:t>árinu </a:t>
            </a:r>
            <a:r>
              <a:rPr lang="is-IS" dirty="0" smtClean="0"/>
              <a:t>2015</a:t>
            </a:r>
          </a:p>
          <a:p>
            <a:r>
              <a:rPr lang="is-IS" dirty="0" smtClean="0"/>
              <a:t>Það þarf að hækka útsvar</a:t>
            </a:r>
            <a:endParaRPr lang="is-IS" dirty="0"/>
          </a:p>
          <a:p>
            <a:endParaRPr lang="is-I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57" y="3517630"/>
            <a:ext cx="4439055" cy="29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D2533C"/>
                </a:solidFill>
              </a:rPr>
              <a:t>Sóknaráætlanir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Þróunarverkefni – Nýtt fjármagn til sveitarfélaga</a:t>
            </a:r>
          </a:p>
          <a:p>
            <a:r>
              <a:rPr lang="is-IS" dirty="0" smtClean="0"/>
              <a:t>Fjárveitingar frá ríkinu til sóknaráætlana, án</a:t>
            </a:r>
          </a:p>
          <a:p>
            <a:pPr marL="0" indent="0">
              <a:buNone/>
            </a:pPr>
            <a:r>
              <a:rPr lang="is-IS" dirty="0" smtClean="0"/>
              <a:t>  mótframlaga heimamanna, en með 25 m.kr. 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árlegu framlagi jöfnunarsjóðs</a:t>
            </a:r>
          </a:p>
          <a:p>
            <a:pPr lvl="1"/>
            <a:r>
              <a:rPr lang="is-IS" dirty="0" smtClean="0"/>
              <a:t>243 m.kr. árið 2012 </a:t>
            </a:r>
          </a:p>
          <a:p>
            <a:pPr lvl="1"/>
            <a:r>
              <a:rPr lang="is-IS" dirty="0" smtClean="0"/>
              <a:t>425 m.kr. árið 2013</a:t>
            </a:r>
            <a:endParaRPr lang="is-IS" dirty="0"/>
          </a:p>
          <a:p>
            <a:pPr lvl="1"/>
            <a:r>
              <a:rPr lang="is-IS" dirty="0" smtClean="0"/>
              <a:t>127 m.kr. árið 2014 </a:t>
            </a:r>
          </a:p>
          <a:p>
            <a:pPr lvl="1"/>
            <a:r>
              <a:rPr lang="is-IS" dirty="0" smtClean="0"/>
              <a:t>125 m.kr. árið 2015</a:t>
            </a:r>
            <a:endParaRPr lang="is-IS" dirty="0"/>
          </a:p>
          <a:p>
            <a:pPr lvl="1"/>
            <a:r>
              <a:rPr lang="is-IS" dirty="0" smtClean="0"/>
              <a:t>170 m.kr. árið 2016 (</a:t>
            </a:r>
            <a:r>
              <a:rPr lang="is-IS" dirty="0" err="1" smtClean="0"/>
              <a:t>áætl</a:t>
            </a:r>
            <a:r>
              <a:rPr lang="is-IS" dirty="0" smtClean="0"/>
              <a:t>.)</a:t>
            </a:r>
          </a:p>
          <a:p>
            <a:pPr lvl="1"/>
            <a:r>
              <a:rPr lang="is-IS" b="1" dirty="0" smtClean="0">
                <a:solidFill>
                  <a:srgbClr val="FF0000"/>
                </a:solidFill>
              </a:rPr>
              <a:t>Samtals 1.090 m.kr. á 6 árum.</a:t>
            </a:r>
          </a:p>
          <a:p>
            <a:pPr>
              <a:buClr>
                <a:srgbClr val="93A299"/>
              </a:buClr>
            </a:pPr>
            <a:r>
              <a:rPr lang="is-IS" dirty="0" smtClean="0">
                <a:solidFill>
                  <a:srgbClr val="292934"/>
                </a:solidFill>
              </a:rPr>
              <a:t>Búið </a:t>
            </a:r>
            <a:r>
              <a:rPr lang="is-IS" dirty="0">
                <a:solidFill>
                  <a:srgbClr val="292934"/>
                </a:solidFill>
              </a:rPr>
              <a:t>að steypa saman vaxtarsamningum, menningarsamningum og </a:t>
            </a:r>
            <a:r>
              <a:rPr lang="is-IS" dirty="0" smtClean="0">
                <a:solidFill>
                  <a:srgbClr val="292934"/>
                </a:solidFill>
              </a:rPr>
              <a:t>sóknaráætlunum og nemur fjárhæðin samtals 551 m.kr. árið 2015</a:t>
            </a:r>
            <a:endParaRPr lang="is-I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r>
              <a:rPr lang="is-IS" dirty="0" smtClean="0">
                <a:solidFill>
                  <a:srgbClr val="292934"/>
                </a:solidFill>
              </a:rPr>
              <a:t>Auka þarf fjárveitingar af hálfu ríkisins</a:t>
            </a:r>
          </a:p>
          <a:p>
            <a:pPr lvl="0">
              <a:buClr>
                <a:srgbClr val="93A299"/>
              </a:buClr>
            </a:pPr>
            <a:r>
              <a:rPr lang="is-IS" dirty="0" smtClean="0">
                <a:solidFill>
                  <a:srgbClr val="292934"/>
                </a:solidFill>
              </a:rPr>
              <a:t>Kostir og gallar við verkefnið – kostirnir þó fleiri</a:t>
            </a:r>
            <a:endParaRPr lang="is-IS" dirty="0">
              <a:solidFill>
                <a:srgbClr val="292934"/>
              </a:solidFill>
            </a:endParaRPr>
          </a:p>
          <a:p>
            <a:pPr marL="274320" lvl="1" indent="0">
              <a:buNone/>
            </a:pP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85" y="1106519"/>
            <a:ext cx="4101832" cy="30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D2533C"/>
                </a:solidFill>
              </a:rPr>
              <a:t>Ferðamálin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893979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Stefnumótun í ferðamálum</a:t>
            </a:r>
          </a:p>
          <a:p>
            <a:r>
              <a:rPr lang="is-IS" dirty="0" smtClean="0"/>
              <a:t>Aðkoma sambandsins</a:t>
            </a:r>
          </a:p>
          <a:p>
            <a:r>
              <a:rPr lang="is-IS" dirty="0" smtClean="0"/>
              <a:t>Framkvæmdasjóður ferðamannastaða</a:t>
            </a:r>
          </a:p>
          <a:p>
            <a:r>
              <a:rPr lang="is-IS" dirty="0" smtClean="0"/>
              <a:t>Tryggja þarf aðkomu sveitarfélaga að 12 ára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landsáætlun og 3ja ára verkefnaáætlun</a:t>
            </a:r>
          </a:p>
          <a:p>
            <a:r>
              <a:rPr lang="is-IS" dirty="0"/>
              <a:t>Sveitarfélögin </a:t>
            </a:r>
            <a:r>
              <a:rPr lang="is-IS" dirty="0" smtClean="0"/>
              <a:t>fái fjárstyrki </a:t>
            </a:r>
            <a:r>
              <a:rPr lang="is-IS" dirty="0"/>
              <a:t>til uppbyggingar </a:t>
            </a:r>
            <a:r>
              <a:rPr lang="is-IS" dirty="0" smtClean="0"/>
              <a:t>án </a:t>
            </a:r>
            <a:r>
              <a:rPr lang="is-IS" dirty="0"/>
              <a:t>kröfu um </a:t>
            </a:r>
            <a:r>
              <a:rPr lang="is-IS" dirty="0" smtClean="0"/>
              <a:t>mótframlag</a:t>
            </a:r>
            <a:endParaRPr lang="is-IS" dirty="0"/>
          </a:p>
          <a:p>
            <a:pPr lvl="0">
              <a:buClr>
                <a:srgbClr val="93A299"/>
              </a:buClr>
            </a:pPr>
            <a:r>
              <a:rPr lang="is-IS" dirty="0" smtClean="0">
                <a:solidFill>
                  <a:srgbClr val="292934"/>
                </a:solidFill>
              </a:rPr>
              <a:t>Sveitarfélögin </a:t>
            </a:r>
            <a:r>
              <a:rPr lang="is-IS" dirty="0">
                <a:solidFill>
                  <a:srgbClr val="292934"/>
                </a:solidFill>
              </a:rPr>
              <a:t>fá útsvarstekjur </a:t>
            </a:r>
            <a:r>
              <a:rPr lang="is-IS" dirty="0" smtClean="0">
                <a:solidFill>
                  <a:srgbClr val="292934"/>
                </a:solidFill>
              </a:rPr>
              <a:t>og fasteignagjöld - en þurfa meiri tekjur</a:t>
            </a:r>
            <a:endParaRPr lang="is-I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Tekjurnar dreifast ójafnt á milli </a:t>
            </a:r>
            <a:r>
              <a:rPr lang="is-IS" dirty="0" smtClean="0">
                <a:solidFill>
                  <a:srgbClr val="292934"/>
                </a:solidFill>
              </a:rPr>
              <a:t>sveitarfélaga</a:t>
            </a:r>
          </a:p>
          <a:p>
            <a:pPr lvl="0">
              <a:buClr>
                <a:srgbClr val="93A299"/>
              </a:buClr>
            </a:pPr>
            <a:endParaRPr lang="is-IS" dirty="0">
              <a:solidFill>
                <a:srgbClr val="292934"/>
              </a:solidFill>
            </a:endParaRPr>
          </a:p>
          <a:p>
            <a:endParaRPr lang="is-IS" dirty="0"/>
          </a:p>
        </p:txBody>
      </p:sp>
      <p:pic>
        <p:nvPicPr>
          <p:cNvPr id="1027" name="Chart 5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48" y="3977431"/>
            <a:ext cx="2915122" cy="28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92" y="862738"/>
            <a:ext cx="3678808" cy="1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D2533C"/>
                </a:solidFill>
              </a:rPr>
              <a:t>Almenningssamgöngur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Mikil ánægja notenda og hátt þjónustustig</a:t>
            </a:r>
          </a:p>
          <a:p>
            <a:r>
              <a:rPr lang="is-IS" dirty="0" smtClean="0"/>
              <a:t>Fjárhagsleg áhætta sveitarfélaga og landshlutasamtaka of mikil</a:t>
            </a:r>
          </a:p>
          <a:p>
            <a:r>
              <a:rPr lang="is-IS" dirty="0" smtClean="0"/>
              <a:t>Munaðarlausar almenningssamgöngur</a:t>
            </a:r>
          </a:p>
          <a:p>
            <a:r>
              <a:rPr lang="is-IS" dirty="0" smtClean="0"/>
              <a:t>Lagasetning svo einkaleyfi </a:t>
            </a:r>
            <a:r>
              <a:rPr lang="is-IS" dirty="0"/>
              <a:t>landshlutasamtakanna til reksturs </a:t>
            </a:r>
            <a:r>
              <a:rPr lang="is-IS" dirty="0" smtClean="0"/>
              <a:t>almennings-samgangna haldi</a:t>
            </a:r>
          </a:p>
          <a:p>
            <a:r>
              <a:rPr lang="is-IS" dirty="0" smtClean="0"/>
              <a:t>IRR og Alþingi þurfa að vinna að bættu lagaumhverfi</a:t>
            </a:r>
          </a:p>
          <a:p>
            <a:r>
              <a:rPr lang="is-IS" dirty="0" smtClean="0"/>
              <a:t>Ótækt </a:t>
            </a:r>
            <a:r>
              <a:rPr lang="is-IS" dirty="0"/>
              <a:t>er að aðrir aðilar geti komið </a:t>
            </a:r>
            <a:r>
              <a:rPr lang="is-IS" dirty="0" smtClean="0"/>
              <a:t>og 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fleytt </a:t>
            </a:r>
            <a:r>
              <a:rPr lang="is-IS" dirty="0"/>
              <a:t>rjómann ofan </a:t>
            </a:r>
            <a:r>
              <a:rPr lang="is-IS" dirty="0" smtClean="0"/>
              <a:t>af</a:t>
            </a:r>
          </a:p>
          <a:p>
            <a:r>
              <a:rPr lang="is-IS" dirty="0" smtClean="0"/>
              <a:t>Mikil afturför </a:t>
            </a:r>
            <a:r>
              <a:rPr lang="is-IS" dirty="0"/>
              <a:t>ef þjónustan legðist </a:t>
            </a:r>
            <a:r>
              <a:rPr lang="is-IS" dirty="0" smtClean="0"/>
              <a:t>af 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77" y="4422750"/>
            <a:ext cx="3580589" cy="21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D2533C"/>
                </a:solidFill>
              </a:rPr>
              <a:t>Hjúkrunarheimilin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Sveitarfélögum ber ekki að greiða með rekstri hjúkrunarheimila</a:t>
            </a:r>
          </a:p>
          <a:p>
            <a:r>
              <a:rPr lang="is-IS" dirty="0" smtClean="0"/>
              <a:t>Daggjöld eru of lág – staðfest af Ríkisendurskoðun</a:t>
            </a:r>
          </a:p>
          <a:p>
            <a:r>
              <a:rPr lang="is-IS" dirty="0" smtClean="0"/>
              <a:t>Nefnd </a:t>
            </a:r>
            <a:r>
              <a:rPr lang="is-IS" dirty="0"/>
              <a:t>sem hefur það verkefni að</a:t>
            </a:r>
            <a:r>
              <a:rPr lang="is-IS" dirty="0" smtClean="0"/>
              <a:t>:</a:t>
            </a:r>
          </a:p>
          <a:p>
            <a:pPr lvl="1"/>
            <a:r>
              <a:rPr lang="is-IS" dirty="0" smtClean="0"/>
              <a:t>Greining á núverandi þjónustu</a:t>
            </a:r>
          </a:p>
          <a:p>
            <a:pPr lvl="1"/>
            <a:r>
              <a:rPr lang="is-IS" dirty="0" smtClean="0"/>
              <a:t>Fjármögnun og ábyrgð</a:t>
            </a:r>
          </a:p>
          <a:p>
            <a:pPr lvl="1"/>
            <a:r>
              <a:rPr lang="is-IS" dirty="0" smtClean="0"/>
              <a:t>Þróun öldrunarþjónustu</a:t>
            </a:r>
          </a:p>
          <a:p>
            <a:pPr lvl="1"/>
            <a:r>
              <a:rPr lang="is-IS" dirty="0" smtClean="0"/>
              <a:t>Samantekt lýðfræðilegra upplýsinga, s.s. aldursþróun, heilsufar </a:t>
            </a:r>
          </a:p>
          <a:p>
            <a:pPr lvl="1"/>
            <a:r>
              <a:rPr lang="is-IS" dirty="0" smtClean="0"/>
              <a:t>Velferðartækni</a:t>
            </a:r>
          </a:p>
          <a:p>
            <a:pPr lvl="1"/>
            <a:r>
              <a:rPr lang="is-IS" dirty="0" smtClean="0"/>
              <a:t>Þjónustuþörf eftir landshlutum</a:t>
            </a:r>
          </a:p>
          <a:p>
            <a:pPr lvl="1"/>
            <a:r>
              <a:rPr lang="is-IS" dirty="0" smtClean="0"/>
              <a:t>Kostnaðarþróun í nútíð og framtíð</a:t>
            </a:r>
          </a:p>
          <a:p>
            <a:pPr lvl="1"/>
            <a:r>
              <a:rPr lang="is-IS" dirty="0" smtClean="0"/>
              <a:t>Stefnumörkun</a:t>
            </a:r>
          </a:p>
          <a:p>
            <a:pPr lvl="1"/>
            <a:r>
              <a:rPr lang="is-IS" dirty="0"/>
              <a:t>A</a:t>
            </a:r>
            <a:r>
              <a:rPr lang="is-IS" dirty="0" smtClean="0"/>
              <a:t>ðgerðaáætlun</a:t>
            </a:r>
          </a:p>
          <a:p>
            <a:pPr lvl="1"/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69" y="4335489"/>
            <a:ext cx="3115790" cy="20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6613</TotalTime>
  <Words>510</Words>
  <Application>Microsoft Office PowerPoint</Application>
  <PresentationFormat>Widescreen</PresentationFormat>
  <Paragraphs>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            Ávarp</vt:lpstr>
      <vt:lpstr>Fjárhagsstaða sveitarfélaga</vt:lpstr>
      <vt:lpstr>Lykiltölur úr rekstri og efnahag Skuldahlutfall A-hluta af tekjum 2014</vt:lpstr>
      <vt:lpstr>Styrkari tekjustofnar – Ályktanir!!</vt:lpstr>
      <vt:lpstr>Þjónusta við fatlað fólk – Ályktanir!!</vt:lpstr>
      <vt:lpstr>Sóknaráætlanir</vt:lpstr>
      <vt:lpstr>Ferðamálin</vt:lpstr>
      <vt:lpstr>Almenningssamgöngur</vt:lpstr>
      <vt:lpstr>Hjúkrunarheimilin</vt:lpstr>
      <vt:lpstr>Ljósleiðaravætt Ísland</vt:lpstr>
      <vt:lpstr>Flóttamenn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Magnús Karel Hannesson</dc:creator>
  <cp:lastModifiedBy>Karl Björnsson</cp:lastModifiedBy>
  <cp:revision>151</cp:revision>
  <cp:lastPrinted>2015-10-06T16:36:02Z</cp:lastPrinted>
  <dcterms:created xsi:type="dcterms:W3CDTF">2014-09-16T21:32:26Z</dcterms:created>
  <dcterms:modified xsi:type="dcterms:W3CDTF">2015-10-15T07:52:15Z</dcterms:modified>
</cp:coreProperties>
</file>