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1" r:id="rId4"/>
    <p:sldId id="257" r:id="rId5"/>
    <p:sldId id="258" r:id="rId6"/>
    <p:sldId id="288" r:id="rId7"/>
    <p:sldId id="263" r:id="rId8"/>
    <p:sldId id="260" r:id="rId9"/>
    <p:sldId id="277" r:id="rId10"/>
    <p:sldId id="278" r:id="rId11"/>
    <p:sldId id="279" r:id="rId12"/>
    <p:sldId id="280" r:id="rId13"/>
    <p:sldId id="282" r:id="rId14"/>
    <p:sldId id="284" r:id="rId15"/>
    <p:sldId id="275" r:id="rId16"/>
    <p:sldId id="287" r:id="rId17"/>
    <p:sldId id="270" r:id="rId18"/>
    <p:sldId id="272" r:id="rId19"/>
    <p:sldId id="271" r:id="rId20"/>
    <p:sldId id="289" r:id="rId21"/>
    <p:sldId id="290" r:id="rId22"/>
  </p:sldIdLst>
  <p:sldSz cx="9144000" cy="6858000" type="screen4x3"/>
  <p:notesSz cx="6881813" cy="10015538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81694" autoAdjust="0"/>
  </p:normalViewPr>
  <p:slideViewPr>
    <p:cSldViewPr>
      <p:cViewPr varScale="1">
        <p:scale>
          <a:sx n="84" d="100"/>
          <a:sy n="84" d="100"/>
        </p:scale>
        <p:origin x="21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0B898A0-842C-4B4A-8DEC-FD2860242D01}" type="datetimeFigureOut">
              <a:rPr lang="is-IS"/>
              <a:pPr>
                <a:defRPr/>
              </a:pPr>
              <a:t>28.10.2016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F27102-8999-4BA5-99A9-E6D4A67BEE3D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845229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1BC5BE7-1812-4142-97A3-ADE4729777E8}" type="datetimeFigureOut">
              <a:rPr lang="is-IS"/>
              <a:pPr>
                <a:defRPr/>
              </a:pPr>
              <a:t>28.10.2016</a:t>
            </a:fld>
            <a:endParaRPr lang="is-I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pPr lvl="0"/>
            <a:endParaRPr lang="is-I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05450" cy="450691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866A533-0EAB-41CF-B455-ECA750A4CB69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4237305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3A76F3-0833-40ED-B97C-0277748C9F64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s-I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15398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7901F1-FC24-43F3-A644-F5ECA517E8AF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s-I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18974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5139AF-CDE4-49A5-9B44-A1E2E6AC7E10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is-I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77303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 smtClean="0"/>
          </a:p>
          <a:p>
            <a:pPr eaLnBrk="1" hangingPunct="1">
              <a:spcBef>
                <a:spcPct val="0"/>
              </a:spcBef>
            </a:pPr>
            <a:endParaRPr lang="is-IS" dirty="0" smtClean="0"/>
          </a:p>
          <a:p>
            <a:pPr eaLnBrk="1" hangingPunct="1">
              <a:spcBef>
                <a:spcPct val="0"/>
              </a:spcBef>
            </a:pPr>
            <a:endParaRPr lang="is-I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08B459-2986-48B1-B827-21AC6E32FBD5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is-I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62602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  <a:p>
            <a:pPr eaLnBrk="1" hangingPunct="1">
              <a:spcBef>
                <a:spcPct val="0"/>
              </a:spcBef>
            </a:pPr>
            <a:endParaRPr lang="is-IS" smtClean="0"/>
          </a:p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08B459-2986-48B1-B827-21AC6E32FBD5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is-I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68945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380B59-C695-4F94-9E3A-BF45FE12E064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s-I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2373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C00A71-6FBF-40BE-82D0-06FEFB8AFA27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s-I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98837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636EB7-06F7-48C2-B391-FA590546D449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s-I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53504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1E3466-F596-4F2D-91D9-A2D7725648E8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s-I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079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636EB7-06F7-48C2-B391-FA590546D449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s-I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89548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60F0AA-7E1A-4FB7-85ED-2E991CB8BF97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s-I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239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3A76F3-0833-40ED-B97C-0277748C9F64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s-I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86107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670D4-8912-409A-BF94-F301353FD6A6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is-I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smtClean="0"/>
              <a:t>ælkæ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20724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96C-28EB-4FED-8473-9797C89884FA}" type="datetime1">
              <a:rPr lang="is-IS" smtClean="0"/>
              <a:t>28.10.2016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FAA77-33E7-4480-871F-348FBAC7DD8E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EA4FC-DF54-44AA-8D4C-93F77278DDE8}" type="datetime1">
              <a:rPr lang="is-IS" smtClean="0"/>
              <a:t>28.10.2016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B561A-3904-4713-A76D-26C0CC1948A4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62FAD-EB1C-467B-9705-ABDBD6849E98}" type="datetime1">
              <a:rPr lang="is-IS" smtClean="0"/>
              <a:t>28.10.2016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BEF1A-C920-4F16-AEA1-DA00A2125E4A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AD898F-6F71-48AB-86A8-AF010352C3F6}" type="datetime1">
              <a:rPr lang="is-IS" smtClean="0"/>
              <a:t>28.10.2016</a:t>
            </a:fld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405D6-F2A8-498C-85C2-C734B636EA6C}" type="slidenum">
              <a:rPr lang="is-IS" smtClean="0"/>
              <a:pPr>
                <a:defRPr/>
              </a:pPr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932447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FEA5-FF39-46BD-9361-10468B42C63D}" type="datetimeFigureOut">
              <a:rPr lang="is-IS" smtClean="0"/>
              <a:t>28.10.2016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76B0-3CF5-44C3-9EDB-C26CC2256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1037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FEA5-FF39-46BD-9361-10468B42C63D}" type="datetimeFigureOut">
              <a:rPr lang="is-IS" smtClean="0"/>
              <a:t>28.10.2016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76B0-3CF5-44C3-9EDB-C26CC2256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23919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FEA5-FF39-46BD-9361-10468B42C63D}" type="datetimeFigureOut">
              <a:rPr lang="is-IS" smtClean="0"/>
              <a:t>28.10.2016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76B0-3CF5-44C3-9EDB-C26CC2256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06478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FEA5-FF39-46BD-9361-10468B42C63D}" type="datetimeFigureOut">
              <a:rPr lang="is-IS" smtClean="0"/>
              <a:t>28.10.2016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76B0-3CF5-44C3-9EDB-C26CC2256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62873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FEA5-FF39-46BD-9361-10468B42C63D}" type="datetimeFigureOut">
              <a:rPr lang="is-IS" smtClean="0"/>
              <a:t>28.10.2016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76B0-3CF5-44C3-9EDB-C26CC2256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10684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FEA5-FF39-46BD-9361-10468B42C63D}" type="datetimeFigureOut">
              <a:rPr lang="is-IS" smtClean="0"/>
              <a:t>28.10.2016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76B0-3CF5-44C3-9EDB-C26CC2256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27696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FEA5-FF39-46BD-9361-10468B42C63D}" type="datetimeFigureOut">
              <a:rPr lang="is-IS" smtClean="0"/>
              <a:t>28.10.2016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76B0-3CF5-44C3-9EDB-C26CC2256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456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80F80-C1E0-463A-81DC-2F8915783678}" type="datetime1">
              <a:rPr lang="is-IS" smtClean="0"/>
              <a:t>28.10.2016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A0F47-3566-4A6A-AF72-66911F70FEBB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FEA5-FF39-46BD-9361-10468B42C63D}" type="datetimeFigureOut">
              <a:rPr lang="is-IS" smtClean="0"/>
              <a:t>28.10.2016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76B0-3CF5-44C3-9EDB-C26CC2256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32077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FEA5-FF39-46BD-9361-10468B42C63D}" type="datetimeFigureOut">
              <a:rPr lang="is-IS" smtClean="0"/>
              <a:t>28.10.2016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76B0-3CF5-44C3-9EDB-C26CC2256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60003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FEA5-FF39-46BD-9361-10468B42C63D}" type="datetimeFigureOut">
              <a:rPr lang="is-IS" smtClean="0"/>
              <a:t>28.10.2016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76B0-3CF5-44C3-9EDB-C26CC2256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82291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FEA5-FF39-46BD-9361-10468B42C63D}" type="datetimeFigureOut">
              <a:rPr lang="is-IS" smtClean="0"/>
              <a:t>28.10.2016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76B0-3CF5-44C3-9EDB-C26CC2256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6550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D12C8-ADDE-4156-B75B-2543E48DAA9A}" type="datetime1">
              <a:rPr lang="is-IS" smtClean="0"/>
              <a:t>28.10.2016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CB03-B167-46C5-AD51-E67FCA261675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01EC4-EA7F-46F5-8E21-060EB5D68DB1}" type="datetime1">
              <a:rPr lang="is-IS" smtClean="0"/>
              <a:t>28.10.2016</a:t>
            </a:fld>
            <a:endParaRPr lang="is-I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E2C00-66C3-40AF-9984-721D853A730E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705D-E4D8-455C-B65F-9E2E431AE70C}" type="datetime1">
              <a:rPr lang="is-IS" smtClean="0"/>
              <a:t>28.10.2016</a:t>
            </a:fld>
            <a:endParaRPr lang="is-I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3FD70-E901-4B9A-A0DD-9B2C5B4F484E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E85B-C5ED-4B18-8782-DF040BF6BF37}" type="datetime1">
              <a:rPr lang="is-IS" smtClean="0"/>
              <a:t>28.10.2016</a:t>
            </a:fld>
            <a:endParaRPr lang="is-I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ED7BE-CE34-40E5-A1D5-0B005A0E0CDD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9A43F-DFA9-411E-9E91-455F8536050D}" type="datetime1">
              <a:rPr lang="is-IS" smtClean="0"/>
              <a:t>28.10.2016</a:t>
            </a:fld>
            <a:endParaRPr lang="is-I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EFA6E-08D0-4295-B249-7C36D0D5F58F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BADC3-ABC4-4A98-9B83-1A14A6C8EAD8}" type="datetime1">
              <a:rPr lang="is-IS" smtClean="0"/>
              <a:t>28.10.2016</a:t>
            </a:fld>
            <a:endParaRPr lang="is-I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9EE31-07CB-46E3-BEBE-64F5D6169A3A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5932D-62B4-4C5A-8571-8233986C5977}" type="datetime1">
              <a:rPr lang="is-IS" smtClean="0"/>
              <a:t>28.10.2016</a:t>
            </a:fld>
            <a:endParaRPr lang="is-I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064E7-A28D-402C-9076-D65A485E6371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is-I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AD898F-6F71-48AB-86A8-AF010352C3F6}" type="datetime1">
              <a:rPr lang="is-IS" smtClean="0"/>
              <a:t>28.10.2016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2405D6-F2A8-498C-85C2-C734B636EA6C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87"/>
          <a:stretch/>
        </p:blipFill>
        <p:spPr>
          <a:xfrm>
            <a:off x="467544" y="260648"/>
            <a:ext cx="2602633" cy="9043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635648" cy="11563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FEA5-FF39-46BD-9361-10468B42C63D}" type="datetimeFigureOut">
              <a:rPr lang="is-IS" smtClean="0"/>
              <a:t>28.10.2016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276B0-3CF5-44C3-9EDB-C26CC2256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700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nv.i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uthlutun%202008/&#218;thlutunarreglur%20vegna%20verkefnastyrkja%20til%20menningarm&#225;la%202008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24936" cy="3960440"/>
          </a:xfrm>
        </p:spPr>
        <p:txBody>
          <a:bodyPr/>
          <a:lstStyle/>
          <a:p>
            <a:pPr eaLnBrk="1" hangingPunct="1"/>
            <a:r>
              <a:rPr lang="is-IS" sz="6000" dirty="0" smtClean="0"/>
              <a:t>Er </a:t>
            </a:r>
            <a:r>
              <a:rPr lang="is-IS" sz="6000" dirty="0" smtClean="0">
                <a:solidFill>
                  <a:srgbClr val="7030A0"/>
                </a:solidFill>
                <a:latin typeface="Berlin Sans FB" panose="020E0602020502020306" pitchFamily="34" charset="0"/>
              </a:rPr>
              <a:t>styrkur</a:t>
            </a:r>
            <a:r>
              <a:rPr lang="is-IS" sz="6000" dirty="0" smtClean="0"/>
              <a:t> í þér?</a:t>
            </a:r>
            <a:r>
              <a:rPr lang="is-IS" sz="5400" dirty="0" smtClean="0"/>
              <a:t/>
            </a:r>
            <a:br>
              <a:rPr lang="is-IS" sz="5400" dirty="0" smtClean="0"/>
            </a:br>
            <a:r>
              <a:rPr lang="is-IS" sz="2000" dirty="0" smtClean="0"/>
              <a:t/>
            </a:r>
            <a:br>
              <a:rPr lang="is-IS" sz="2000" dirty="0" smtClean="0"/>
            </a:br>
            <a:r>
              <a:rPr lang="is-IS" sz="1400" dirty="0"/>
              <a:t/>
            </a:r>
            <a:br>
              <a:rPr lang="is-IS" sz="1400" dirty="0"/>
            </a:br>
            <a:r>
              <a:rPr lang="is-IS" dirty="0" smtClean="0"/>
              <a:t>Uppbyggingarsjóður </a:t>
            </a:r>
            <a:r>
              <a:rPr lang="is-IS" dirty="0" err="1" smtClean="0"/>
              <a:t>Nl.v</a:t>
            </a:r>
            <a:r>
              <a:rPr lang="is-IS" dirty="0" smtClean="0"/>
              <a:t>. </a:t>
            </a:r>
            <a:br>
              <a:rPr lang="is-IS" dirty="0" smtClean="0"/>
            </a:br>
            <a:r>
              <a:rPr lang="is-IS" dirty="0" smtClean="0"/>
              <a:t>og</a:t>
            </a:r>
            <a:br>
              <a:rPr lang="is-IS" dirty="0" smtClean="0"/>
            </a:br>
            <a:r>
              <a:rPr lang="is-IS" dirty="0" smtClean="0"/>
              <a:t>Atvinnu- og nýsköpunarsjóður </a:t>
            </a:r>
            <a:r>
              <a:rPr lang="is-IS" dirty="0" err="1" smtClean="0"/>
              <a:t>Nl.v</a:t>
            </a:r>
            <a:r>
              <a:rPr lang="is-IS" dirty="0" smtClean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817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 dirty="0" smtClean="0"/>
              <a:t>Leiðbeiningar / Ábendingar • 2016 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4694"/>
            <a:ext cx="8229600" cy="1143000"/>
          </a:xfrm>
        </p:spPr>
        <p:txBody>
          <a:bodyPr/>
          <a:lstStyle/>
          <a:p>
            <a:r>
              <a:rPr lang="is-IS" dirty="0" smtClean="0"/>
              <a:t>Verk- og tímaáætlun</a:t>
            </a:r>
            <a:endParaRPr lang="is-I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66172"/>
            <a:ext cx="8229600" cy="4525963"/>
          </a:xfrm>
        </p:spPr>
        <p:txBody>
          <a:bodyPr/>
          <a:lstStyle/>
          <a:p>
            <a:r>
              <a:rPr lang="is-IS" sz="2400" dirty="0" smtClean="0"/>
              <a:t>Vandið ykkur við gerð </a:t>
            </a:r>
            <a:r>
              <a:rPr lang="is-IS" sz="2400" b="1" dirty="0" smtClean="0"/>
              <a:t>trúverðugrar tímaáætlunar</a:t>
            </a:r>
            <a:r>
              <a:rPr lang="is-IS" sz="2400" dirty="0" smtClean="0"/>
              <a:t>. Hún er mikilvæg fyrir trúverðugleika verkefnisins í heild. </a:t>
            </a:r>
          </a:p>
          <a:p>
            <a:r>
              <a:rPr lang="is-IS" sz="2400" dirty="0"/>
              <a:t>Skiptið verkefninu upp í verkþætti </a:t>
            </a:r>
            <a:r>
              <a:rPr lang="is-IS" sz="2400" dirty="0" smtClean="0"/>
              <a:t>og segið </a:t>
            </a:r>
            <a:r>
              <a:rPr lang="is-IS" sz="2400" dirty="0"/>
              <a:t>hvenær unnið er </a:t>
            </a:r>
            <a:r>
              <a:rPr lang="is-IS" sz="2400" dirty="0" smtClean="0"/>
              <a:t>að hverjum þeirra, hvenær </a:t>
            </a:r>
            <a:r>
              <a:rPr lang="is-IS" sz="2400" dirty="0"/>
              <a:t>vinna við þá hefst og </a:t>
            </a:r>
            <a:r>
              <a:rPr lang="is-IS" sz="2400" dirty="0" smtClean="0"/>
              <a:t>lýkur. Útkoman er </a:t>
            </a:r>
            <a:r>
              <a:rPr lang="is-IS" sz="2400" b="1" dirty="0" smtClean="0"/>
              <a:t>vinnuplan eða áætlun </a:t>
            </a:r>
            <a:r>
              <a:rPr lang="is-IS" sz="2400" dirty="0" smtClean="0"/>
              <a:t>sem nýtist síðan umsækjanda vel við úrlausn verkefnisins. </a:t>
            </a:r>
            <a:endParaRPr lang="is-IS" sz="2400" dirty="0"/>
          </a:p>
          <a:p>
            <a:r>
              <a:rPr lang="is-IS" sz="2400" dirty="0" smtClean="0"/>
              <a:t>Tilgreinið sérstakar tímasetningar sem áætlaðar eru, </a:t>
            </a:r>
            <a:r>
              <a:rPr lang="is-IS" sz="2400" b="1" dirty="0" smtClean="0"/>
              <a:t>vörður og áfanga</a:t>
            </a:r>
            <a:r>
              <a:rPr lang="is-IS" sz="2400" dirty="0" smtClean="0"/>
              <a:t>, einnig verklok. Hvenær </a:t>
            </a:r>
            <a:r>
              <a:rPr lang="is-IS" sz="2400" b="1" dirty="0" smtClean="0"/>
              <a:t>áætlað er </a:t>
            </a:r>
            <a:r>
              <a:rPr lang="is-IS" sz="2400" dirty="0" smtClean="0"/>
              <a:t>að afrakstur erfiðisins komi í ljós; s.s. hvenær nýtt fyrirtæki taki til starfa, hvenær starfsmönnum verður fjölgað, hvenær frumsýning eða opnun sé plönuð eða hvenær vara komi á markað. </a:t>
            </a:r>
          </a:p>
          <a:p>
            <a:pPr marL="0" indent="0">
              <a:buNone/>
            </a:pPr>
            <a:endParaRPr lang="is-I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/>
          <a:lstStyle/>
          <a:p>
            <a:r>
              <a:rPr lang="is-IS" dirty="0" smtClean="0"/>
              <a:t>Kostnaðaráætlun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949"/>
            <a:ext cx="8229600" cy="4525963"/>
          </a:xfrm>
        </p:spPr>
        <p:txBody>
          <a:bodyPr/>
          <a:lstStyle/>
          <a:p>
            <a:r>
              <a:rPr lang="is-IS" sz="2400" dirty="0" smtClean="0"/>
              <a:t>Kostnaðaráætlun á að sýna </a:t>
            </a:r>
            <a:r>
              <a:rPr lang="is-IS" sz="2400" b="1" dirty="0" smtClean="0"/>
              <a:t>heildarkostnað við </a:t>
            </a:r>
            <a:r>
              <a:rPr lang="is-IS" sz="2400" b="1" dirty="0"/>
              <a:t>verkefni</a:t>
            </a:r>
            <a:r>
              <a:rPr lang="is-IS" sz="2400" dirty="0"/>
              <a:t>, </a:t>
            </a:r>
            <a:r>
              <a:rPr lang="is-IS" sz="2400" dirty="0" smtClean="0"/>
              <a:t>bæði efniskostnað </a:t>
            </a:r>
            <a:r>
              <a:rPr lang="is-IS" sz="2400" dirty="0"/>
              <a:t>og </a:t>
            </a:r>
            <a:r>
              <a:rPr lang="is-IS" sz="2400" dirty="0" smtClean="0"/>
              <a:t>vinnulaun. </a:t>
            </a:r>
          </a:p>
          <a:p>
            <a:r>
              <a:rPr lang="is-IS" sz="2400" dirty="0" smtClean="0"/>
              <a:t>Kostnaðaráætlun er </a:t>
            </a:r>
            <a:r>
              <a:rPr lang="is-IS" sz="2400" b="1" dirty="0" smtClean="0"/>
              <a:t>sundurliðun á útgjöldum</a:t>
            </a:r>
            <a:r>
              <a:rPr lang="is-IS" sz="2400" dirty="0" smtClean="0"/>
              <a:t>, skipt upp í þætti. Nákvæm og vel sundurliðuð kostnaðaráætlun sýnir góðan undirbúning. </a:t>
            </a:r>
          </a:p>
          <a:p>
            <a:pPr marL="342900" lvl="1" indent="-342900">
              <a:buFont typeface="Arial" charset="0"/>
              <a:buChar char="•"/>
            </a:pPr>
            <a:r>
              <a:rPr lang="is-IS" sz="2400" dirty="0" smtClean="0"/>
              <a:t>Kostnaðartölur þurfa að vera raunhæfar, </a:t>
            </a:r>
            <a:r>
              <a:rPr lang="is-IS" sz="2400" b="1" dirty="0" smtClean="0"/>
              <a:t>ekki ýkja </a:t>
            </a:r>
            <a:r>
              <a:rPr lang="is-IS" sz="2400" dirty="0" smtClean="0"/>
              <a:t>og reynið að muna eftir sem flestum </a:t>
            </a:r>
            <a:r>
              <a:rPr lang="is-IS" sz="2400" dirty="0"/>
              <a:t>kostnaðarliðum</a:t>
            </a:r>
            <a:r>
              <a:rPr lang="is-IS" sz="2400" dirty="0" smtClean="0"/>
              <a:t>.</a:t>
            </a:r>
          </a:p>
          <a:p>
            <a:pPr marL="342900" lvl="1" indent="-342900">
              <a:buFont typeface="Arial" charset="0"/>
              <a:buChar char="•"/>
            </a:pPr>
            <a:r>
              <a:rPr lang="is-IS" sz="2400" dirty="0" smtClean="0"/>
              <a:t>Setjið </a:t>
            </a:r>
            <a:r>
              <a:rPr lang="is-IS" sz="2400" b="1" dirty="0"/>
              <a:t>samtölu</a:t>
            </a:r>
            <a:r>
              <a:rPr lang="is-IS" sz="2400" dirty="0"/>
              <a:t> í lokin. </a:t>
            </a:r>
          </a:p>
          <a:p>
            <a:r>
              <a:rPr lang="is-IS" sz="2400" dirty="0" smtClean="0"/>
              <a:t>Setjið ekki inn stórar tölur </a:t>
            </a:r>
            <a:r>
              <a:rPr lang="is-IS" sz="2400" b="1" dirty="0" smtClean="0"/>
              <a:t>án útskýringa</a:t>
            </a:r>
            <a:r>
              <a:rPr lang="is-IS" sz="2400" dirty="0" smtClean="0"/>
              <a:t>:</a:t>
            </a:r>
          </a:p>
          <a:p>
            <a:pPr lvl="1"/>
            <a:r>
              <a:rPr lang="is-IS" sz="2400" dirty="0" smtClean="0"/>
              <a:t>T.d. vinnulaun – áætlið tímafjölda og tímakaup.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6375"/>
            <a:ext cx="8229600" cy="1143000"/>
          </a:xfrm>
        </p:spPr>
        <p:txBody>
          <a:bodyPr/>
          <a:lstStyle/>
          <a:p>
            <a:r>
              <a:rPr lang="is-IS" dirty="0" smtClean="0"/>
              <a:t>Fjármögnun	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023" y="2088605"/>
            <a:ext cx="8229600" cy="3471491"/>
          </a:xfrm>
        </p:spPr>
        <p:txBody>
          <a:bodyPr/>
          <a:lstStyle/>
          <a:p>
            <a:r>
              <a:rPr lang="is-IS" sz="2400" dirty="0" smtClean="0"/>
              <a:t>Þessi liður á umsóknarblaðinu vefst fyrir mörgum en það er enginn ástæða til þess að flækja málin of mikið. Hér </a:t>
            </a:r>
            <a:r>
              <a:rPr lang="is-IS" sz="2400" dirty="0"/>
              <a:t>þarf </a:t>
            </a:r>
            <a:r>
              <a:rPr lang="is-IS" sz="2400" dirty="0" smtClean="0"/>
              <a:t>einfaldlega að </a:t>
            </a:r>
            <a:r>
              <a:rPr lang="is-IS" sz="2400" b="1" dirty="0" smtClean="0"/>
              <a:t>setja upp áætlun </a:t>
            </a:r>
            <a:r>
              <a:rPr lang="is-IS" sz="2400" dirty="0" smtClean="0"/>
              <a:t>um fjármögnun og sýna </a:t>
            </a:r>
            <a:r>
              <a:rPr lang="is-IS" sz="2400" dirty="0"/>
              <a:t>fram á að </a:t>
            </a:r>
            <a:r>
              <a:rPr lang="is-IS" sz="2400" dirty="0" smtClean="0"/>
              <a:t>hvernig ætlunin er að tryggja að </a:t>
            </a:r>
            <a:r>
              <a:rPr lang="is-IS" sz="2400" b="1" dirty="0"/>
              <a:t>verkefnið takist</a:t>
            </a:r>
            <a:r>
              <a:rPr lang="is-IS" sz="2400" dirty="0"/>
              <a:t>, </a:t>
            </a:r>
            <a:r>
              <a:rPr lang="is-IS" sz="2400" dirty="0" smtClean="0"/>
              <a:t>að það </a:t>
            </a:r>
            <a:r>
              <a:rPr lang="is-IS" sz="2400" dirty="0"/>
              <a:t>strandi ekki á </a:t>
            </a:r>
            <a:r>
              <a:rPr lang="is-IS" sz="2400" dirty="0" smtClean="0"/>
              <a:t>fjármagni áður en afraksturinn lítur dagsljósið. </a:t>
            </a:r>
          </a:p>
          <a:p>
            <a:r>
              <a:rPr lang="is-IS" sz="2400" dirty="0" smtClean="0"/>
              <a:t>Umsækjandinn þarf sjálfur að </a:t>
            </a:r>
            <a:r>
              <a:rPr lang="is-IS" sz="2400" b="1" dirty="0" smtClean="0"/>
              <a:t>hafa trú á </a:t>
            </a:r>
            <a:r>
              <a:rPr lang="is-IS" sz="2400" dirty="0" smtClean="0"/>
              <a:t>að það takist að ljúka verkefninu, ef hann ætlar að sannfæra aðra um hið sama. </a:t>
            </a:r>
            <a:endParaRPr lang="is-IS" sz="2400" dirty="0"/>
          </a:p>
          <a:p>
            <a:r>
              <a:rPr lang="is-IS" sz="2400" b="1" dirty="0" smtClean="0"/>
              <a:t>Sundurliðið</a:t>
            </a:r>
            <a:r>
              <a:rPr lang="is-IS" sz="2400" dirty="0" smtClean="0"/>
              <a:t> fjármögnunaráætlun </a:t>
            </a:r>
            <a:r>
              <a:rPr lang="is-IS" sz="2400" dirty="0"/>
              <a:t>eftir því sem mögulegt </a:t>
            </a:r>
            <a:r>
              <a:rPr lang="is-IS" sz="2400" dirty="0" smtClean="0"/>
              <a:t>er: </a:t>
            </a:r>
          </a:p>
          <a:p>
            <a:pPr lvl="1">
              <a:buFontTx/>
              <a:buChar char="-"/>
            </a:pPr>
            <a:r>
              <a:rPr lang="is-IS" sz="1800" dirty="0" smtClean="0"/>
              <a:t>Tekjur af verkefni, </a:t>
            </a:r>
            <a:r>
              <a:rPr lang="is-IS" sz="1800" dirty="0"/>
              <a:t>t.d. aðgangseyrir, </a:t>
            </a:r>
            <a:r>
              <a:rPr lang="is-IS" sz="1800" dirty="0" smtClean="0"/>
              <a:t>þátttökugjöld, sala </a:t>
            </a:r>
            <a:r>
              <a:rPr lang="is-IS" sz="1800" dirty="0"/>
              <a:t>varnings o.fl.</a:t>
            </a:r>
          </a:p>
          <a:p>
            <a:pPr lvl="1">
              <a:buFontTx/>
              <a:buChar char="-"/>
            </a:pPr>
            <a:r>
              <a:rPr lang="is-IS" sz="1800" dirty="0" smtClean="0"/>
              <a:t>Styrkir frá  t.d</a:t>
            </a:r>
            <a:r>
              <a:rPr lang="is-IS" sz="1800" dirty="0"/>
              <a:t>. samþykktir styrkir, óafgreiddar </a:t>
            </a:r>
            <a:r>
              <a:rPr lang="is-IS" sz="1800" dirty="0" smtClean="0"/>
              <a:t>styrkumsóknir </a:t>
            </a:r>
          </a:p>
          <a:p>
            <a:pPr lvl="1">
              <a:buFontTx/>
              <a:buChar char="-"/>
            </a:pPr>
            <a:r>
              <a:rPr lang="is-IS" sz="1800" dirty="0" smtClean="0"/>
              <a:t>Eigið framlag, sundurliðið vinnuframlag og beint fjárframlag.</a:t>
            </a:r>
            <a:endParaRPr lang="is-I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71825"/>
            <a:ext cx="8229600" cy="1143000"/>
          </a:xfrm>
        </p:spPr>
        <p:txBody>
          <a:bodyPr/>
          <a:lstStyle/>
          <a:p>
            <a:r>
              <a:rPr lang="is-IS" dirty="0" smtClean="0"/>
              <a:t>Fjárhæð styrkumsóknar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55" y="2435352"/>
            <a:ext cx="8229600" cy="3719411"/>
          </a:xfrm>
        </p:spPr>
        <p:txBody>
          <a:bodyPr/>
          <a:lstStyle/>
          <a:p>
            <a:r>
              <a:rPr lang="is-IS" sz="2400" dirty="0"/>
              <a:t>Munið að styrkur getur ekki numið hærri upphæð en </a:t>
            </a:r>
            <a:r>
              <a:rPr lang="is-IS" sz="2400" b="1" dirty="0"/>
              <a:t>50% af </a:t>
            </a:r>
            <a:r>
              <a:rPr lang="is-IS" sz="2400" b="1" dirty="0" smtClean="0"/>
              <a:t>kostnaðaráætlun</a:t>
            </a:r>
            <a:r>
              <a:rPr lang="is-IS" sz="2400" dirty="0" smtClean="0"/>
              <a:t>, samkvæmt reglum. </a:t>
            </a:r>
          </a:p>
          <a:p>
            <a:r>
              <a:rPr lang="is-IS" sz="2400" dirty="0" smtClean="0"/>
              <a:t>Kynnið </a:t>
            </a:r>
            <a:r>
              <a:rPr lang="is-IS" sz="2400" dirty="0"/>
              <a:t>ykkur </a:t>
            </a:r>
            <a:r>
              <a:rPr lang="is-IS" sz="2400" b="1" dirty="0"/>
              <a:t>fyrri </a:t>
            </a:r>
            <a:r>
              <a:rPr lang="is-IS" sz="2400" b="1" dirty="0" smtClean="0"/>
              <a:t>úthlutanir </a:t>
            </a:r>
            <a:r>
              <a:rPr lang="is-IS" sz="2400" dirty="0" smtClean="0"/>
              <a:t>sjóðsins til að athuga hvort hugmyndir ykkar rúmast innan þess ramma sem sjóðurinn hefur úr að spila. </a:t>
            </a:r>
            <a:endParaRPr lang="is-IS" sz="2400" dirty="0"/>
          </a:p>
          <a:p>
            <a:r>
              <a:rPr lang="is-IS" sz="2400" dirty="0"/>
              <a:t>Sækið um </a:t>
            </a:r>
            <a:r>
              <a:rPr lang="is-IS" sz="2400" b="1" dirty="0"/>
              <a:t>raunhæfa upphæð</a:t>
            </a:r>
            <a:r>
              <a:rPr lang="is-IS" sz="2400" dirty="0"/>
              <a:t>, umsóknin þarf að vera </a:t>
            </a:r>
            <a:r>
              <a:rPr lang="is-IS" sz="2400" dirty="0" smtClean="0"/>
              <a:t>trúverðug (var annars búið að minnast eitthvað á trúverðugleika í þessum leiðbeiningum?).</a:t>
            </a:r>
            <a:endParaRPr lang="is-I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172829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 smtClean="0"/>
              <a:t>Aðrir styrkir og kynning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2344654"/>
            <a:ext cx="8229600" cy="4525963"/>
          </a:xfrm>
        </p:spPr>
        <p:txBody>
          <a:bodyPr/>
          <a:lstStyle/>
          <a:p>
            <a:pPr eaLnBrk="1" hangingPunct="1"/>
            <a:r>
              <a:rPr lang="is-IS" sz="2400" dirty="0" smtClean="0"/>
              <a:t>Hvaða </a:t>
            </a:r>
            <a:r>
              <a:rPr lang="is-IS" sz="2400" b="1" dirty="0" smtClean="0"/>
              <a:t>aðra styrki </a:t>
            </a:r>
            <a:r>
              <a:rPr lang="is-IS" sz="2400" dirty="0" smtClean="0"/>
              <a:t>hefur verið eða verður sótt um?</a:t>
            </a:r>
          </a:p>
          <a:p>
            <a:pPr lvl="1" eaLnBrk="1" hangingPunct="1"/>
            <a:r>
              <a:rPr lang="is-IS" sz="2000" dirty="0" smtClean="0"/>
              <a:t>Fyllið reitina </a:t>
            </a:r>
            <a:r>
              <a:rPr lang="is-IS" sz="2000" b="1" dirty="0" smtClean="0"/>
              <a:t>samviskusamlega </a:t>
            </a:r>
            <a:r>
              <a:rPr lang="is-IS" sz="2000" dirty="0" smtClean="0"/>
              <a:t>út.</a:t>
            </a:r>
          </a:p>
          <a:p>
            <a:pPr lvl="1" eaLnBrk="1" hangingPunct="1"/>
            <a:r>
              <a:rPr lang="is-IS" sz="2000" dirty="0" smtClean="0"/>
              <a:t>Framlög annarra styrkveitenda auka trúverðugleika verkefnisins, auka líkur á að það verði að veruleika og </a:t>
            </a:r>
            <a:r>
              <a:rPr lang="is-IS" sz="2000" b="1" dirty="0" smtClean="0"/>
              <a:t>minnka ekki </a:t>
            </a:r>
            <a:r>
              <a:rPr lang="is-IS" sz="2000" dirty="0" smtClean="0"/>
              <a:t>líkur á styrk. </a:t>
            </a:r>
          </a:p>
          <a:p>
            <a:pPr lvl="1" eaLnBrk="1" hangingPunct="1"/>
            <a:r>
              <a:rPr lang="is-IS" sz="2000" dirty="0" smtClean="0"/>
              <a:t>Það er jákvætt að umsækjendur hafi </a:t>
            </a:r>
            <a:r>
              <a:rPr lang="is-IS" sz="2000" b="1" dirty="0" smtClean="0"/>
              <a:t>allar klær úti</a:t>
            </a:r>
            <a:r>
              <a:rPr lang="is-IS" sz="2000" dirty="0" smtClean="0"/>
              <a:t>.</a:t>
            </a:r>
          </a:p>
          <a:p>
            <a:pPr marL="457200" lvl="1" indent="0" eaLnBrk="1" hangingPunct="1">
              <a:buNone/>
            </a:pPr>
            <a:r>
              <a:rPr lang="is-IS" sz="2000" dirty="0" smtClean="0"/>
              <a:t> </a:t>
            </a:r>
          </a:p>
          <a:p>
            <a:pPr eaLnBrk="1" hangingPunct="1"/>
            <a:r>
              <a:rPr lang="is-IS" sz="2400" dirty="0" smtClean="0"/>
              <a:t>Hvernig verður kynningu á verkefninu háttað?</a:t>
            </a:r>
          </a:p>
          <a:p>
            <a:pPr lvl="1" eaLnBrk="1" hangingPunct="1"/>
            <a:r>
              <a:rPr lang="is-IS" sz="2000" dirty="0" smtClean="0"/>
              <a:t>Öflug kynning og </a:t>
            </a:r>
            <a:r>
              <a:rPr lang="is-IS" sz="2000" b="1" dirty="0" smtClean="0"/>
              <a:t>úthugsað plan </a:t>
            </a:r>
            <a:r>
              <a:rPr lang="is-IS" sz="2000" dirty="0" smtClean="0"/>
              <a:t>um kynningu er </a:t>
            </a:r>
            <a:r>
              <a:rPr lang="is-IS" sz="2000" b="1" dirty="0" smtClean="0"/>
              <a:t>jákvætt</a:t>
            </a:r>
            <a:r>
              <a:rPr lang="is-IS" sz="2000" dirty="0" smtClean="0"/>
              <a:t> fyrir verkefnið og eykur líkur á styrk. Sýnir að umsækjandi hefur hugsað fyrir öllu. </a:t>
            </a:r>
          </a:p>
          <a:p>
            <a:pPr eaLnBrk="1" hangingPunct="1"/>
            <a:endParaRPr lang="is-I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dirty="0" smtClean="0"/>
              <a:t>Eftirfylgni og samskipti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 dirty="0" smtClean="0"/>
              <a:t>Leiðbeiningar / Ábendingar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4130" y="1170420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 smtClean="0"/>
              <a:t>Þegar styrkur hefur fengist …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11560" y="2492896"/>
            <a:ext cx="8229600" cy="4525963"/>
          </a:xfrm>
        </p:spPr>
        <p:txBody>
          <a:bodyPr/>
          <a:lstStyle/>
          <a:p>
            <a:pPr eaLnBrk="1" hangingPunct="1"/>
            <a:r>
              <a:rPr lang="is-IS" sz="2400" dirty="0" smtClean="0"/>
              <a:t>Uppbyggingarsjóður og styrkþegi gera með sér </a:t>
            </a:r>
            <a:r>
              <a:rPr lang="is-IS" sz="2400" b="1" dirty="0" smtClean="0"/>
              <a:t>samning um verkefnið </a:t>
            </a:r>
            <a:r>
              <a:rPr lang="is-IS" sz="2400" dirty="0" smtClean="0"/>
              <a:t>þar sem fram koma réttindi og skyldur beggja aðila.</a:t>
            </a:r>
          </a:p>
          <a:p>
            <a:pPr eaLnBrk="1" hangingPunct="1"/>
            <a:r>
              <a:rPr lang="is-IS" sz="2400" dirty="0" smtClean="0"/>
              <a:t>Í samningnum er m.a. kveðið á um:</a:t>
            </a:r>
          </a:p>
          <a:p>
            <a:pPr lvl="1" eaLnBrk="1" hangingPunct="1"/>
            <a:r>
              <a:rPr lang="is-IS" sz="2000" dirty="0" smtClean="0"/>
              <a:t>Greiðslufyrirkomulag</a:t>
            </a:r>
          </a:p>
          <a:p>
            <a:pPr lvl="1" eaLnBrk="1" hangingPunct="1"/>
            <a:r>
              <a:rPr lang="is-IS" sz="2000" dirty="0" smtClean="0"/>
              <a:t>Ábyrgð styrkþega</a:t>
            </a:r>
          </a:p>
          <a:p>
            <a:pPr lvl="1" eaLnBrk="1" hangingPunct="1"/>
            <a:r>
              <a:rPr lang="is-IS" sz="2000" dirty="0" smtClean="0"/>
              <a:t>Skýrsluskil</a:t>
            </a:r>
          </a:p>
          <a:p>
            <a:pPr lvl="1" eaLnBrk="1" hangingPunct="1"/>
            <a:r>
              <a:rPr lang="is-IS" sz="2000" dirty="0" smtClean="0"/>
              <a:t>Samskipti við fulltrúa sjóðsins</a:t>
            </a:r>
          </a:p>
          <a:p>
            <a:pPr marL="342900" lvl="8" indent="-342900" fontAlgn="base">
              <a:spcAft>
                <a:spcPct val="0"/>
              </a:spcAft>
              <a:buFont typeface="Arial" charset="0"/>
              <a:buChar char="•"/>
            </a:pPr>
            <a:r>
              <a:rPr lang="is-IS" sz="2400" dirty="0" smtClean="0"/>
              <a:t>Hægt er að </a:t>
            </a:r>
            <a:r>
              <a:rPr lang="is-IS" sz="2400" b="1" dirty="0" smtClean="0"/>
              <a:t>afþakka styrk </a:t>
            </a:r>
            <a:r>
              <a:rPr lang="is-IS" sz="2400" dirty="0" smtClean="0"/>
              <a:t>ef aðstæður hafa breyst eða upphæð dugar ekki. </a:t>
            </a:r>
          </a:p>
          <a:p>
            <a:pPr lvl="1" eaLnBrk="1" hangingPunct="1"/>
            <a:endParaRPr lang="is-IS" dirty="0" smtClean="0"/>
          </a:p>
          <a:p>
            <a:pPr lvl="1" eaLnBrk="1" hangingPunct="1">
              <a:buFont typeface="Arial" charset="0"/>
              <a:buNone/>
            </a:pPr>
            <a:endParaRPr lang="is-I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 smtClean="0"/>
              <a:t>Hafið samráð við sjóðinn!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/>
          <a:lstStyle/>
          <a:p>
            <a:pPr eaLnBrk="1" hangingPunct="1"/>
            <a:r>
              <a:rPr lang="is-IS" sz="2000" dirty="0" smtClean="0"/>
              <a:t>Sá sem </a:t>
            </a:r>
            <a:r>
              <a:rPr lang="is-IS" sz="2000" dirty="0"/>
              <a:t>undirritar</a:t>
            </a:r>
            <a:r>
              <a:rPr lang="is-IS" sz="2000" dirty="0" smtClean="0"/>
              <a:t> samninginn er </a:t>
            </a:r>
            <a:r>
              <a:rPr lang="is-IS" sz="2000" b="1" dirty="0" smtClean="0"/>
              <a:t>ábyrgur </a:t>
            </a:r>
            <a:r>
              <a:rPr lang="is-IS" sz="2000" dirty="0" smtClean="0"/>
              <a:t>fyrir framgangi verkefnisins. </a:t>
            </a:r>
          </a:p>
          <a:p>
            <a:pPr eaLnBrk="1" hangingPunct="1"/>
            <a:r>
              <a:rPr lang="is-IS" sz="2000" dirty="0" smtClean="0"/>
              <a:t>Umsóknin er </a:t>
            </a:r>
            <a:r>
              <a:rPr lang="is-IS" sz="2000" b="1" dirty="0" smtClean="0"/>
              <a:t>hluti af samningnum</a:t>
            </a:r>
            <a:r>
              <a:rPr lang="is-IS" sz="2000" dirty="0" smtClean="0"/>
              <a:t>, fylgja þarf því sem þar er sett fram. </a:t>
            </a:r>
          </a:p>
          <a:p>
            <a:pPr eaLnBrk="1" hangingPunct="1"/>
            <a:r>
              <a:rPr lang="is-IS" sz="2000" dirty="0" smtClean="0"/>
              <a:t>Styrkhafa gefst einnig tækifæri á að </a:t>
            </a:r>
            <a:r>
              <a:rPr lang="is-IS" sz="2000" b="1" dirty="0" smtClean="0"/>
              <a:t>endurskoða</a:t>
            </a:r>
            <a:r>
              <a:rPr lang="is-IS" sz="2000" dirty="0" smtClean="0"/>
              <a:t> framkvæmd verkefnisins, verk- og tímaáætlun og kostnað og fjármögnun ef ekki er veittur fullur styrkur miðað við umsókn (Fylgiskjal með samningi).</a:t>
            </a:r>
          </a:p>
          <a:p>
            <a:pPr eaLnBrk="1" hangingPunct="1"/>
            <a:r>
              <a:rPr lang="is-IS" sz="2000" dirty="0" smtClean="0"/>
              <a:t>Ef breyting verður á verkefni, umfangi þess eða tímaáætlun, eftir að skrifað hefur verið undir samning, </a:t>
            </a:r>
            <a:r>
              <a:rPr lang="is-IS" sz="2000" b="1" dirty="0" smtClean="0"/>
              <a:t>hafið þá samráð </a:t>
            </a:r>
            <a:r>
              <a:rPr lang="is-IS" sz="2000" dirty="0" smtClean="0"/>
              <a:t>við fulltrúa sjóðsins.</a:t>
            </a:r>
          </a:p>
          <a:p>
            <a:pPr eaLnBrk="1" hangingPunct="1"/>
            <a:r>
              <a:rPr lang="is-IS" sz="2000" dirty="0" smtClean="0"/>
              <a:t>Sjóðurinn getur krafist </a:t>
            </a:r>
            <a:r>
              <a:rPr lang="is-IS" sz="2000" b="1" dirty="0" smtClean="0"/>
              <a:t>endurgreiðslu</a:t>
            </a:r>
            <a:r>
              <a:rPr lang="is-IS" sz="2000" dirty="0" smtClean="0"/>
              <a:t> á styrkjum ef ekkert verður af verkefni, ef ekki tekst að ljúka því eða ef það er ekki í takt við umsókn og samning.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is-IS" sz="2000" dirty="0" smtClean="0"/>
              <a:t>Mikilvægt að styrktaraðila sé </a:t>
            </a:r>
            <a:r>
              <a:rPr lang="is-IS" sz="2000" b="1" dirty="0" smtClean="0"/>
              <a:t>ávallt getið </a:t>
            </a:r>
            <a:r>
              <a:rPr lang="is-IS" sz="2000" dirty="0" smtClean="0"/>
              <a:t>þegar kostur er.</a:t>
            </a:r>
          </a:p>
          <a:p>
            <a:pPr eaLnBrk="1" hangingPunct="1"/>
            <a:endParaRPr lang="is-IS" dirty="0" smtClean="0"/>
          </a:p>
          <a:p>
            <a:pPr eaLnBrk="1" hangingPunct="1">
              <a:buFont typeface="Arial" charset="0"/>
              <a:buNone/>
            </a:pPr>
            <a:endParaRPr lang="is-I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39552" y="1028700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 smtClean="0"/>
              <a:t>Framvindu- eða lokaskýrsla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965951"/>
            <a:ext cx="8229600" cy="4775151"/>
          </a:xfrm>
        </p:spPr>
        <p:txBody>
          <a:bodyPr/>
          <a:lstStyle/>
          <a:p>
            <a:pPr eaLnBrk="1" hangingPunct="1"/>
            <a:r>
              <a:rPr lang="is-IS" sz="2400" dirty="0" smtClean="0"/>
              <a:t>Lokagreiðsla fer fram þegar skilað hefur verið inn </a:t>
            </a:r>
            <a:r>
              <a:rPr lang="is-IS" sz="2400" b="1" dirty="0" smtClean="0"/>
              <a:t>lokaskýrslu</a:t>
            </a:r>
            <a:r>
              <a:rPr lang="is-IS" sz="2400" dirty="0" smtClean="0"/>
              <a:t> vegna verkefnisins og hún samþykkt. Hægt er að skila </a:t>
            </a:r>
            <a:r>
              <a:rPr lang="is-IS" sz="2400" b="1" dirty="0" smtClean="0"/>
              <a:t>framvinduskýrslu</a:t>
            </a:r>
            <a:r>
              <a:rPr lang="is-IS" sz="2400" dirty="0" smtClean="0"/>
              <a:t> til að fá hluta af greiðslu ef um hærri styrki er að ræða. </a:t>
            </a:r>
          </a:p>
          <a:p>
            <a:pPr eaLnBrk="1" hangingPunct="1"/>
            <a:r>
              <a:rPr lang="is-IS" sz="2400" dirty="0" smtClean="0"/>
              <a:t>Í lokaskýrslu er meðal annars: </a:t>
            </a:r>
          </a:p>
          <a:p>
            <a:pPr lvl="1" eaLnBrk="1" hangingPunct="1"/>
            <a:r>
              <a:rPr lang="is-IS" sz="2000" dirty="0" smtClean="0"/>
              <a:t>Framkvæmd verkefnisins og </a:t>
            </a:r>
            <a:r>
              <a:rPr lang="is-IS" sz="2000" b="1" dirty="0" smtClean="0"/>
              <a:t>afrakstri lýst skilmerkilega </a:t>
            </a:r>
            <a:r>
              <a:rPr lang="is-IS" sz="2000" dirty="0" smtClean="0"/>
              <a:t>og lagt mat á ávinninginn.</a:t>
            </a:r>
          </a:p>
          <a:p>
            <a:pPr lvl="1" eaLnBrk="1" hangingPunct="1"/>
            <a:r>
              <a:rPr lang="is-IS" sz="2000" dirty="0" smtClean="0"/>
              <a:t>Gerð grein fyrir </a:t>
            </a:r>
            <a:r>
              <a:rPr lang="is-IS" sz="2000" b="1" dirty="0" smtClean="0"/>
              <a:t>fjárhag verkefnisins</a:t>
            </a:r>
            <a:r>
              <a:rPr lang="is-IS" sz="2000" dirty="0" smtClean="0"/>
              <a:t>, gjöldum og tekjum. </a:t>
            </a:r>
          </a:p>
          <a:p>
            <a:pPr lvl="1" eaLnBrk="1" hangingPunct="1"/>
            <a:r>
              <a:rPr lang="is-IS" sz="2000" dirty="0" smtClean="0"/>
              <a:t>Rætt um framhald mála ef það á við – á verkefnið </a:t>
            </a:r>
            <a:r>
              <a:rPr lang="is-IS" sz="2000" b="1" dirty="0" smtClean="0"/>
              <a:t>framtíð</a:t>
            </a:r>
            <a:r>
              <a:rPr lang="is-IS" sz="2000" dirty="0" smtClean="0"/>
              <a:t> fyrir sér?</a:t>
            </a:r>
          </a:p>
          <a:p>
            <a:pPr lvl="1" eaLnBrk="1" hangingPunct="1"/>
            <a:r>
              <a:rPr lang="is-IS" sz="2000" dirty="0" smtClean="0"/>
              <a:t>Ath. að hægt er að gera kröfu um að </a:t>
            </a:r>
            <a:r>
              <a:rPr lang="is-IS" sz="2000" b="1" dirty="0" smtClean="0"/>
              <a:t>bókhaldsgögn/reikningar (t.d. </a:t>
            </a:r>
            <a:r>
              <a:rPr lang="is-IS" sz="2000" b="1" dirty="0" err="1" smtClean="0"/>
              <a:t>skannaðir</a:t>
            </a:r>
            <a:r>
              <a:rPr lang="is-IS" sz="2000" b="1" dirty="0" smtClean="0"/>
              <a:t>)</a:t>
            </a:r>
            <a:r>
              <a:rPr lang="is-IS" sz="2000" dirty="0" smtClean="0"/>
              <a:t> fylgi lokaskýrslu. </a:t>
            </a:r>
          </a:p>
          <a:p>
            <a:pPr marL="342900" lvl="8" indent="-342900" fontAlgn="base">
              <a:spcAft>
                <a:spcPct val="0"/>
              </a:spcAft>
              <a:buFont typeface="Arial" charset="0"/>
              <a:buChar char="•"/>
            </a:pPr>
            <a:r>
              <a:rPr lang="is-IS" sz="2400" dirty="0" smtClean="0"/>
              <a:t>Ekki er fullnægjandi að í lokaskýrslu sé vísað í umsókn, skýrslan þarf að geta </a:t>
            </a:r>
            <a:r>
              <a:rPr lang="is-IS" sz="2400" b="1" dirty="0" smtClean="0"/>
              <a:t>staðið sjálfstætt </a:t>
            </a:r>
            <a:r>
              <a:rPr lang="is-IS" sz="2400" dirty="0" smtClean="0"/>
              <a:t>og gefið heildarmynd.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539552" y="1193542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 smtClean="0"/>
              <a:t>Vandið til verka!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14036" y="2332037"/>
            <a:ext cx="8229600" cy="4525963"/>
          </a:xfrm>
        </p:spPr>
        <p:txBody>
          <a:bodyPr/>
          <a:lstStyle/>
          <a:p>
            <a:pPr eaLnBrk="1" hangingPunct="1"/>
            <a:r>
              <a:rPr lang="is-IS" sz="2400" dirty="0" smtClean="0"/>
              <a:t>Flestir sjóðir eru </a:t>
            </a:r>
            <a:r>
              <a:rPr lang="is-IS" sz="2400" b="1" dirty="0" smtClean="0"/>
              <a:t>samkeppnissjóðir</a:t>
            </a:r>
            <a:r>
              <a:rPr lang="is-IS" sz="2400" dirty="0" smtClean="0"/>
              <a:t>. Umsóknir og verkefni eru borin saman á samkeppnisgrunni af úthlutunarnefnd.</a:t>
            </a:r>
          </a:p>
          <a:p>
            <a:pPr eaLnBrk="1" hangingPunct="1"/>
            <a:r>
              <a:rPr lang="is-IS" sz="2400" dirty="0"/>
              <a:t>Styrkjum er úthlutað á grunni </a:t>
            </a:r>
            <a:r>
              <a:rPr lang="is-IS" sz="2400" b="1" dirty="0"/>
              <a:t>gæða verkefna </a:t>
            </a:r>
            <a:r>
              <a:rPr lang="is-IS" sz="2400" dirty="0"/>
              <a:t>og </a:t>
            </a:r>
            <a:r>
              <a:rPr lang="is-IS" sz="2400" b="1" dirty="0"/>
              <a:t>gæða umsókna</a:t>
            </a:r>
            <a:r>
              <a:rPr lang="is-IS" sz="2400" dirty="0"/>
              <a:t> með hliðsjón af reglum, áherslum og markmiðum sjóðsins hverju sinni. </a:t>
            </a:r>
          </a:p>
          <a:p>
            <a:pPr eaLnBrk="1" hangingPunct="1"/>
            <a:r>
              <a:rPr lang="is-IS" sz="2400" dirty="0" smtClean="0"/>
              <a:t>Ráðstöfunarfé sjóðsins er jafnan mun minna heldur en heildarupphæðir sem sótt er um. Stundum eru styrkvilyrði lægri en um er beðið.</a:t>
            </a:r>
          </a:p>
          <a:p>
            <a:pPr eaLnBrk="1" hangingPunct="1"/>
            <a:r>
              <a:rPr lang="is-IS" sz="2400" dirty="0" smtClean="0"/>
              <a:t>Leitið </a:t>
            </a:r>
            <a:r>
              <a:rPr lang="is-IS" sz="2400" b="1" dirty="0" smtClean="0"/>
              <a:t>aðstoðar</a:t>
            </a:r>
            <a:r>
              <a:rPr lang="is-IS" sz="2400" dirty="0" smtClean="0"/>
              <a:t> ef eitthvað er óljóst. </a:t>
            </a:r>
          </a:p>
          <a:p>
            <a:pPr eaLnBrk="1" hangingPunct="1"/>
            <a:endParaRPr lang="is-IS" dirty="0" smtClean="0"/>
          </a:p>
          <a:p>
            <a:pPr eaLnBrk="1" hangingPunct="1"/>
            <a:endParaRPr lang="is-IS" dirty="0" smtClean="0"/>
          </a:p>
          <a:p>
            <a:pPr lvl="1" eaLnBrk="1" hangingPunct="1">
              <a:buFont typeface="Arial" charset="0"/>
              <a:buNone/>
            </a:pPr>
            <a:endParaRPr lang="is-IS" dirty="0" smtClean="0"/>
          </a:p>
          <a:p>
            <a:pPr eaLnBrk="1" hangingPunct="1"/>
            <a:endParaRPr lang="is-IS" dirty="0" smtClean="0"/>
          </a:p>
          <a:p>
            <a:pPr eaLnBrk="1" hangingPunct="1"/>
            <a:endParaRPr lang="is-I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922114"/>
          </a:xfrm>
        </p:spPr>
        <p:txBody>
          <a:bodyPr/>
          <a:lstStyle/>
          <a:p>
            <a:r>
              <a:rPr lang="is-IS" dirty="0"/>
              <a:t>Vantar þig aðstoð?</a:t>
            </a:r>
            <a:br>
              <a:rPr lang="is-IS" dirty="0"/>
            </a:b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r>
              <a:rPr lang="is-IS" dirty="0" smtClean="0"/>
              <a:t>Starfsmenn </a:t>
            </a:r>
            <a:r>
              <a:rPr lang="is-IS" dirty="0"/>
              <a:t>SSNV Atvinnuþróunar </a:t>
            </a:r>
          </a:p>
          <a:p>
            <a:pPr algn="ctr" eaLnBrk="1" hangingPunct="1">
              <a:buNone/>
            </a:pPr>
            <a:r>
              <a:rPr lang="is-IS" dirty="0"/>
              <a:t>veita nánari upplýsingar </a:t>
            </a:r>
          </a:p>
          <a:p>
            <a:pPr algn="ctr" eaLnBrk="1" hangingPunct="1">
              <a:buNone/>
            </a:pPr>
            <a:r>
              <a:rPr lang="is-IS" dirty="0"/>
              <a:t>og aðstoða við gerð umsókna </a:t>
            </a:r>
          </a:p>
          <a:p>
            <a:pPr algn="ctr" eaLnBrk="1" hangingPunct="1">
              <a:buNone/>
            </a:pPr>
            <a:r>
              <a:rPr lang="is-IS" dirty="0" err="1">
                <a:hlinkClick r:id="rId2"/>
              </a:rPr>
              <a:t>www.ssnv.is</a:t>
            </a:r>
            <a:r>
              <a:rPr lang="is-IS" dirty="0"/>
              <a:t> </a:t>
            </a:r>
          </a:p>
          <a:p>
            <a:pPr algn="ctr" eaLnBrk="1" hangingPunct="1">
              <a:buNone/>
            </a:pPr>
            <a:endParaRPr lang="is-IS" dirty="0"/>
          </a:p>
          <a:p>
            <a:pPr algn="ctr" eaLnBrk="1" hangingPunct="1">
              <a:buNone/>
            </a:pPr>
            <a:r>
              <a:rPr lang="is-IS" sz="2400" b="1" dirty="0"/>
              <a:t>Umsóknarfrestur er til og með 29. nóvember 2016</a:t>
            </a:r>
            <a:r>
              <a:rPr lang="is-IS" sz="2400" dirty="0"/>
              <a:t>!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50644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eaLnBrk="1" hangingPunct="1"/>
            <a:endParaRPr lang="is-IS" dirty="0" smtClean="0"/>
          </a:p>
          <a:p>
            <a:pPr eaLnBrk="1" hangingPunct="1"/>
            <a:endParaRPr lang="is-IS" dirty="0" smtClean="0"/>
          </a:p>
          <a:p>
            <a:pPr lvl="1" eaLnBrk="1" hangingPunct="1">
              <a:buFont typeface="Arial" charset="0"/>
              <a:buNone/>
            </a:pPr>
            <a:endParaRPr lang="is-IS" dirty="0" smtClean="0"/>
          </a:p>
          <a:p>
            <a:pPr eaLnBrk="1" hangingPunct="1"/>
            <a:endParaRPr lang="is-IS" dirty="0" smtClean="0"/>
          </a:p>
          <a:p>
            <a:pPr eaLnBrk="1" hangingPunct="1"/>
            <a:endParaRPr lang="is-IS" dirty="0" smtClean="0"/>
          </a:p>
        </p:txBody>
      </p:sp>
      <p:sp>
        <p:nvSpPr>
          <p:cNvPr id="8" name="Rectangle 7"/>
          <p:cNvSpPr/>
          <p:nvPr/>
        </p:nvSpPr>
        <p:spPr>
          <a:xfrm>
            <a:off x="1763688" y="2808687"/>
            <a:ext cx="565731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is-IS" sz="6000" dirty="0"/>
              <a:t>Ekki gefast upp!</a:t>
            </a:r>
          </a:p>
        </p:txBody>
      </p:sp>
    </p:spTree>
    <p:extLst>
      <p:ext uri="{BB962C8B-B14F-4D97-AF65-F5344CB8AC3E}">
        <p14:creationId xmlns:p14="http://schemas.microsoft.com/office/powerpoint/2010/main" val="20860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0034" y="1292352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 smtClean="0"/>
              <a:t>Markmið með leiðbeiningunum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00034" y="2555879"/>
            <a:ext cx="8229600" cy="347025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is-IS" sz="2400" dirty="0" smtClean="0"/>
              <a:t>Að gefa umsækjendum hagnýt ráð við gerð umsókna </a:t>
            </a:r>
          </a:p>
          <a:p>
            <a:pPr eaLnBrk="1" hangingPunct="1"/>
            <a:r>
              <a:rPr lang="is-IS" sz="2400" dirty="0"/>
              <a:t>Að auka möguleika umsækjenda á að fá styrki úr sjóðum.</a:t>
            </a:r>
          </a:p>
          <a:p>
            <a:pPr eaLnBrk="1" hangingPunct="1"/>
            <a:r>
              <a:rPr lang="is-IS" sz="2400" dirty="0" smtClean="0"/>
              <a:t>Að bæta gæði umsókna með því að umsækjendur auki hæfni sína í að sækja um styrki.</a:t>
            </a:r>
          </a:p>
          <a:p>
            <a:pPr eaLnBrk="1" hangingPunct="1"/>
            <a:r>
              <a:rPr lang="is-IS" sz="2400" dirty="0" smtClean="0"/>
              <a:t>Að fækka umsóknum sem eru ófullkomnar, gallaðar, ógildar eða á skjön við reglur.</a:t>
            </a:r>
          </a:p>
          <a:p>
            <a:pPr eaLnBrk="1" hangingPunct="1"/>
            <a:endParaRPr lang="is-IS" dirty="0" smtClean="0"/>
          </a:p>
          <a:p>
            <a:pPr eaLnBrk="1" hangingPunct="1"/>
            <a:endParaRPr lang="is-I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83604" y="1171825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 smtClean="0"/>
              <a:t>Vandaðar umsóknir taka tíma!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02450" y="2276519"/>
            <a:ext cx="8229600" cy="3661986"/>
          </a:xfrm>
        </p:spPr>
        <p:txBody>
          <a:bodyPr/>
          <a:lstStyle/>
          <a:p>
            <a:pPr eaLnBrk="1" hangingPunct="1"/>
            <a:r>
              <a:rPr lang="is-IS" sz="2400" dirty="0"/>
              <a:t>Umsóknir </a:t>
            </a:r>
            <a:r>
              <a:rPr lang="is-IS" sz="2400" b="1" dirty="0"/>
              <a:t>endurspegla yfirleitt tímann </a:t>
            </a:r>
            <a:r>
              <a:rPr lang="is-IS" sz="2400" dirty="0"/>
              <a:t>sem lagður er í gerð </a:t>
            </a:r>
            <a:r>
              <a:rPr lang="is-IS" sz="2400" dirty="0" smtClean="0"/>
              <a:t>þeirra. Ekki </a:t>
            </a:r>
            <a:r>
              <a:rPr lang="is-IS" sz="2400" dirty="0"/>
              <a:t>byrja að skrifa umsókn á síðasta degi </a:t>
            </a:r>
            <a:r>
              <a:rPr lang="is-IS" sz="2400" dirty="0" smtClean="0"/>
              <a:t>umsóknarfrests (verið að minnsta kosti búin að </a:t>
            </a:r>
            <a:r>
              <a:rPr lang="is-IS" sz="2400" b="1" dirty="0" smtClean="0"/>
              <a:t>grandskoða</a:t>
            </a:r>
            <a:r>
              <a:rPr lang="is-IS" sz="2400" dirty="0" smtClean="0"/>
              <a:t> eyðublaðið, lesa reglur og </a:t>
            </a:r>
            <a:r>
              <a:rPr lang="is-IS" sz="2400" b="1" dirty="0" smtClean="0"/>
              <a:t>hugsa málið vandlega </a:t>
            </a:r>
            <a:r>
              <a:rPr lang="is-IS" sz="2400" dirty="0" smtClean="0"/>
              <a:t>áður, svo ekkert komi á óvart á síðustu stundu). </a:t>
            </a:r>
          </a:p>
          <a:p>
            <a:pPr eaLnBrk="1" hangingPunct="1"/>
            <a:r>
              <a:rPr lang="is-IS" sz="2400" b="1" dirty="0" smtClean="0"/>
              <a:t>Betur sjá augu en auga! </a:t>
            </a:r>
            <a:r>
              <a:rPr lang="is-IS" sz="2400" dirty="0" smtClean="0"/>
              <a:t>Vinnið saman, myndið hóp til að gera umsóknir, það er margfalt meiri hætta á mistökum ef einn aðili sér alfarið um umsóknargerð. Látið </a:t>
            </a:r>
            <a:r>
              <a:rPr lang="is-IS" sz="2400" b="1" dirty="0" smtClean="0"/>
              <a:t>lesa umsóknir yfir</a:t>
            </a:r>
            <a:r>
              <a:rPr lang="is-IS" sz="2400" dirty="0" smtClean="0"/>
              <a:t>, efnislega, uppsetningu og varðandi málfar og stafsetningu. </a:t>
            </a:r>
          </a:p>
          <a:p>
            <a:pPr eaLnBrk="1" hangingPunct="1"/>
            <a:r>
              <a:rPr lang="is-IS" sz="2400" dirty="0" smtClean="0"/>
              <a:t>Það er </a:t>
            </a:r>
            <a:r>
              <a:rPr lang="is-IS" sz="2400" b="1" dirty="0" smtClean="0"/>
              <a:t>samkeppni um fjármagnið í sjóðum</a:t>
            </a:r>
            <a:r>
              <a:rPr lang="is-IS" sz="2400" dirty="0" smtClean="0"/>
              <a:t>, þið þurfið að </a:t>
            </a:r>
            <a:r>
              <a:rPr lang="is-IS" sz="2400" b="1" dirty="0" smtClean="0"/>
              <a:t>selja úthlutunarnefnd hugmyndina</a:t>
            </a:r>
            <a:r>
              <a:rPr lang="is-IS" sz="2400" dirty="0" smtClean="0"/>
              <a:t> ykkar.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292352"/>
            <a:ext cx="8229600" cy="1056528"/>
          </a:xfrm>
        </p:spPr>
        <p:txBody>
          <a:bodyPr/>
          <a:lstStyle/>
          <a:p>
            <a:pPr eaLnBrk="1" hangingPunct="1"/>
            <a:r>
              <a:rPr lang="is-IS" dirty="0" smtClean="0"/>
              <a:t>Úthlutunarreglur og leiðbeiningar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892580"/>
          </a:xfrm>
        </p:spPr>
        <p:txBody>
          <a:bodyPr/>
          <a:lstStyle/>
          <a:p>
            <a:pPr eaLnBrk="1" hangingPunct="1"/>
            <a:r>
              <a:rPr lang="is-IS" sz="2400" dirty="0" smtClean="0"/>
              <a:t>Lesið úthlutunarreglur </a:t>
            </a:r>
            <a:r>
              <a:rPr lang="is-IS" sz="2400" b="1" u="sng" dirty="0" smtClean="0">
                <a:hlinkClick r:id="rId3" action="ppaction://hlinkfile"/>
              </a:rPr>
              <a:t>VEL og VANDLEGA</a:t>
            </a:r>
            <a:r>
              <a:rPr lang="is-IS" sz="2400" b="1" dirty="0" smtClean="0"/>
              <a:t> </a:t>
            </a:r>
            <a:r>
              <a:rPr lang="is-IS" sz="2400" dirty="0" smtClean="0"/>
              <a:t>– þær segja til um hvernig verkefni eru styrkt og stundum kemur í ljós að einstakar umsóknir eða hugmyndir </a:t>
            </a:r>
            <a:r>
              <a:rPr lang="is-IS" sz="2400" b="1" dirty="0" smtClean="0"/>
              <a:t>passa ekki </a:t>
            </a:r>
            <a:r>
              <a:rPr lang="is-IS" sz="2400" dirty="0" smtClean="0"/>
              <a:t>í viðkomandi sjóð. </a:t>
            </a:r>
          </a:p>
          <a:p>
            <a:pPr eaLnBrk="1" hangingPunct="1"/>
            <a:r>
              <a:rPr lang="is-IS" sz="2400" dirty="0"/>
              <a:t>Skoðið </a:t>
            </a:r>
            <a:r>
              <a:rPr lang="is-IS" sz="2400" b="1" dirty="0"/>
              <a:t>fyrri úthlutanir </a:t>
            </a:r>
            <a:r>
              <a:rPr lang="is-IS" sz="2400" dirty="0" smtClean="0"/>
              <a:t>viðkomandi sjóðs.</a:t>
            </a:r>
            <a:endParaRPr lang="is-IS" sz="2400" dirty="0"/>
          </a:p>
          <a:p>
            <a:pPr eaLnBrk="1" hangingPunct="1"/>
            <a:r>
              <a:rPr lang="is-IS" sz="2400" dirty="0" smtClean="0"/>
              <a:t>Eftir þessa undirbúningsvinnu er tekin ákvörðun um hvort lögð er </a:t>
            </a:r>
            <a:r>
              <a:rPr lang="is-IS" sz="2400" b="1" dirty="0" smtClean="0"/>
              <a:t>vinna og tími </a:t>
            </a:r>
            <a:r>
              <a:rPr lang="is-IS" sz="2400" dirty="0" smtClean="0"/>
              <a:t>í að gera umsókn eða ekki!</a:t>
            </a:r>
          </a:p>
          <a:p>
            <a:pPr eaLnBrk="1" hangingPunct="1"/>
            <a:endParaRPr lang="is-I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77912" y="1405521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 smtClean="0"/>
              <a:t>Styrkjadagbók er frábær hugmynd!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004" y="2548521"/>
            <a:ext cx="82868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 smtClean="0">
                <a:latin typeface="+mn-lt"/>
              </a:rPr>
              <a:t>Gott getur verið að halda </a:t>
            </a:r>
            <a:r>
              <a:rPr lang="is-IS" sz="2400" b="1" dirty="0" smtClean="0">
                <a:latin typeface="+mn-lt"/>
              </a:rPr>
              <a:t>styrkjadagbók</a:t>
            </a:r>
            <a:r>
              <a:rPr lang="is-IS" sz="2400" dirty="0" smtClean="0">
                <a:latin typeface="+mn-lt"/>
              </a:rPr>
              <a:t> fyrir einstakar stofnanir eða verkefni.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 smtClean="0">
                <a:latin typeface="+mn-lt"/>
              </a:rPr>
              <a:t>Í hana er gagnlegt að skrá </a:t>
            </a:r>
            <a:r>
              <a:rPr lang="is-IS" sz="2400" b="1" dirty="0" smtClean="0">
                <a:latin typeface="+mn-lt"/>
              </a:rPr>
              <a:t>hvaða</a:t>
            </a:r>
            <a:r>
              <a:rPr lang="is-IS" sz="2400" dirty="0" smtClean="0">
                <a:latin typeface="+mn-lt"/>
              </a:rPr>
              <a:t> styrki hefur verið sótt um, </a:t>
            </a:r>
            <a:r>
              <a:rPr lang="is-IS" sz="2400" b="1" dirty="0" smtClean="0">
                <a:latin typeface="+mn-lt"/>
              </a:rPr>
              <a:t>hvenær</a:t>
            </a:r>
            <a:r>
              <a:rPr lang="is-IS" sz="2400" dirty="0" smtClean="0">
                <a:latin typeface="+mn-lt"/>
              </a:rPr>
              <a:t>, hvaða upphæð og til hvaða verkefna. Einnig hvaða niðurstaða fékkst og hvenær. Ennfremur </a:t>
            </a:r>
            <a:r>
              <a:rPr lang="is-IS" sz="2400" b="1" dirty="0" smtClean="0">
                <a:latin typeface="+mn-lt"/>
              </a:rPr>
              <a:t>samskipti og eftirfylgni</a:t>
            </a:r>
            <a:r>
              <a:rPr lang="is-IS" sz="2400" dirty="0" smtClean="0">
                <a:latin typeface="+mn-lt"/>
              </a:rPr>
              <a:t> við viðkomandi sjóð, skil á skýrslum og annað sem máli skiptir.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 smtClean="0">
                <a:latin typeface="+mn-lt"/>
              </a:rPr>
              <a:t>Styrkjadagbók verður með tímanum </a:t>
            </a:r>
            <a:r>
              <a:rPr lang="is-IS" sz="2400" b="1" dirty="0" smtClean="0">
                <a:latin typeface="+mn-lt"/>
              </a:rPr>
              <a:t>gagnlegt hjálpartæki</a:t>
            </a:r>
            <a:r>
              <a:rPr lang="is-IS" sz="2400" dirty="0" smtClean="0">
                <a:latin typeface="+mn-lt"/>
              </a:rPr>
              <a:t>. </a:t>
            </a:r>
          </a:p>
          <a:p>
            <a:endParaRPr lang="is-IS" sz="3200" dirty="0" smtClean="0">
              <a:latin typeface="+mn-lt"/>
            </a:endParaRPr>
          </a:p>
          <a:p>
            <a:endParaRPr lang="is-I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35827" y="1171825"/>
            <a:ext cx="8229600" cy="1143000"/>
          </a:xfrm>
        </p:spPr>
        <p:txBody>
          <a:bodyPr/>
          <a:lstStyle/>
          <a:p>
            <a:pPr eaLnBrk="1" hangingPunct="1"/>
            <a:r>
              <a:rPr lang="is-IS" dirty="0" smtClean="0"/>
              <a:t>Yfirbragð umsókna skiptir máli!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s-IS" dirty="0"/>
          </a:p>
          <a:p>
            <a:pPr eaLnBrk="1" hangingPunct="1"/>
            <a:r>
              <a:rPr lang="is-IS" sz="2400" b="1" dirty="0"/>
              <a:t>Trúverðugleiki</a:t>
            </a:r>
            <a:r>
              <a:rPr lang="is-IS" sz="2400" dirty="0"/>
              <a:t> er </a:t>
            </a:r>
            <a:r>
              <a:rPr lang="is-IS" sz="2400" dirty="0" smtClean="0"/>
              <a:t>algjört lykilatriði</a:t>
            </a:r>
            <a:r>
              <a:rPr lang="is-IS" sz="2400" dirty="0"/>
              <a:t>.</a:t>
            </a:r>
            <a:r>
              <a:rPr lang="is-IS" sz="2400" dirty="0" smtClean="0"/>
              <a:t> Í umsóknum </a:t>
            </a:r>
            <a:r>
              <a:rPr lang="is-IS" sz="2400" dirty="0"/>
              <a:t>þurfið þið að sýna fram </a:t>
            </a:r>
            <a:r>
              <a:rPr lang="is-IS" sz="2400" dirty="0" smtClean="0"/>
              <a:t>á og sannfæra úthlutunarnefndina um að </a:t>
            </a:r>
            <a:r>
              <a:rPr lang="is-IS" sz="2400" dirty="0"/>
              <a:t>verkefnið geti orðið að </a:t>
            </a:r>
            <a:r>
              <a:rPr lang="is-IS" sz="2400" dirty="0" smtClean="0"/>
              <a:t>veruleika og skilað þeim afrakstri sem að er stefnt. Einnig að </a:t>
            </a:r>
            <a:r>
              <a:rPr lang="is-IS" sz="2400" dirty="0"/>
              <a:t>aðstandendur </a:t>
            </a:r>
            <a:r>
              <a:rPr lang="is-IS" sz="2400" dirty="0" smtClean="0"/>
              <a:t>þess hafi </a:t>
            </a:r>
            <a:r>
              <a:rPr lang="is-IS" sz="2400" dirty="0"/>
              <a:t>burði til að framkvæma </a:t>
            </a:r>
            <a:r>
              <a:rPr lang="is-IS" sz="2400" dirty="0" smtClean="0"/>
              <a:t>verkefnið </a:t>
            </a:r>
            <a:r>
              <a:rPr lang="is-IS" sz="2400" dirty="0"/>
              <a:t>með </a:t>
            </a:r>
            <a:r>
              <a:rPr lang="is-IS" sz="2400" dirty="0" smtClean="0"/>
              <a:t>sóma. </a:t>
            </a:r>
          </a:p>
          <a:p>
            <a:pPr eaLnBrk="1" hangingPunct="1"/>
            <a:r>
              <a:rPr lang="is-IS" sz="2400" dirty="0" smtClean="0"/>
              <a:t>Verið </a:t>
            </a:r>
            <a:r>
              <a:rPr lang="is-IS" sz="2400" b="1" dirty="0"/>
              <a:t>raunsæ og </a:t>
            </a:r>
            <a:r>
              <a:rPr lang="is-IS" sz="2400" b="1" dirty="0" smtClean="0"/>
              <a:t>nákvæm</a:t>
            </a:r>
            <a:r>
              <a:rPr lang="is-IS" sz="2400" dirty="0" smtClean="0"/>
              <a:t>. </a:t>
            </a:r>
            <a:r>
              <a:rPr lang="is-IS" sz="2400" dirty="0"/>
              <a:t>Fólkið sem fer yfir umsóknir spyr sig aftur og aftur: Er verkefnið í heild </a:t>
            </a:r>
            <a:r>
              <a:rPr lang="is-IS" sz="2400" b="1" dirty="0"/>
              <a:t>raunhæft</a:t>
            </a:r>
            <a:r>
              <a:rPr lang="is-IS" sz="2400" dirty="0"/>
              <a:t>? Eða einstakir </a:t>
            </a:r>
            <a:r>
              <a:rPr lang="is-IS" sz="2400" dirty="0" smtClean="0"/>
              <a:t>liðir umsókna, t.d. fjárhagsáætlun</a:t>
            </a:r>
            <a:r>
              <a:rPr lang="is-IS" sz="2400" dirty="0"/>
              <a:t>, tímarammi o.s.frv.? </a:t>
            </a:r>
            <a:r>
              <a:rPr lang="is-IS" sz="2400" dirty="0" smtClean="0"/>
              <a:t>Aflið </a:t>
            </a:r>
            <a:r>
              <a:rPr lang="is-IS" sz="2400" dirty="0"/>
              <a:t>upplýsinga, t.d. um </a:t>
            </a:r>
            <a:r>
              <a:rPr lang="is-IS" sz="2400" dirty="0" smtClean="0"/>
              <a:t>kostnaðarliði og annað sem þörf er á.  </a:t>
            </a:r>
            <a:endParaRPr lang="is-IS" sz="2400" dirty="0"/>
          </a:p>
          <a:p>
            <a:pPr eaLnBrk="1" hangingPunct="1"/>
            <a:r>
              <a:rPr lang="is-IS" sz="2400" dirty="0" smtClean="0"/>
              <a:t>Verið </a:t>
            </a:r>
            <a:r>
              <a:rPr lang="is-IS" sz="2400" b="1" dirty="0" smtClean="0"/>
              <a:t>jákvæð og bjartsýn</a:t>
            </a:r>
            <a:r>
              <a:rPr lang="is-IS" sz="2400" dirty="0" smtClean="0"/>
              <a:t>, sýnið að ykkur þyki vænt um ykkar eigin verkefni og þið sjálf hafið trú á að framkvæmdin takist</a:t>
            </a:r>
            <a:r>
              <a:rPr lang="is-IS" sz="2400" dirty="0"/>
              <a:t>.</a:t>
            </a:r>
            <a:endParaRPr lang="is-I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73414"/>
            <a:ext cx="8229600" cy="1143000"/>
          </a:xfrm>
        </p:spPr>
        <p:txBody>
          <a:bodyPr/>
          <a:lstStyle/>
          <a:p>
            <a:r>
              <a:rPr lang="is-IS" dirty="0" smtClean="0"/>
              <a:t>Hugsum nú aðeins um „nefndina“!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3476"/>
            <a:ext cx="8229600" cy="4501868"/>
          </a:xfrm>
        </p:spPr>
        <p:txBody>
          <a:bodyPr/>
          <a:lstStyle/>
          <a:p>
            <a:pPr eaLnBrk="1" hangingPunct="1"/>
            <a:r>
              <a:rPr lang="is-IS" sz="2400" dirty="0" smtClean="0"/>
              <a:t>Úthlutunarnefnd les </a:t>
            </a:r>
            <a:r>
              <a:rPr lang="is-IS" sz="2400" b="1" dirty="0" smtClean="0"/>
              <a:t>mikinn fjölda </a:t>
            </a:r>
            <a:r>
              <a:rPr lang="is-IS" sz="2400" dirty="0" smtClean="0"/>
              <a:t>umsókna á </a:t>
            </a:r>
            <a:r>
              <a:rPr lang="is-IS" sz="2400" b="1" dirty="0" smtClean="0"/>
              <a:t>stuttum tíma</a:t>
            </a:r>
            <a:r>
              <a:rPr lang="is-IS" sz="2400" dirty="0" smtClean="0"/>
              <a:t>. Þess vegna þarf umsækjandi að …</a:t>
            </a:r>
          </a:p>
          <a:p>
            <a:pPr lvl="1" eaLnBrk="1" hangingPunct="1"/>
            <a:r>
              <a:rPr lang="is-IS" sz="1800" dirty="0" smtClean="0"/>
              <a:t>… </a:t>
            </a:r>
            <a:r>
              <a:rPr lang="is-IS" sz="1800" b="1" dirty="0" smtClean="0"/>
              <a:t>nota umsóknareyðublaðið</a:t>
            </a:r>
            <a:r>
              <a:rPr lang="is-IS" sz="1800" dirty="0" smtClean="0"/>
              <a:t>, fylla út alla liði með hnitmiðuðum texta og hafa þar allar lykilupplýsingar. Ekki segja bara „sjá fylgiskjöl“ í reiti fyrir einstaka liði og láta nefndarmenn þurfa að leita í þeim að grunnupplýsingum.</a:t>
            </a:r>
          </a:p>
          <a:p>
            <a:pPr lvl="1" eaLnBrk="1" hangingPunct="1"/>
            <a:r>
              <a:rPr lang="is-IS" sz="1800" dirty="0" smtClean="0"/>
              <a:t>… </a:t>
            </a:r>
            <a:r>
              <a:rPr lang="is-IS" sz="1800" b="1" dirty="0" smtClean="0"/>
              <a:t>tala skýrt og skilmerkilega</a:t>
            </a:r>
            <a:r>
              <a:rPr lang="is-IS" sz="1800" dirty="0" smtClean="0"/>
              <a:t>. Kynna verkefnið, umsækjanda og afraksturinn, eins og nefndarmenn hafi aldrei heyrt um þetta þrennt áður. </a:t>
            </a:r>
          </a:p>
          <a:p>
            <a:pPr lvl="1" eaLnBrk="1" hangingPunct="1"/>
            <a:r>
              <a:rPr lang="is-IS" sz="1800" dirty="0" smtClean="0"/>
              <a:t>… gera </a:t>
            </a:r>
            <a:r>
              <a:rPr lang="is-IS" sz="1800" b="1" dirty="0" smtClean="0"/>
              <a:t>vandlega grein fyrir ávinningnum</a:t>
            </a:r>
            <a:r>
              <a:rPr lang="is-IS" sz="1800" dirty="0" smtClean="0"/>
              <a:t>, útkomunni eða afrakstrinum. Það er alltaf einhver í úthlutunarnefndum sem dáir hina </a:t>
            </a:r>
            <a:r>
              <a:rPr lang="is-IS" sz="1800" b="1" dirty="0" smtClean="0"/>
              <a:t>mælanlegu mælikvarða</a:t>
            </a:r>
            <a:r>
              <a:rPr lang="is-IS" sz="1800" dirty="0" smtClean="0"/>
              <a:t>.</a:t>
            </a:r>
          </a:p>
          <a:p>
            <a:pPr lvl="1" eaLnBrk="1" hangingPunct="1"/>
            <a:r>
              <a:rPr lang="is-IS" sz="1800" dirty="0" smtClean="0"/>
              <a:t>… setja fram </a:t>
            </a:r>
            <a:r>
              <a:rPr lang="is-IS" sz="1800" b="1" dirty="0" smtClean="0"/>
              <a:t>raunhæfar kostnaðartölur </a:t>
            </a:r>
            <a:r>
              <a:rPr lang="is-IS" sz="1800" dirty="0" smtClean="0"/>
              <a:t>(ekki ýkja). Það er alltaf einhver í úthlutunarnefndum sem hefur mikla þekkingu á hvað allskonar kostar og hvaða tíma vinna við ólíka verkþætti tekur. </a:t>
            </a:r>
          </a:p>
          <a:p>
            <a:pPr lvl="1" eaLnBrk="1" hangingPunct="1"/>
            <a:r>
              <a:rPr lang="is-IS" sz="1800" dirty="0" smtClean="0"/>
              <a:t>… benda sjálfur í umsókninni á </a:t>
            </a:r>
            <a:r>
              <a:rPr lang="is-IS" sz="1800" b="1" dirty="0" smtClean="0"/>
              <a:t>alla jákvæða þætti og tengingar</a:t>
            </a:r>
            <a:r>
              <a:rPr lang="is-IS" sz="1800" dirty="0" smtClean="0"/>
              <a:t>, nefndarmenn taka við ógrynni upplýsinga og þeim gefst ekki tími til að upphugsa slíkt sjálfir.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64805"/>
            <a:ext cx="8229600" cy="1143000"/>
          </a:xfrm>
        </p:spPr>
        <p:txBody>
          <a:bodyPr/>
          <a:lstStyle/>
          <a:p>
            <a:r>
              <a:rPr lang="is-IS" dirty="0" smtClean="0"/>
              <a:t>Verkefnislýsing &amp; ávinningur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3817"/>
            <a:ext cx="8229600" cy="3359382"/>
          </a:xfrm>
        </p:spPr>
        <p:txBody>
          <a:bodyPr/>
          <a:lstStyle/>
          <a:p>
            <a:pPr eaLnBrk="1" hangingPunct="1"/>
            <a:r>
              <a:rPr lang="is-IS" sz="2400" dirty="0" smtClean="0"/>
              <a:t>Skrifið </a:t>
            </a:r>
            <a:r>
              <a:rPr lang="is-IS" sz="2400" b="1" dirty="0" smtClean="0"/>
              <a:t>einfaldan og skýran texta</a:t>
            </a:r>
            <a:r>
              <a:rPr lang="is-IS" sz="2400" dirty="0" smtClean="0"/>
              <a:t>. Passið að yfirlesari átti sig fljótt á því um hvað verkefnið snýst en varist langlokur um aukaatriði. Passið líka að lýsing sé ekki of stuttaraleg (2-5 línur eru of lítið fyrir flest verkefni).</a:t>
            </a:r>
          </a:p>
          <a:p>
            <a:pPr eaLnBrk="1" hangingPunct="1"/>
            <a:r>
              <a:rPr lang="is-IS" sz="2400" dirty="0" smtClean="0"/>
              <a:t>Nýtið </a:t>
            </a:r>
            <a:r>
              <a:rPr lang="is-IS" sz="2400" b="1" dirty="0" smtClean="0"/>
              <a:t>leiðbeiningar </a:t>
            </a:r>
            <a:r>
              <a:rPr lang="is-IS" sz="2400" dirty="0" smtClean="0"/>
              <a:t>á umsóknareyðublaðinu (smáa letrið).</a:t>
            </a:r>
          </a:p>
          <a:p>
            <a:pPr eaLnBrk="1" hangingPunct="1"/>
            <a:r>
              <a:rPr lang="is-IS" sz="2400" dirty="0" smtClean="0"/>
              <a:t>Beinið sjónum að </a:t>
            </a:r>
            <a:r>
              <a:rPr lang="is-IS" sz="2400" b="1" dirty="0" smtClean="0"/>
              <a:t>verkefninu sjálfu</a:t>
            </a:r>
            <a:r>
              <a:rPr lang="is-IS" sz="2400" dirty="0" smtClean="0"/>
              <a:t>:</a:t>
            </a:r>
          </a:p>
          <a:p>
            <a:pPr lvl="1" eaLnBrk="1" hangingPunct="1"/>
            <a:r>
              <a:rPr lang="is-IS" sz="1800" dirty="0" smtClean="0"/>
              <a:t>Bakgrunnur verkefnisins, aðstandendur og forsaga, hver er </a:t>
            </a:r>
            <a:r>
              <a:rPr lang="is-IS" sz="1800" dirty="0" smtClean="0"/>
              <a:t>staðan</a:t>
            </a:r>
            <a:r>
              <a:rPr lang="is-IS" sz="1800" dirty="0"/>
              <a:t>?</a:t>
            </a:r>
            <a:endParaRPr lang="is-IS" sz="1800" dirty="0" smtClean="0"/>
          </a:p>
          <a:p>
            <a:pPr lvl="1" eaLnBrk="1" hangingPunct="1"/>
            <a:r>
              <a:rPr lang="is-IS" sz="1800" dirty="0" smtClean="0"/>
              <a:t>Tilgangur og markmið, hvað á að gera?</a:t>
            </a:r>
          </a:p>
          <a:p>
            <a:pPr lvl="1" eaLnBrk="1" hangingPunct="1"/>
            <a:r>
              <a:rPr lang="is-IS" sz="1800" dirty="0" smtClean="0"/>
              <a:t>Hver er afrakstur eða niðurstaða verkefnisins?</a:t>
            </a:r>
          </a:p>
          <a:p>
            <a:pPr lvl="1" eaLnBrk="1" hangingPunct="1"/>
            <a:r>
              <a:rPr lang="is-IS" sz="1800" dirty="0" smtClean="0"/>
              <a:t>Hvaða ávinningi á verkefnið að skila?</a:t>
            </a:r>
          </a:p>
          <a:p>
            <a:pPr lvl="1" eaLnBrk="1" hangingPunct="1"/>
            <a:r>
              <a:rPr lang="is-IS" sz="1800" dirty="0"/>
              <a:t>Bendið á alla þætti sem styrkja umsóknina, t.d. </a:t>
            </a:r>
            <a:r>
              <a:rPr lang="is-IS" sz="1800" b="1" dirty="0"/>
              <a:t>efnahagslegan og samfélagslegan ávinning</a:t>
            </a:r>
            <a:r>
              <a:rPr lang="is-IS" sz="1800" dirty="0"/>
              <a:t>, nýsköpunargildi, </a:t>
            </a:r>
            <a:r>
              <a:rPr lang="is-IS" sz="1800" dirty="0" smtClean="0"/>
              <a:t>sérstöðu, </a:t>
            </a:r>
            <a:r>
              <a:rPr lang="is-IS" sz="1800" dirty="0"/>
              <a:t>samstarfsaðila, </a:t>
            </a:r>
            <a:r>
              <a:rPr lang="is-IS" sz="1800" dirty="0" smtClean="0"/>
              <a:t>gerið einnig grein fyrir hvernig </a:t>
            </a:r>
            <a:r>
              <a:rPr lang="is-IS" sz="1800" dirty="0"/>
              <a:t>hún passar við </a:t>
            </a:r>
            <a:r>
              <a:rPr lang="is-IS" sz="1800" b="1" dirty="0"/>
              <a:t>áherslur og markmið </a:t>
            </a:r>
            <a:r>
              <a:rPr lang="is-IS" sz="1800" dirty="0"/>
              <a:t>sjóðsins.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18899</TotalTime>
  <Words>1608</Words>
  <Application>Microsoft Office PowerPoint</Application>
  <PresentationFormat>On-screen Show (4:3)</PresentationFormat>
  <Paragraphs>142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Berlin Sans FB</vt:lpstr>
      <vt:lpstr>Calibri</vt:lpstr>
      <vt:lpstr>Calibri Light</vt:lpstr>
      <vt:lpstr>Office Theme</vt:lpstr>
      <vt:lpstr>Custom Design</vt:lpstr>
      <vt:lpstr>Er styrkur í þér?   Uppbyggingarsjóður Nl.v.  og Atvinnu- og nýsköpunarsjóður Nl.v.</vt:lpstr>
      <vt:lpstr>Vantar þig aðstoð? </vt:lpstr>
      <vt:lpstr>Markmið með leiðbeiningunum</vt:lpstr>
      <vt:lpstr>Vandaðar umsóknir taka tíma!</vt:lpstr>
      <vt:lpstr>Úthlutunarreglur og leiðbeiningar</vt:lpstr>
      <vt:lpstr>Styrkjadagbók er frábær hugmynd!</vt:lpstr>
      <vt:lpstr>Yfirbragð umsókna skiptir máli!</vt:lpstr>
      <vt:lpstr>Hugsum nú aðeins um „nefndina“!</vt:lpstr>
      <vt:lpstr>Verkefnislýsing &amp; ávinningur</vt:lpstr>
      <vt:lpstr>Verk- og tímaáætlun</vt:lpstr>
      <vt:lpstr>Kostnaðaráætlun</vt:lpstr>
      <vt:lpstr>Fjármögnun </vt:lpstr>
      <vt:lpstr>Fjárhæð styrkumsóknar</vt:lpstr>
      <vt:lpstr>Aðrir styrkir og kynning</vt:lpstr>
      <vt:lpstr>Eftirfylgni og samskipti</vt:lpstr>
      <vt:lpstr>Þegar styrkur hefur fengist …</vt:lpstr>
      <vt:lpstr>Hafið samráð við sjóðinn!</vt:lpstr>
      <vt:lpstr>Framvindu- eða lokaskýrsla</vt:lpstr>
      <vt:lpstr>Vandið til verka!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Að sækja um styrk</dc:title>
  <dc:creator>Toshiba</dc:creator>
  <cp:lastModifiedBy>Sólveig Olga Sigurðardóttir</cp:lastModifiedBy>
  <cp:revision>1752</cp:revision>
  <dcterms:created xsi:type="dcterms:W3CDTF">2007-12-19T08:37:23Z</dcterms:created>
  <dcterms:modified xsi:type="dcterms:W3CDTF">2016-10-28T08:36:30Z</dcterms:modified>
</cp:coreProperties>
</file>