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64" r:id="rId5"/>
    <p:sldId id="314" r:id="rId6"/>
    <p:sldId id="324" r:id="rId7"/>
    <p:sldId id="316" r:id="rId8"/>
    <p:sldId id="318" r:id="rId9"/>
    <p:sldId id="319" r:id="rId10"/>
    <p:sldId id="320" r:id="rId11"/>
    <p:sldId id="313" r:id="rId12"/>
    <p:sldId id="317" r:id="rId13"/>
    <p:sldId id="315" r:id="rId14"/>
    <p:sldId id="32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10/22/2021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10/22/2021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10/22/2021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10/22/2021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10/22/2021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10/22/2021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0"/>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4000" dirty="0" err="1"/>
              <a:t>Samstarf</a:t>
            </a:r>
            <a:r>
              <a:rPr lang="en-US" sz="4000" dirty="0"/>
              <a:t> í </a:t>
            </a:r>
            <a:r>
              <a:rPr lang="en-US" sz="4000" dirty="0" err="1"/>
              <a:t>safnastarfi</a:t>
            </a:r>
            <a:r>
              <a:rPr lang="en-US" sz="4000" dirty="0"/>
              <a:t> – </a:t>
            </a:r>
            <a:r>
              <a:rPr lang="en-US" sz="4000" dirty="0" err="1"/>
              <a:t>möguleikar</a:t>
            </a:r>
            <a:r>
              <a:rPr lang="en-US" sz="4000" dirty="0"/>
              <a:t> </a:t>
            </a:r>
            <a:r>
              <a:rPr lang="en-US" sz="4000" dirty="0" err="1"/>
              <a:t>og</a:t>
            </a:r>
            <a:r>
              <a:rPr lang="en-US" sz="4000" dirty="0"/>
              <a:t> </a:t>
            </a:r>
            <a:r>
              <a:rPr lang="en-US" sz="4000" dirty="0" err="1"/>
              <a:t>tækifæri</a:t>
            </a:r>
            <a:endParaRPr lang="en-US" sz="40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019550"/>
            <a:ext cx="8652788" cy="1342161"/>
          </a:xfrm>
        </p:spPr>
        <p:txBody>
          <a:bodyPr>
            <a:normAutofit fontScale="92500" lnSpcReduction="10000"/>
          </a:bodyPr>
          <a:lstStyle/>
          <a:p>
            <a:pPr>
              <a:spcAft>
                <a:spcPts val="600"/>
              </a:spcAft>
            </a:pPr>
            <a:r>
              <a:rPr lang="en-US" dirty="0"/>
              <a:t>SSNV – </a:t>
            </a:r>
            <a:r>
              <a:rPr lang="en-US" dirty="0" err="1"/>
              <a:t>kynningarfundur</a:t>
            </a:r>
            <a:r>
              <a:rPr lang="en-US" dirty="0"/>
              <a:t> 22. </a:t>
            </a:r>
            <a:r>
              <a:rPr lang="en-US" dirty="0" err="1"/>
              <a:t>október</a:t>
            </a:r>
            <a:r>
              <a:rPr lang="en-US" dirty="0"/>
              <a:t> 2021</a:t>
            </a:r>
          </a:p>
          <a:p>
            <a:pPr>
              <a:spcAft>
                <a:spcPts val="600"/>
              </a:spcAft>
            </a:pPr>
            <a:endParaRPr lang="en-US" dirty="0"/>
          </a:p>
          <a:p>
            <a:pPr>
              <a:spcAft>
                <a:spcPts val="600"/>
              </a:spcAft>
            </a:pPr>
            <a:r>
              <a:rPr lang="en-US" dirty="0"/>
              <a:t>Eiríkur Valdimarsson, </a:t>
            </a:r>
            <a:br>
              <a:rPr lang="en-US" dirty="0"/>
            </a:br>
            <a:r>
              <a:rPr lang="en-US" dirty="0" err="1"/>
              <a:t>Rannsóknasetur</a:t>
            </a:r>
            <a:r>
              <a:rPr lang="en-US" dirty="0"/>
              <a:t> HÍ á Ströndum – </a:t>
            </a:r>
            <a:r>
              <a:rPr lang="en-US" dirty="0" err="1"/>
              <a:t>Þjóðfræðistofa</a:t>
            </a:r>
            <a:r>
              <a:rPr lang="en-US" dirty="0"/>
              <a:t> </a:t>
            </a:r>
            <a:endParaRPr lang="en-US" sz="1800" dirty="0"/>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061C-E071-4129-A6CD-47B7A8C84315}"/>
              </a:ext>
            </a:extLst>
          </p:cNvPr>
          <p:cNvSpPr>
            <a:spLocks noGrp="1"/>
          </p:cNvSpPr>
          <p:nvPr>
            <p:ph type="title"/>
          </p:nvPr>
        </p:nvSpPr>
        <p:spPr>
          <a:xfrm>
            <a:off x="1066800" y="537819"/>
            <a:ext cx="10058400" cy="1371600"/>
          </a:xfrm>
        </p:spPr>
        <p:txBody>
          <a:bodyPr/>
          <a:lstStyle/>
          <a:p>
            <a:r>
              <a:rPr lang="en-US" dirty="0" err="1"/>
              <a:t>Samstarfsmöguleikar</a:t>
            </a:r>
            <a:r>
              <a:rPr lang="en-US" dirty="0"/>
              <a:t> </a:t>
            </a:r>
            <a:r>
              <a:rPr lang="en-US" dirty="0" err="1"/>
              <a:t>safna</a:t>
            </a:r>
            <a:r>
              <a:rPr lang="en-US" dirty="0"/>
              <a:t> – </a:t>
            </a:r>
            <a:r>
              <a:rPr lang="en-US" dirty="0" err="1"/>
              <a:t>fjölbreytt</a:t>
            </a:r>
            <a:r>
              <a:rPr lang="en-US" dirty="0"/>
              <a:t> </a:t>
            </a:r>
            <a:r>
              <a:rPr lang="en-US" dirty="0" err="1"/>
              <a:t>flóra</a:t>
            </a:r>
            <a:endParaRPr lang="en-US" dirty="0"/>
          </a:p>
        </p:txBody>
      </p:sp>
      <p:sp>
        <p:nvSpPr>
          <p:cNvPr id="3" name="Content Placeholder 2">
            <a:extLst>
              <a:ext uri="{FF2B5EF4-FFF2-40B4-BE49-F238E27FC236}">
                <a16:creationId xmlns:a16="http://schemas.microsoft.com/office/drawing/2014/main" id="{F24CD331-2F8E-4FB8-9963-6B5113D9A5BD}"/>
              </a:ext>
            </a:extLst>
          </p:cNvPr>
          <p:cNvSpPr>
            <a:spLocks noGrp="1"/>
          </p:cNvSpPr>
          <p:nvPr>
            <p:ph idx="1"/>
          </p:nvPr>
        </p:nvSpPr>
        <p:spPr>
          <a:xfrm>
            <a:off x="1066800" y="1724025"/>
            <a:ext cx="10058400" cy="4491381"/>
          </a:xfrm>
        </p:spPr>
        <p:txBody>
          <a:bodyPr>
            <a:normAutofit fontScale="70000" lnSpcReduction="20000"/>
          </a:bodyPr>
          <a:lstStyle/>
          <a:p>
            <a:r>
              <a:rPr lang="en-US" sz="2900" dirty="0"/>
              <a:t>Milli </a:t>
            </a:r>
            <a:r>
              <a:rPr lang="en-US" sz="2900" dirty="0" err="1"/>
              <a:t>safna</a:t>
            </a:r>
            <a:endParaRPr lang="en-US" sz="2900" dirty="0"/>
          </a:p>
          <a:p>
            <a:pPr lvl="1"/>
            <a:r>
              <a:rPr lang="en-US" sz="2400" dirty="0" err="1"/>
              <a:t>Rannsóknir</a:t>
            </a:r>
            <a:endParaRPr lang="en-US" sz="2400" dirty="0"/>
          </a:p>
          <a:p>
            <a:pPr lvl="1"/>
            <a:r>
              <a:rPr lang="en-US" sz="2400" dirty="0" err="1"/>
              <a:t>Miðlun</a:t>
            </a:r>
            <a:r>
              <a:rPr lang="en-US" sz="2400" dirty="0"/>
              <a:t>, </a:t>
            </a:r>
            <a:r>
              <a:rPr lang="en-US" sz="2400" dirty="0" err="1"/>
              <a:t>sýningar</a:t>
            </a:r>
            <a:r>
              <a:rPr lang="en-US" sz="2400" dirty="0"/>
              <a:t> </a:t>
            </a:r>
            <a:r>
              <a:rPr lang="en-US" sz="2400" dirty="0" err="1"/>
              <a:t>og</a:t>
            </a:r>
            <a:r>
              <a:rPr lang="en-US" sz="2400" dirty="0"/>
              <a:t> </a:t>
            </a:r>
            <a:r>
              <a:rPr lang="en-US" sz="2400" dirty="0" err="1"/>
              <a:t>viðburðahald</a:t>
            </a:r>
            <a:endParaRPr lang="en-US" sz="2400" dirty="0"/>
          </a:p>
          <a:p>
            <a:pPr lvl="1"/>
            <a:r>
              <a:rPr lang="en-US" sz="2400" dirty="0" err="1"/>
              <a:t>Forvarsla</a:t>
            </a:r>
            <a:endParaRPr lang="en-US" sz="2400" dirty="0"/>
          </a:p>
          <a:p>
            <a:pPr lvl="1"/>
            <a:r>
              <a:rPr lang="en-US" sz="2400" dirty="0" err="1"/>
              <a:t>Geymslur</a:t>
            </a:r>
            <a:endParaRPr lang="en-US" sz="2400" dirty="0"/>
          </a:p>
          <a:p>
            <a:pPr lvl="1"/>
            <a:r>
              <a:rPr lang="en-US" sz="2400" dirty="0" err="1"/>
              <a:t>Kynning</a:t>
            </a:r>
            <a:r>
              <a:rPr lang="en-US" sz="2400" dirty="0"/>
              <a:t> &amp; </a:t>
            </a:r>
            <a:r>
              <a:rPr lang="en-US" sz="2400" dirty="0" err="1"/>
              <a:t>markaðssetning</a:t>
            </a:r>
            <a:endParaRPr lang="en-US" sz="2400" dirty="0"/>
          </a:p>
          <a:p>
            <a:r>
              <a:rPr lang="en-US" sz="2900" dirty="0" err="1"/>
              <a:t>Skólakerfið</a:t>
            </a:r>
            <a:endParaRPr lang="en-US" sz="2900" dirty="0"/>
          </a:p>
          <a:p>
            <a:r>
              <a:rPr lang="en-US" sz="2900" dirty="0" err="1"/>
              <a:t>Ferðaþjónar</a:t>
            </a:r>
            <a:endParaRPr lang="en-US" sz="2900" dirty="0"/>
          </a:p>
          <a:p>
            <a:r>
              <a:rPr lang="en-US" sz="2900" dirty="0" err="1"/>
              <a:t>Fræðasetur</a:t>
            </a:r>
            <a:r>
              <a:rPr lang="en-US" sz="2900" dirty="0"/>
              <a:t> / </a:t>
            </a:r>
            <a:r>
              <a:rPr lang="en-US" sz="2900" dirty="0" err="1"/>
              <a:t>rannsóknastofnanir</a:t>
            </a:r>
            <a:endParaRPr lang="en-US" sz="2900" dirty="0"/>
          </a:p>
          <a:p>
            <a:r>
              <a:rPr lang="en-US" sz="2900" dirty="0" err="1"/>
              <a:t>Listafólk</a:t>
            </a:r>
            <a:endParaRPr lang="en-US" sz="2900" dirty="0"/>
          </a:p>
          <a:p>
            <a:r>
              <a:rPr lang="en-US" sz="2900" dirty="0" err="1"/>
              <a:t>Fjölmiðlar</a:t>
            </a:r>
            <a:endParaRPr lang="en-US" sz="2900" dirty="0"/>
          </a:p>
          <a:p>
            <a:r>
              <a:rPr lang="en-US" sz="2900" dirty="0" err="1"/>
              <a:t>Alþjóðlegt</a:t>
            </a:r>
            <a:r>
              <a:rPr lang="en-US" sz="2900" dirty="0"/>
              <a:t> </a:t>
            </a:r>
            <a:r>
              <a:rPr lang="en-US" sz="2900" dirty="0" err="1"/>
              <a:t>samstarf</a:t>
            </a:r>
            <a:endParaRPr lang="en-US" sz="2900" dirty="0"/>
          </a:p>
          <a:p>
            <a:r>
              <a:rPr lang="en-US" sz="2900" dirty="0" err="1"/>
              <a:t>Ólíkir</a:t>
            </a:r>
            <a:r>
              <a:rPr lang="en-US" sz="2900" dirty="0"/>
              <a:t> </a:t>
            </a:r>
            <a:r>
              <a:rPr lang="en-US" sz="2900" dirty="0" err="1"/>
              <a:t>aðilar</a:t>
            </a:r>
            <a:r>
              <a:rPr lang="en-US" sz="2900" dirty="0"/>
              <a:t> geta </a:t>
            </a:r>
            <a:r>
              <a:rPr lang="en-US" sz="2900" dirty="0" err="1"/>
              <a:t>búið</a:t>
            </a:r>
            <a:r>
              <a:rPr lang="en-US" sz="2900" dirty="0"/>
              <a:t> </a:t>
            </a:r>
            <a:r>
              <a:rPr lang="en-US" sz="2900" dirty="0" err="1"/>
              <a:t>til</a:t>
            </a:r>
            <a:r>
              <a:rPr lang="en-US" sz="2900" dirty="0"/>
              <a:t> </a:t>
            </a:r>
            <a:r>
              <a:rPr lang="en-US" sz="2900" dirty="0" err="1"/>
              <a:t>spennandi</a:t>
            </a:r>
            <a:r>
              <a:rPr lang="en-US" sz="2900" dirty="0"/>
              <a:t> </a:t>
            </a:r>
            <a:r>
              <a:rPr lang="en-US" sz="2900" dirty="0" err="1"/>
              <a:t>nýjungar</a:t>
            </a:r>
            <a:endParaRPr lang="en-US" sz="2900" dirty="0"/>
          </a:p>
          <a:p>
            <a:endParaRPr lang="en-US" dirty="0"/>
          </a:p>
        </p:txBody>
      </p:sp>
    </p:spTree>
    <p:extLst>
      <p:ext uri="{BB962C8B-B14F-4D97-AF65-F5344CB8AC3E}">
        <p14:creationId xmlns:p14="http://schemas.microsoft.com/office/powerpoint/2010/main" val="114663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061C-E071-4129-A6CD-47B7A8C84315}"/>
              </a:ext>
            </a:extLst>
          </p:cNvPr>
          <p:cNvSpPr>
            <a:spLocks noGrp="1"/>
          </p:cNvSpPr>
          <p:nvPr>
            <p:ph type="title"/>
          </p:nvPr>
        </p:nvSpPr>
        <p:spPr>
          <a:xfrm>
            <a:off x="1066800" y="537819"/>
            <a:ext cx="10058400" cy="1371600"/>
          </a:xfrm>
        </p:spPr>
        <p:txBody>
          <a:bodyPr/>
          <a:lstStyle/>
          <a:p>
            <a:r>
              <a:rPr lang="en-US" dirty="0" err="1"/>
              <a:t>Þriggja</a:t>
            </a:r>
            <a:r>
              <a:rPr lang="en-US" dirty="0"/>
              <a:t> </a:t>
            </a:r>
            <a:r>
              <a:rPr lang="en-US" dirty="0" err="1"/>
              <a:t>ára</a:t>
            </a:r>
            <a:r>
              <a:rPr lang="en-US" dirty="0"/>
              <a:t> </a:t>
            </a:r>
            <a:r>
              <a:rPr lang="en-US" dirty="0" err="1"/>
              <a:t>verkefni</a:t>
            </a:r>
            <a:r>
              <a:rPr lang="en-US" dirty="0"/>
              <a:t> – </a:t>
            </a:r>
            <a:r>
              <a:rPr lang="en-US" dirty="0" err="1"/>
              <a:t>samstarf</a:t>
            </a:r>
            <a:r>
              <a:rPr lang="en-US" dirty="0"/>
              <a:t> &amp; </a:t>
            </a:r>
            <a:r>
              <a:rPr lang="en-US" dirty="0" err="1"/>
              <a:t>samtal</a:t>
            </a:r>
            <a:endParaRPr lang="en-US" dirty="0"/>
          </a:p>
        </p:txBody>
      </p:sp>
      <p:sp>
        <p:nvSpPr>
          <p:cNvPr id="3" name="Content Placeholder 2">
            <a:extLst>
              <a:ext uri="{FF2B5EF4-FFF2-40B4-BE49-F238E27FC236}">
                <a16:creationId xmlns:a16="http://schemas.microsoft.com/office/drawing/2014/main" id="{F24CD331-2F8E-4FB8-9963-6B5113D9A5BD}"/>
              </a:ext>
            </a:extLst>
          </p:cNvPr>
          <p:cNvSpPr>
            <a:spLocks noGrp="1"/>
          </p:cNvSpPr>
          <p:nvPr>
            <p:ph idx="1"/>
          </p:nvPr>
        </p:nvSpPr>
        <p:spPr>
          <a:xfrm>
            <a:off x="1066800" y="1724025"/>
            <a:ext cx="10058400" cy="4491381"/>
          </a:xfrm>
        </p:spPr>
        <p:txBody>
          <a:bodyPr>
            <a:normAutofit fontScale="92500" lnSpcReduction="20000"/>
          </a:bodyPr>
          <a:lstStyle/>
          <a:p>
            <a:r>
              <a:rPr lang="en-US" sz="2900" dirty="0" err="1"/>
              <a:t>Tillaga</a:t>
            </a:r>
            <a:r>
              <a:rPr lang="en-US" sz="2900" dirty="0"/>
              <a:t> um </a:t>
            </a:r>
            <a:r>
              <a:rPr lang="en-US" sz="2900" dirty="0" err="1"/>
              <a:t>þriggja</a:t>
            </a:r>
            <a:r>
              <a:rPr lang="en-US" sz="2900" dirty="0"/>
              <a:t> </a:t>
            </a:r>
            <a:r>
              <a:rPr lang="en-US" sz="2900" dirty="0" err="1"/>
              <a:t>ára</a:t>
            </a:r>
            <a:r>
              <a:rPr lang="en-US" sz="2900" dirty="0"/>
              <a:t> </a:t>
            </a:r>
            <a:r>
              <a:rPr lang="en-US" sz="2900" dirty="0" err="1"/>
              <a:t>verkefni</a:t>
            </a:r>
            <a:r>
              <a:rPr lang="en-US" sz="2900" dirty="0"/>
              <a:t> 2022-2024</a:t>
            </a:r>
          </a:p>
          <a:p>
            <a:pPr lvl="1"/>
            <a:r>
              <a:rPr lang="en-US" sz="2200" dirty="0" err="1"/>
              <a:t>Margvísleg</a:t>
            </a:r>
            <a:r>
              <a:rPr lang="en-US" sz="2200" dirty="0"/>
              <a:t> </a:t>
            </a:r>
            <a:r>
              <a:rPr lang="en-US" sz="2200" dirty="0" err="1"/>
              <a:t>kynningarverkefni</a:t>
            </a:r>
            <a:r>
              <a:rPr lang="en-US" sz="2200" dirty="0"/>
              <a:t>, </a:t>
            </a:r>
            <a:r>
              <a:rPr lang="en-US" sz="2200" dirty="0" err="1"/>
              <a:t>miðlun</a:t>
            </a:r>
            <a:r>
              <a:rPr lang="en-US" sz="2200" dirty="0"/>
              <a:t> og </a:t>
            </a:r>
            <a:r>
              <a:rPr lang="en-US" sz="2200" dirty="0" err="1"/>
              <a:t>símenntun</a:t>
            </a:r>
            <a:r>
              <a:rPr lang="en-US" sz="2200" dirty="0"/>
              <a:t>, </a:t>
            </a:r>
            <a:r>
              <a:rPr lang="en-US" sz="2200" dirty="0" err="1"/>
              <a:t>gagnkvæmar</a:t>
            </a:r>
            <a:r>
              <a:rPr lang="en-US" sz="2200" dirty="0"/>
              <a:t> </a:t>
            </a:r>
            <a:r>
              <a:rPr lang="en-US" sz="2200" dirty="0" err="1"/>
              <a:t>heimsóknir</a:t>
            </a:r>
            <a:r>
              <a:rPr lang="en-US" sz="2200" dirty="0"/>
              <a:t> og </a:t>
            </a:r>
            <a:r>
              <a:rPr lang="en-US" sz="2200" dirty="0" err="1"/>
              <a:t>skemmtun</a:t>
            </a:r>
            <a:endParaRPr lang="en-US" sz="2200" dirty="0"/>
          </a:p>
          <a:p>
            <a:pPr lvl="1"/>
            <a:r>
              <a:rPr lang="en-US" sz="2200" dirty="0" err="1"/>
              <a:t>Stuðningur</a:t>
            </a:r>
            <a:r>
              <a:rPr lang="en-US" sz="2200" dirty="0"/>
              <a:t> </a:t>
            </a:r>
            <a:r>
              <a:rPr lang="en-US" sz="2200" dirty="0" err="1"/>
              <a:t>hugsanlega</a:t>
            </a:r>
            <a:r>
              <a:rPr lang="en-US" sz="2200" dirty="0"/>
              <a:t> </a:t>
            </a:r>
            <a:r>
              <a:rPr lang="en-US" sz="2200" dirty="0" err="1"/>
              <a:t>frá</a:t>
            </a:r>
            <a:r>
              <a:rPr lang="en-US" sz="2200" dirty="0"/>
              <a:t> </a:t>
            </a:r>
            <a:r>
              <a:rPr lang="en-US" sz="2200" dirty="0" err="1"/>
              <a:t>Sóknaráætlun</a:t>
            </a:r>
            <a:r>
              <a:rPr lang="en-US" sz="2200" dirty="0"/>
              <a:t> (</a:t>
            </a:r>
            <a:r>
              <a:rPr lang="en-US" sz="2200" dirty="0" err="1"/>
              <a:t>áhersluverkefni</a:t>
            </a:r>
            <a:r>
              <a:rPr lang="en-US" sz="2200" dirty="0"/>
              <a:t> </a:t>
            </a:r>
            <a:r>
              <a:rPr lang="en-US" sz="2200" dirty="0" err="1"/>
              <a:t>eða</a:t>
            </a:r>
            <a:r>
              <a:rPr lang="en-US" sz="2200" dirty="0"/>
              <a:t> </a:t>
            </a:r>
            <a:r>
              <a:rPr lang="en-US" sz="2200" dirty="0" err="1"/>
              <a:t>öndvegisstyrkur</a:t>
            </a:r>
            <a:r>
              <a:rPr lang="en-US" sz="2200" dirty="0"/>
              <a:t> </a:t>
            </a:r>
            <a:r>
              <a:rPr lang="en-US" sz="2200" dirty="0" err="1"/>
              <a:t>úr</a:t>
            </a:r>
            <a:r>
              <a:rPr lang="en-US" sz="2200" dirty="0"/>
              <a:t> </a:t>
            </a:r>
            <a:r>
              <a:rPr lang="en-US" sz="2200" dirty="0" err="1"/>
              <a:t>Uppbyggingarsjóði</a:t>
            </a:r>
            <a:r>
              <a:rPr lang="en-US" sz="2200" dirty="0"/>
              <a:t>) og </a:t>
            </a:r>
            <a:r>
              <a:rPr lang="en-US" sz="2200" dirty="0" err="1"/>
              <a:t>Safnasjóði</a:t>
            </a:r>
            <a:endParaRPr lang="en-US" sz="2200" dirty="0"/>
          </a:p>
          <a:p>
            <a:r>
              <a:rPr lang="en-US" sz="2900" dirty="0" err="1"/>
              <a:t>Af</a:t>
            </a:r>
            <a:r>
              <a:rPr lang="en-US" sz="2900" dirty="0"/>
              <a:t> </a:t>
            </a:r>
            <a:r>
              <a:rPr lang="en-US" sz="2900" dirty="0" err="1"/>
              <a:t>hverju</a:t>
            </a:r>
            <a:r>
              <a:rPr lang="en-US" sz="2900" dirty="0"/>
              <a:t> </a:t>
            </a:r>
            <a:r>
              <a:rPr lang="en-US" sz="2900" dirty="0" err="1"/>
              <a:t>tilraunaverkefni</a:t>
            </a:r>
            <a:r>
              <a:rPr lang="en-US" sz="2900" dirty="0"/>
              <a:t> um </a:t>
            </a:r>
            <a:r>
              <a:rPr lang="en-US" sz="2900" dirty="0" err="1"/>
              <a:t>samstarf</a:t>
            </a:r>
            <a:r>
              <a:rPr lang="en-US" sz="2900" dirty="0"/>
              <a:t>?</a:t>
            </a:r>
          </a:p>
          <a:p>
            <a:pPr lvl="1"/>
            <a:r>
              <a:rPr lang="en-US" sz="2200" dirty="0" err="1"/>
              <a:t>Ólíkir</a:t>
            </a:r>
            <a:r>
              <a:rPr lang="en-US" sz="2200" dirty="0"/>
              <a:t> </a:t>
            </a:r>
            <a:r>
              <a:rPr lang="en-US" sz="2200" dirty="0" err="1"/>
              <a:t>aðilar</a:t>
            </a:r>
            <a:r>
              <a:rPr lang="en-US" sz="2200" dirty="0"/>
              <a:t> geta </a:t>
            </a:r>
            <a:r>
              <a:rPr lang="en-US" sz="2200" dirty="0" err="1"/>
              <a:t>lært</a:t>
            </a:r>
            <a:r>
              <a:rPr lang="en-US" sz="2200" dirty="0"/>
              <a:t> </a:t>
            </a:r>
            <a:r>
              <a:rPr lang="en-US" sz="2200" dirty="0" err="1"/>
              <a:t>hver</a:t>
            </a:r>
            <a:r>
              <a:rPr lang="en-US" sz="2200" dirty="0"/>
              <a:t> </a:t>
            </a:r>
            <a:r>
              <a:rPr lang="en-US" sz="2200" dirty="0" err="1"/>
              <a:t>af</a:t>
            </a:r>
            <a:r>
              <a:rPr lang="en-US" sz="2200" dirty="0"/>
              <a:t> </a:t>
            </a:r>
            <a:r>
              <a:rPr lang="en-US" sz="2200" dirty="0" err="1"/>
              <a:t>öðrum</a:t>
            </a:r>
            <a:endParaRPr lang="en-US" sz="2200" dirty="0"/>
          </a:p>
          <a:p>
            <a:pPr lvl="1"/>
            <a:r>
              <a:rPr lang="en-US" sz="2200" dirty="0" err="1"/>
              <a:t>Samstarf</a:t>
            </a:r>
            <a:r>
              <a:rPr lang="en-US" sz="2200" dirty="0"/>
              <a:t> </a:t>
            </a:r>
            <a:r>
              <a:rPr lang="en-US" sz="2200" dirty="0" err="1"/>
              <a:t>leiðir</a:t>
            </a:r>
            <a:r>
              <a:rPr lang="en-US" sz="2200" dirty="0"/>
              <a:t> </a:t>
            </a:r>
            <a:r>
              <a:rPr lang="en-US" sz="2200" dirty="0" err="1"/>
              <a:t>til</a:t>
            </a:r>
            <a:r>
              <a:rPr lang="en-US" sz="2200" dirty="0"/>
              <a:t> </a:t>
            </a:r>
            <a:r>
              <a:rPr lang="en-US" sz="2200" dirty="0" err="1"/>
              <a:t>aukinnar</a:t>
            </a:r>
            <a:r>
              <a:rPr lang="en-US" sz="2200" dirty="0"/>
              <a:t> </a:t>
            </a:r>
            <a:r>
              <a:rPr lang="en-US" sz="2200" dirty="0" err="1"/>
              <a:t>fagmennsku</a:t>
            </a:r>
            <a:endParaRPr lang="en-US" sz="2200" dirty="0"/>
          </a:p>
          <a:p>
            <a:pPr lvl="1"/>
            <a:r>
              <a:rPr lang="en-US" sz="2200" dirty="0" err="1"/>
              <a:t>Innbyrðis</a:t>
            </a:r>
            <a:r>
              <a:rPr lang="en-US" sz="2200" dirty="0"/>
              <a:t> </a:t>
            </a:r>
            <a:r>
              <a:rPr lang="en-US" sz="2200" dirty="0" err="1"/>
              <a:t>kynni</a:t>
            </a:r>
            <a:r>
              <a:rPr lang="en-US" sz="2200" dirty="0"/>
              <a:t> og </a:t>
            </a:r>
            <a:r>
              <a:rPr lang="en-US" sz="2200" dirty="0" err="1"/>
              <a:t>góð</a:t>
            </a:r>
            <a:r>
              <a:rPr lang="en-US" sz="2200" dirty="0"/>
              <a:t> </a:t>
            </a:r>
            <a:r>
              <a:rPr lang="en-US" sz="2200" dirty="0" err="1"/>
              <a:t>stemmning</a:t>
            </a:r>
            <a:r>
              <a:rPr lang="en-US" sz="2200" dirty="0"/>
              <a:t> í </a:t>
            </a:r>
            <a:r>
              <a:rPr lang="en-US" sz="2200" dirty="0" err="1"/>
              <a:t>hópum</a:t>
            </a:r>
            <a:r>
              <a:rPr lang="en-US" sz="2200" dirty="0"/>
              <a:t> </a:t>
            </a:r>
            <a:r>
              <a:rPr lang="en-US" sz="2200" dirty="0" err="1"/>
              <a:t>skiptir</a:t>
            </a:r>
            <a:r>
              <a:rPr lang="en-US" sz="2200" dirty="0"/>
              <a:t> </a:t>
            </a:r>
            <a:r>
              <a:rPr lang="en-US" sz="2200" dirty="0" err="1"/>
              <a:t>máli</a:t>
            </a:r>
            <a:endParaRPr lang="en-US" sz="2200" dirty="0"/>
          </a:p>
          <a:p>
            <a:pPr lvl="1"/>
            <a:r>
              <a:rPr lang="en-US" sz="2400" dirty="0"/>
              <a:t>Win-win </a:t>
            </a:r>
            <a:r>
              <a:rPr lang="en-US" sz="2400" dirty="0" err="1"/>
              <a:t>staða</a:t>
            </a:r>
            <a:r>
              <a:rPr lang="en-US" sz="2400" dirty="0"/>
              <a:t>, </a:t>
            </a:r>
            <a:r>
              <a:rPr lang="en-US" sz="2400" dirty="0" err="1"/>
              <a:t>ávinningur</a:t>
            </a:r>
            <a:r>
              <a:rPr lang="en-US" sz="2400" dirty="0"/>
              <a:t> </a:t>
            </a:r>
            <a:r>
              <a:rPr lang="en-US" sz="2400" dirty="0" err="1"/>
              <a:t>fyrir</a:t>
            </a:r>
            <a:r>
              <a:rPr lang="en-US" sz="2400" dirty="0"/>
              <a:t> </a:t>
            </a:r>
            <a:r>
              <a:rPr lang="en-US" sz="2400" dirty="0" err="1"/>
              <a:t>alla</a:t>
            </a:r>
            <a:r>
              <a:rPr lang="en-US" sz="2400" dirty="0"/>
              <a:t> </a:t>
            </a:r>
            <a:r>
              <a:rPr lang="en-US" sz="2400" dirty="0" err="1"/>
              <a:t>þá</a:t>
            </a:r>
            <a:r>
              <a:rPr lang="en-US" sz="2400" dirty="0"/>
              <a:t> </a:t>
            </a:r>
            <a:r>
              <a:rPr lang="en-US" sz="2400" dirty="0" err="1"/>
              <a:t>sem</a:t>
            </a:r>
            <a:r>
              <a:rPr lang="en-US" sz="2400" dirty="0"/>
              <a:t> taka </a:t>
            </a:r>
            <a:r>
              <a:rPr lang="en-US" sz="2400" dirty="0" err="1"/>
              <a:t>þátt</a:t>
            </a:r>
            <a:endParaRPr lang="en-US" sz="2400" dirty="0"/>
          </a:p>
          <a:p>
            <a:r>
              <a:rPr lang="en-US" sz="2900" dirty="0" err="1"/>
              <a:t>Hugmyndavinna</a:t>
            </a:r>
            <a:r>
              <a:rPr lang="en-US" sz="2900" dirty="0"/>
              <a:t> og </a:t>
            </a:r>
            <a:r>
              <a:rPr lang="en-US" sz="2900" dirty="0" err="1"/>
              <a:t>skýrslur</a:t>
            </a:r>
            <a:r>
              <a:rPr lang="en-US" sz="2900" dirty="0"/>
              <a:t> </a:t>
            </a:r>
            <a:r>
              <a:rPr lang="en-US" sz="2900" dirty="0" err="1"/>
              <a:t>eru</a:t>
            </a:r>
            <a:r>
              <a:rPr lang="en-US" sz="2900" dirty="0"/>
              <a:t> ekki </a:t>
            </a:r>
            <a:r>
              <a:rPr lang="en-US" sz="2900" dirty="0" err="1"/>
              <a:t>lokapunktur</a:t>
            </a:r>
            <a:r>
              <a:rPr lang="en-US" sz="2900" dirty="0"/>
              <a:t>,</a:t>
            </a:r>
            <a:br>
              <a:rPr lang="en-US" sz="2900" dirty="0"/>
            </a:br>
            <a:r>
              <a:rPr lang="en-US" sz="2900" dirty="0" err="1"/>
              <a:t>heldur</a:t>
            </a:r>
            <a:r>
              <a:rPr lang="en-US" sz="2900" dirty="0"/>
              <a:t> </a:t>
            </a:r>
            <a:r>
              <a:rPr lang="en-US" sz="2900" dirty="0" err="1"/>
              <a:t>byrjunarreitur</a:t>
            </a:r>
            <a:r>
              <a:rPr lang="en-US" sz="2900" dirty="0"/>
              <a:t>!</a:t>
            </a:r>
            <a:endParaRPr lang="en-US" dirty="0"/>
          </a:p>
        </p:txBody>
      </p:sp>
    </p:spTree>
    <p:extLst>
      <p:ext uri="{BB962C8B-B14F-4D97-AF65-F5344CB8AC3E}">
        <p14:creationId xmlns:p14="http://schemas.microsoft.com/office/powerpoint/2010/main" val="258804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90B8-8EC7-46B7-8C1B-A6EC361E9E58}"/>
              </a:ext>
            </a:extLst>
          </p:cNvPr>
          <p:cNvSpPr>
            <a:spLocks noGrp="1"/>
          </p:cNvSpPr>
          <p:nvPr>
            <p:ph type="title"/>
          </p:nvPr>
        </p:nvSpPr>
        <p:spPr>
          <a:xfrm>
            <a:off x="1066800" y="642594"/>
            <a:ext cx="6919519" cy="1371600"/>
          </a:xfrm>
        </p:spPr>
        <p:txBody>
          <a:bodyPr/>
          <a:lstStyle/>
          <a:p>
            <a:r>
              <a:rPr lang="nn-NO" dirty="0"/>
              <a:t>Samstarf og sóknarfæri</a:t>
            </a:r>
            <a:endParaRPr lang="en-US" dirty="0"/>
          </a:p>
        </p:txBody>
      </p:sp>
      <p:sp>
        <p:nvSpPr>
          <p:cNvPr id="3" name="Content Placeholder 2">
            <a:extLst>
              <a:ext uri="{FF2B5EF4-FFF2-40B4-BE49-F238E27FC236}">
                <a16:creationId xmlns:a16="http://schemas.microsoft.com/office/drawing/2014/main" id="{F04472E3-7A43-41C0-9DD6-F56B96CDB1D0}"/>
              </a:ext>
            </a:extLst>
          </p:cNvPr>
          <p:cNvSpPr>
            <a:spLocks noGrp="1"/>
          </p:cNvSpPr>
          <p:nvPr>
            <p:ph idx="1"/>
          </p:nvPr>
        </p:nvSpPr>
        <p:spPr>
          <a:xfrm>
            <a:off x="1066800" y="1790699"/>
            <a:ext cx="6919519" cy="4505325"/>
          </a:xfrm>
        </p:spPr>
        <p:txBody>
          <a:bodyPr>
            <a:normAutofit fontScale="92500"/>
          </a:bodyPr>
          <a:lstStyle/>
          <a:p>
            <a:r>
              <a:rPr lang="en-US" sz="2400" dirty="0" err="1"/>
              <a:t>Skýrsla</a:t>
            </a:r>
            <a:r>
              <a:rPr lang="en-US" sz="2400" dirty="0"/>
              <a:t> </a:t>
            </a:r>
            <a:r>
              <a:rPr lang="en-US" sz="2400" dirty="0" err="1"/>
              <a:t>gerð</a:t>
            </a:r>
            <a:r>
              <a:rPr lang="en-US" sz="2400" dirty="0"/>
              <a:t> á </a:t>
            </a:r>
            <a:r>
              <a:rPr lang="en-US" sz="2400" dirty="0" err="1"/>
              <a:t>árunum</a:t>
            </a:r>
            <a:r>
              <a:rPr lang="en-US" sz="2400" dirty="0"/>
              <a:t> 2020 </a:t>
            </a:r>
            <a:r>
              <a:rPr lang="en-US" sz="2400" dirty="0" err="1"/>
              <a:t>til</a:t>
            </a:r>
            <a:r>
              <a:rPr lang="en-US" sz="2400" dirty="0"/>
              <a:t> 2021 </a:t>
            </a:r>
            <a:r>
              <a:rPr lang="en-US" sz="2400" dirty="0" err="1"/>
              <a:t>fyrir</a:t>
            </a:r>
            <a:r>
              <a:rPr lang="en-US" sz="2400" dirty="0"/>
              <a:t> SSNV</a:t>
            </a:r>
          </a:p>
          <a:p>
            <a:r>
              <a:rPr lang="en-US" sz="2400" dirty="0"/>
              <a:t>Eitt </a:t>
            </a:r>
            <a:r>
              <a:rPr lang="en-US" sz="2400" dirty="0" err="1"/>
              <a:t>af</a:t>
            </a:r>
            <a:r>
              <a:rPr lang="en-US" sz="2400" dirty="0"/>
              <a:t> </a:t>
            </a:r>
            <a:r>
              <a:rPr lang="en-US" sz="2400" dirty="0" err="1"/>
              <a:t>verkefnum</a:t>
            </a:r>
            <a:r>
              <a:rPr lang="en-US" sz="2400" dirty="0"/>
              <a:t> </a:t>
            </a:r>
            <a:r>
              <a:rPr lang="en-US" sz="2400" dirty="0" err="1"/>
              <a:t>sem</a:t>
            </a:r>
            <a:r>
              <a:rPr lang="en-US" sz="2400" dirty="0"/>
              <a:t> </a:t>
            </a:r>
            <a:r>
              <a:rPr lang="en-US" sz="2400" dirty="0" err="1"/>
              <a:t>skilgreint</a:t>
            </a:r>
            <a:r>
              <a:rPr lang="en-US" sz="2400" dirty="0"/>
              <a:t> var í </a:t>
            </a:r>
            <a:r>
              <a:rPr lang="en-US" sz="2400" dirty="0" err="1"/>
              <a:t>Byggðaáætlun</a:t>
            </a:r>
            <a:r>
              <a:rPr lang="en-US" sz="2400" dirty="0"/>
              <a:t> </a:t>
            </a:r>
            <a:r>
              <a:rPr lang="en-US" sz="2400" dirty="0" err="1"/>
              <a:t>að</a:t>
            </a:r>
            <a:r>
              <a:rPr lang="en-US" sz="2400" dirty="0"/>
              <a:t> </a:t>
            </a:r>
            <a:r>
              <a:rPr lang="en-US" sz="2400" dirty="0" err="1"/>
              <a:t>yrði</a:t>
            </a:r>
            <a:r>
              <a:rPr lang="en-US" sz="2400" dirty="0"/>
              <a:t> </a:t>
            </a:r>
            <a:r>
              <a:rPr lang="en-US" sz="2400" dirty="0" err="1"/>
              <a:t>skoðað</a:t>
            </a:r>
            <a:r>
              <a:rPr lang="en-US" sz="2400" dirty="0"/>
              <a:t> í </a:t>
            </a:r>
            <a:r>
              <a:rPr lang="en-US" sz="2400" dirty="0" err="1"/>
              <a:t>ólíkum</a:t>
            </a:r>
            <a:r>
              <a:rPr lang="en-US" sz="2400" dirty="0"/>
              <a:t> </a:t>
            </a:r>
            <a:r>
              <a:rPr lang="en-US" sz="2400" dirty="0" err="1"/>
              <a:t>landshlutum</a:t>
            </a:r>
            <a:endParaRPr lang="en-US" sz="2400" dirty="0"/>
          </a:p>
          <a:p>
            <a:r>
              <a:rPr lang="en-US" sz="2400" dirty="0" err="1"/>
              <a:t>Rannsóknasetur</a:t>
            </a:r>
            <a:r>
              <a:rPr lang="en-US" sz="2400" dirty="0"/>
              <a:t> HÍ á Ströndum </a:t>
            </a:r>
            <a:r>
              <a:rPr lang="en-US" sz="2400" dirty="0" err="1"/>
              <a:t>fengið</a:t>
            </a:r>
            <a:r>
              <a:rPr lang="en-US" sz="2400" dirty="0"/>
              <a:t> </a:t>
            </a:r>
            <a:r>
              <a:rPr lang="en-US" sz="2400" dirty="0" err="1"/>
              <a:t>til</a:t>
            </a:r>
            <a:r>
              <a:rPr lang="en-US" sz="2400" dirty="0"/>
              <a:t> </a:t>
            </a:r>
            <a:r>
              <a:rPr lang="en-US" sz="2400" dirty="0" err="1"/>
              <a:t>að</a:t>
            </a:r>
            <a:r>
              <a:rPr lang="en-US" sz="2400" dirty="0"/>
              <a:t> </a:t>
            </a:r>
            <a:r>
              <a:rPr lang="en-US" sz="2400" dirty="0" err="1"/>
              <a:t>gera</a:t>
            </a:r>
            <a:r>
              <a:rPr lang="en-US" sz="2400" dirty="0"/>
              <a:t> </a:t>
            </a:r>
            <a:r>
              <a:rPr lang="en-US" sz="2400" dirty="0" err="1"/>
              <a:t>skýrsluna</a:t>
            </a:r>
            <a:endParaRPr lang="en-US" sz="2400" dirty="0"/>
          </a:p>
          <a:p>
            <a:r>
              <a:rPr lang="en-US" sz="2400" dirty="0" err="1"/>
              <a:t>Ákveðið</a:t>
            </a:r>
            <a:r>
              <a:rPr lang="en-US" sz="2400" dirty="0"/>
              <a:t> </a:t>
            </a:r>
            <a:r>
              <a:rPr lang="en-US" sz="2400" dirty="0" err="1"/>
              <a:t>að</a:t>
            </a:r>
            <a:r>
              <a:rPr lang="en-US" sz="2400" dirty="0"/>
              <a:t> </a:t>
            </a:r>
            <a:r>
              <a:rPr lang="en-US" sz="2400" dirty="0" err="1"/>
              <a:t>fjalla</a:t>
            </a:r>
            <a:r>
              <a:rPr lang="en-US" sz="2400" dirty="0"/>
              <a:t> ekki </a:t>
            </a:r>
            <a:r>
              <a:rPr lang="en-US" sz="2400" dirty="0" err="1"/>
              <a:t>eingöngu</a:t>
            </a:r>
            <a:r>
              <a:rPr lang="en-US" sz="2400" dirty="0"/>
              <a:t> um </a:t>
            </a:r>
            <a:r>
              <a:rPr lang="en-US" sz="2400" dirty="0" err="1"/>
              <a:t>viðurkennd</a:t>
            </a:r>
            <a:r>
              <a:rPr lang="en-US" sz="2400" dirty="0"/>
              <a:t> </a:t>
            </a:r>
            <a:r>
              <a:rPr lang="en-US" sz="2400" dirty="0" err="1"/>
              <a:t>söfn</a:t>
            </a:r>
            <a:r>
              <a:rPr lang="en-US" sz="2400" dirty="0"/>
              <a:t> </a:t>
            </a:r>
            <a:r>
              <a:rPr lang="en-US" sz="2400" dirty="0" err="1"/>
              <a:t>eða</a:t>
            </a:r>
            <a:r>
              <a:rPr lang="en-US" sz="2400" dirty="0"/>
              <a:t> </a:t>
            </a:r>
            <a:r>
              <a:rPr lang="en-US" sz="2400" dirty="0" err="1"/>
              <a:t>söfn</a:t>
            </a:r>
            <a:r>
              <a:rPr lang="en-US" sz="2400" dirty="0"/>
              <a:t> í </a:t>
            </a:r>
            <a:r>
              <a:rPr lang="en-US" sz="2400" dirty="0" err="1"/>
              <a:t>eigu</a:t>
            </a:r>
            <a:r>
              <a:rPr lang="en-US" sz="2400" dirty="0"/>
              <a:t> </a:t>
            </a:r>
            <a:r>
              <a:rPr lang="en-US" sz="2400" dirty="0" err="1"/>
              <a:t>sveitarfélaga</a:t>
            </a:r>
            <a:r>
              <a:rPr lang="en-US" sz="2400" dirty="0"/>
              <a:t> </a:t>
            </a:r>
          </a:p>
          <a:p>
            <a:r>
              <a:rPr lang="en-US" sz="2400" dirty="0" err="1"/>
              <a:t>Einnig</a:t>
            </a:r>
            <a:r>
              <a:rPr lang="en-US" sz="2400" dirty="0"/>
              <a:t> </a:t>
            </a:r>
            <a:r>
              <a:rPr lang="en-US" sz="2400" dirty="0" err="1"/>
              <a:t>að</a:t>
            </a:r>
            <a:r>
              <a:rPr lang="en-US" sz="2400" dirty="0"/>
              <a:t> taka </a:t>
            </a:r>
            <a:r>
              <a:rPr lang="en-US" sz="2400" dirty="0" err="1"/>
              <a:t>til</a:t>
            </a:r>
            <a:r>
              <a:rPr lang="en-US" sz="2400" dirty="0"/>
              <a:t> </a:t>
            </a:r>
            <a:r>
              <a:rPr lang="en-US" sz="2400" dirty="0" err="1"/>
              <a:t>umræðu</a:t>
            </a:r>
            <a:r>
              <a:rPr lang="en-US" sz="2400" dirty="0"/>
              <a:t> </a:t>
            </a:r>
            <a:r>
              <a:rPr lang="en-US" sz="2400" dirty="0" err="1"/>
              <a:t>ólíkar</a:t>
            </a:r>
            <a:r>
              <a:rPr lang="en-US" sz="2400" dirty="0"/>
              <a:t> </a:t>
            </a:r>
            <a:r>
              <a:rPr lang="en-US" sz="2400" dirty="0" err="1"/>
              <a:t>gerðir</a:t>
            </a:r>
            <a:r>
              <a:rPr lang="en-US" sz="2400" dirty="0"/>
              <a:t> </a:t>
            </a:r>
            <a:r>
              <a:rPr lang="en-US" sz="2400" dirty="0" err="1"/>
              <a:t>safna</a:t>
            </a:r>
            <a:r>
              <a:rPr lang="en-US" sz="2400" dirty="0"/>
              <a:t>, </a:t>
            </a:r>
            <a:r>
              <a:rPr lang="en-US" sz="2400" dirty="0" err="1"/>
              <a:t>bókasöfn</a:t>
            </a:r>
            <a:r>
              <a:rPr lang="en-US" sz="2400" dirty="0"/>
              <a:t>, </a:t>
            </a:r>
            <a:r>
              <a:rPr lang="en-US" sz="2400" dirty="0" err="1"/>
              <a:t>skjalasöfn</a:t>
            </a:r>
            <a:r>
              <a:rPr lang="en-US" sz="2400" dirty="0"/>
              <a:t> og </a:t>
            </a:r>
            <a:r>
              <a:rPr lang="en-US" sz="2400" dirty="0" err="1"/>
              <a:t>minjasöfn</a:t>
            </a:r>
            <a:r>
              <a:rPr lang="en-US" sz="2400" dirty="0"/>
              <a:t> (í </a:t>
            </a:r>
            <a:r>
              <a:rPr lang="en-US" sz="2400" dirty="0" err="1"/>
              <a:t>framhaldi</a:t>
            </a:r>
            <a:r>
              <a:rPr lang="en-US" sz="2400" dirty="0"/>
              <a:t> </a:t>
            </a:r>
            <a:r>
              <a:rPr lang="en-US" sz="2400" dirty="0" err="1"/>
              <a:t>af</a:t>
            </a:r>
            <a:r>
              <a:rPr lang="en-US" sz="2400" dirty="0"/>
              <a:t> </a:t>
            </a:r>
            <a:r>
              <a:rPr lang="en-US" sz="2400" dirty="0" err="1"/>
              <a:t>skilgreiningu</a:t>
            </a:r>
            <a:r>
              <a:rPr lang="en-US" sz="2400" dirty="0"/>
              <a:t> á </a:t>
            </a:r>
            <a:r>
              <a:rPr lang="en-US" sz="2400" dirty="0" err="1"/>
              <a:t>stöðu</a:t>
            </a:r>
            <a:r>
              <a:rPr lang="en-US" sz="2400" dirty="0"/>
              <a:t> </a:t>
            </a:r>
            <a:r>
              <a:rPr lang="en-US" sz="2400" dirty="0" err="1"/>
              <a:t>mála</a:t>
            </a:r>
            <a:r>
              <a:rPr lang="en-US" sz="2400" dirty="0"/>
              <a:t> í </a:t>
            </a:r>
            <a:r>
              <a:rPr lang="en-US" sz="2400" dirty="0" err="1"/>
              <a:t>landshlutanum</a:t>
            </a:r>
            <a:r>
              <a:rPr lang="en-US" sz="2400" dirty="0"/>
              <a:t>)</a:t>
            </a:r>
          </a:p>
          <a:p>
            <a:endParaRPr lang="en-US" dirty="0"/>
          </a:p>
        </p:txBody>
      </p:sp>
      <p:pic>
        <p:nvPicPr>
          <p:cNvPr id="5" name="Picture 4">
            <a:extLst>
              <a:ext uri="{FF2B5EF4-FFF2-40B4-BE49-F238E27FC236}">
                <a16:creationId xmlns:a16="http://schemas.microsoft.com/office/drawing/2014/main" id="{587F7D23-7179-4E05-B58B-4ADE3029FEF4}"/>
              </a:ext>
            </a:extLst>
          </p:cNvPr>
          <p:cNvPicPr>
            <a:picLocks noChangeAspect="1"/>
          </p:cNvPicPr>
          <p:nvPr/>
        </p:nvPicPr>
        <p:blipFill>
          <a:blip r:embed="rId2"/>
          <a:stretch>
            <a:fillRect/>
          </a:stretch>
        </p:blipFill>
        <p:spPr>
          <a:xfrm>
            <a:off x="8219910" y="1482621"/>
            <a:ext cx="3419312" cy="4618139"/>
          </a:xfrm>
          <a:prstGeom prst="rect">
            <a:avLst/>
          </a:prstGeom>
        </p:spPr>
      </p:pic>
    </p:spTree>
    <p:extLst>
      <p:ext uri="{BB962C8B-B14F-4D97-AF65-F5344CB8AC3E}">
        <p14:creationId xmlns:p14="http://schemas.microsoft.com/office/powerpoint/2010/main" val="2216775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90B8-8EC7-46B7-8C1B-A6EC361E9E58}"/>
              </a:ext>
            </a:extLst>
          </p:cNvPr>
          <p:cNvSpPr>
            <a:spLocks noGrp="1"/>
          </p:cNvSpPr>
          <p:nvPr>
            <p:ph type="title"/>
          </p:nvPr>
        </p:nvSpPr>
        <p:spPr/>
        <p:txBody>
          <a:bodyPr/>
          <a:lstStyle/>
          <a:p>
            <a:r>
              <a:rPr lang="nn-NO" dirty="0"/>
              <a:t>Ólík söfn – markmið og tilgangur</a:t>
            </a:r>
            <a:endParaRPr lang="en-US" dirty="0"/>
          </a:p>
        </p:txBody>
      </p:sp>
      <p:sp>
        <p:nvSpPr>
          <p:cNvPr id="3" name="Content Placeholder 2">
            <a:extLst>
              <a:ext uri="{FF2B5EF4-FFF2-40B4-BE49-F238E27FC236}">
                <a16:creationId xmlns:a16="http://schemas.microsoft.com/office/drawing/2014/main" id="{F04472E3-7A43-41C0-9DD6-F56B96CDB1D0}"/>
              </a:ext>
            </a:extLst>
          </p:cNvPr>
          <p:cNvSpPr>
            <a:spLocks noGrp="1"/>
          </p:cNvSpPr>
          <p:nvPr>
            <p:ph idx="1"/>
          </p:nvPr>
        </p:nvSpPr>
        <p:spPr>
          <a:xfrm>
            <a:off x="1066800" y="1790699"/>
            <a:ext cx="9906000" cy="4505325"/>
          </a:xfrm>
        </p:spPr>
        <p:txBody>
          <a:bodyPr>
            <a:normAutofit/>
          </a:bodyPr>
          <a:lstStyle/>
          <a:p>
            <a:r>
              <a:rPr lang="en-US" sz="2400" dirty="0" err="1"/>
              <a:t>Fjölbreytt</a:t>
            </a:r>
            <a:r>
              <a:rPr lang="en-US" sz="2400" dirty="0"/>
              <a:t> </a:t>
            </a:r>
            <a:r>
              <a:rPr lang="en-US" sz="2400" dirty="0" err="1"/>
              <a:t>safnastarf</a:t>
            </a:r>
            <a:r>
              <a:rPr lang="en-US" sz="2400" dirty="0"/>
              <a:t> í </a:t>
            </a:r>
            <a:r>
              <a:rPr lang="en-US" sz="2400" dirty="0" err="1"/>
              <a:t>landshlutanum</a:t>
            </a:r>
            <a:r>
              <a:rPr lang="en-US" sz="2400" dirty="0"/>
              <a:t> - </a:t>
            </a:r>
            <a:r>
              <a:rPr lang="en-US" sz="2400" dirty="0" err="1"/>
              <a:t>Söfn</a:t>
            </a:r>
            <a:r>
              <a:rPr lang="en-US" sz="2400" dirty="0"/>
              <a:t>, </a:t>
            </a:r>
            <a:r>
              <a:rPr lang="en-US" sz="2400" dirty="0" err="1"/>
              <a:t>setur</a:t>
            </a:r>
            <a:r>
              <a:rPr lang="en-US" sz="2400" dirty="0"/>
              <a:t>, </a:t>
            </a:r>
            <a:r>
              <a:rPr lang="en-US" sz="2400" dirty="0" err="1"/>
              <a:t>sýningar</a:t>
            </a:r>
            <a:endParaRPr lang="en-US" sz="2400" dirty="0"/>
          </a:p>
          <a:p>
            <a:r>
              <a:rPr lang="en-US" sz="2400" dirty="0" err="1"/>
              <a:t>Mjög</a:t>
            </a:r>
            <a:r>
              <a:rPr lang="en-US" sz="2400" dirty="0"/>
              <a:t> </a:t>
            </a:r>
            <a:r>
              <a:rPr lang="en-US" sz="2400" dirty="0" err="1"/>
              <a:t>mismunandi</a:t>
            </a:r>
            <a:r>
              <a:rPr lang="en-US" sz="2400" dirty="0"/>
              <a:t> </a:t>
            </a:r>
            <a:r>
              <a:rPr lang="en-US" sz="2400" dirty="0" err="1"/>
              <a:t>markmið</a:t>
            </a:r>
            <a:r>
              <a:rPr lang="en-US" sz="2400" dirty="0"/>
              <a:t> - </a:t>
            </a:r>
            <a:r>
              <a:rPr lang="en-US" sz="2400" dirty="0" err="1"/>
              <a:t>ferðaþjónusta</a:t>
            </a:r>
            <a:r>
              <a:rPr lang="en-US" sz="2400" dirty="0"/>
              <a:t>, </a:t>
            </a:r>
            <a:r>
              <a:rPr lang="en-US" sz="2400" dirty="0" err="1"/>
              <a:t>minjavarsla</a:t>
            </a:r>
            <a:r>
              <a:rPr lang="en-US" sz="2400" dirty="0"/>
              <a:t>, </a:t>
            </a:r>
            <a:r>
              <a:rPr lang="en-US" sz="2400" dirty="0" err="1"/>
              <a:t>fræðasetur</a:t>
            </a:r>
            <a:r>
              <a:rPr lang="en-US" sz="2400" dirty="0"/>
              <a:t>, </a:t>
            </a:r>
            <a:r>
              <a:rPr lang="en-US" sz="2400" dirty="0" err="1"/>
              <a:t>menningarmiðstöð</a:t>
            </a:r>
            <a:r>
              <a:rPr lang="en-US" sz="2400" dirty="0"/>
              <a:t>, </a:t>
            </a:r>
            <a:r>
              <a:rPr lang="en-US" sz="2400" dirty="0" err="1"/>
              <a:t>almannaþjónusta</a:t>
            </a:r>
            <a:endParaRPr lang="en-US" sz="2400" dirty="0"/>
          </a:p>
          <a:p>
            <a:r>
              <a:rPr lang="en-US" sz="2400" dirty="0" err="1"/>
              <a:t>Mismunur</a:t>
            </a:r>
            <a:r>
              <a:rPr lang="en-US" sz="2400" dirty="0"/>
              <a:t> í </a:t>
            </a:r>
            <a:r>
              <a:rPr lang="en-US" sz="2400" dirty="0" err="1"/>
              <a:t>eignarhaldi</a:t>
            </a:r>
            <a:r>
              <a:rPr lang="en-US" sz="2400" dirty="0"/>
              <a:t> </a:t>
            </a:r>
            <a:r>
              <a:rPr lang="en-US" sz="2400" dirty="0" err="1"/>
              <a:t>og</a:t>
            </a:r>
            <a:r>
              <a:rPr lang="en-US" sz="2400" dirty="0"/>
              <a:t> </a:t>
            </a:r>
            <a:r>
              <a:rPr lang="en-US" sz="2400" dirty="0" err="1"/>
              <a:t>stjórnskipun</a:t>
            </a:r>
            <a:endParaRPr lang="en-US" sz="2400" dirty="0"/>
          </a:p>
          <a:p>
            <a:pPr lvl="1"/>
            <a:r>
              <a:rPr lang="en-US" sz="2200" dirty="0" err="1"/>
              <a:t>Sveitarfélög</a:t>
            </a:r>
            <a:endParaRPr lang="en-US" sz="2200" dirty="0"/>
          </a:p>
          <a:p>
            <a:pPr lvl="1"/>
            <a:r>
              <a:rPr lang="en-US" sz="2200" dirty="0" err="1"/>
              <a:t>Sjálfseignastofnanir</a:t>
            </a:r>
            <a:endParaRPr lang="en-US" sz="2200" dirty="0"/>
          </a:p>
          <a:p>
            <a:pPr lvl="1"/>
            <a:r>
              <a:rPr lang="en-US" sz="2200" dirty="0" err="1"/>
              <a:t>Fyrirtæki</a:t>
            </a:r>
            <a:r>
              <a:rPr lang="en-US" sz="2200" dirty="0"/>
              <a:t> </a:t>
            </a:r>
            <a:r>
              <a:rPr lang="en-US" sz="2200" dirty="0" err="1"/>
              <a:t>eða</a:t>
            </a:r>
            <a:r>
              <a:rPr lang="en-US" sz="2200" dirty="0"/>
              <a:t> </a:t>
            </a:r>
            <a:r>
              <a:rPr lang="en-US" sz="2200" dirty="0" err="1"/>
              <a:t>félög</a:t>
            </a:r>
            <a:endParaRPr lang="en-US" sz="2200" dirty="0"/>
          </a:p>
          <a:p>
            <a:pPr lvl="1"/>
            <a:r>
              <a:rPr lang="en-US" sz="2200" dirty="0" err="1"/>
              <a:t>Einkaframtak</a:t>
            </a:r>
            <a:r>
              <a:rPr lang="en-US" sz="2200" dirty="0"/>
              <a:t> </a:t>
            </a:r>
            <a:r>
              <a:rPr lang="en-US" sz="2200" dirty="0" err="1"/>
              <a:t>og</a:t>
            </a:r>
            <a:r>
              <a:rPr lang="en-US" sz="2200" dirty="0"/>
              <a:t> </a:t>
            </a:r>
            <a:r>
              <a:rPr lang="en-US" sz="2200" dirty="0" err="1"/>
              <a:t>frumkvöðlar</a:t>
            </a:r>
            <a:endParaRPr lang="en-US" sz="2200" dirty="0"/>
          </a:p>
          <a:p>
            <a:r>
              <a:rPr lang="en-US" sz="2400" dirty="0" err="1"/>
              <a:t>Mismunandi</a:t>
            </a:r>
            <a:r>
              <a:rPr lang="en-US" sz="2400" dirty="0"/>
              <a:t> </a:t>
            </a:r>
            <a:r>
              <a:rPr lang="en-US" sz="2400" dirty="0" err="1"/>
              <a:t>lagarammi</a:t>
            </a:r>
            <a:r>
              <a:rPr lang="en-US" sz="2400" dirty="0"/>
              <a:t> um </a:t>
            </a:r>
            <a:r>
              <a:rPr lang="en-US" sz="2400" dirty="0" err="1"/>
              <a:t>ólíkar</a:t>
            </a:r>
            <a:r>
              <a:rPr lang="en-US" sz="2400" dirty="0"/>
              <a:t> </a:t>
            </a:r>
            <a:r>
              <a:rPr lang="en-US" sz="2400" dirty="0" err="1"/>
              <a:t>gerðir</a:t>
            </a:r>
            <a:r>
              <a:rPr lang="en-US" sz="2400" dirty="0"/>
              <a:t> </a:t>
            </a:r>
            <a:r>
              <a:rPr lang="en-US" sz="2400" dirty="0" err="1"/>
              <a:t>safna</a:t>
            </a:r>
            <a:r>
              <a:rPr lang="en-US" sz="2400" dirty="0"/>
              <a:t> - </a:t>
            </a:r>
            <a:r>
              <a:rPr lang="en-US" sz="2400" dirty="0" err="1"/>
              <a:t>minjasöfn</a:t>
            </a:r>
            <a:r>
              <a:rPr lang="en-US" sz="2400" dirty="0"/>
              <a:t>, </a:t>
            </a:r>
            <a:r>
              <a:rPr lang="en-US" sz="2400" dirty="0" err="1"/>
              <a:t>skjalasöfn</a:t>
            </a:r>
            <a:r>
              <a:rPr lang="en-US" sz="2400" dirty="0"/>
              <a:t>, </a:t>
            </a:r>
            <a:r>
              <a:rPr lang="en-US" sz="2400" dirty="0" err="1"/>
              <a:t>bókasöfn</a:t>
            </a:r>
            <a:endParaRPr lang="en-US" sz="2400" dirty="0"/>
          </a:p>
          <a:p>
            <a:endParaRPr lang="en-US" dirty="0"/>
          </a:p>
        </p:txBody>
      </p:sp>
    </p:spTree>
    <p:extLst>
      <p:ext uri="{BB962C8B-B14F-4D97-AF65-F5344CB8AC3E}">
        <p14:creationId xmlns:p14="http://schemas.microsoft.com/office/powerpoint/2010/main" val="2451754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61627-9870-4757-B68D-068CA7AD8EE4}"/>
              </a:ext>
            </a:extLst>
          </p:cNvPr>
          <p:cNvSpPr>
            <a:spLocks noGrp="1"/>
          </p:cNvSpPr>
          <p:nvPr>
            <p:ph type="title"/>
          </p:nvPr>
        </p:nvSpPr>
        <p:spPr/>
        <p:txBody>
          <a:bodyPr/>
          <a:lstStyle/>
          <a:p>
            <a:r>
              <a:rPr lang="en-US" dirty="0" err="1"/>
              <a:t>Eigendur</a:t>
            </a:r>
            <a:r>
              <a:rPr lang="en-US" dirty="0"/>
              <a:t>, </a:t>
            </a:r>
            <a:r>
              <a:rPr lang="en-US" dirty="0" err="1"/>
              <a:t>stjórnir</a:t>
            </a:r>
            <a:r>
              <a:rPr lang="en-US" dirty="0"/>
              <a:t> og </a:t>
            </a:r>
            <a:r>
              <a:rPr lang="en-US" dirty="0" err="1"/>
              <a:t>safnafólk</a:t>
            </a:r>
            <a:endParaRPr lang="en-US" dirty="0"/>
          </a:p>
        </p:txBody>
      </p:sp>
      <p:sp>
        <p:nvSpPr>
          <p:cNvPr id="3" name="Content Placeholder 2">
            <a:extLst>
              <a:ext uri="{FF2B5EF4-FFF2-40B4-BE49-F238E27FC236}">
                <a16:creationId xmlns:a16="http://schemas.microsoft.com/office/drawing/2014/main" id="{F0142A74-BD34-4B92-BC54-B08E79977020}"/>
              </a:ext>
            </a:extLst>
          </p:cNvPr>
          <p:cNvSpPr>
            <a:spLocks noGrp="1"/>
          </p:cNvSpPr>
          <p:nvPr>
            <p:ph idx="1"/>
          </p:nvPr>
        </p:nvSpPr>
        <p:spPr/>
        <p:txBody>
          <a:bodyPr>
            <a:normAutofit fontScale="92500"/>
          </a:bodyPr>
          <a:lstStyle/>
          <a:p>
            <a:r>
              <a:rPr lang="en-US" sz="2800" dirty="0" err="1"/>
              <a:t>Traust</a:t>
            </a:r>
            <a:r>
              <a:rPr lang="en-US" sz="2800" dirty="0"/>
              <a:t> er </a:t>
            </a:r>
            <a:r>
              <a:rPr lang="en-US" sz="2800" dirty="0" err="1"/>
              <a:t>mikilvægast</a:t>
            </a:r>
            <a:r>
              <a:rPr lang="en-US" sz="2800" dirty="0"/>
              <a:t> og </a:t>
            </a:r>
            <a:r>
              <a:rPr lang="en-US" sz="2800" dirty="0" err="1"/>
              <a:t>samtalið</a:t>
            </a:r>
            <a:r>
              <a:rPr lang="en-US" sz="2800" dirty="0"/>
              <a:t> </a:t>
            </a:r>
            <a:r>
              <a:rPr lang="en-US" sz="2800" dirty="0" err="1"/>
              <a:t>skiptir</a:t>
            </a:r>
            <a:r>
              <a:rPr lang="en-US" sz="2800" dirty="0"/>
              <a:t> </a:t>
            </a:r>
            <a:r>
              <a:rPr lang="en-US" sz="2800" dirty="0" err="1"/>
              <a:t>öllu</a:t>
            </a:r>
            <a:endParaRPr lang="en-US" sz="2800" dirty="0"/>
          </a:p>
          <a:p>
            <a:r>
              <a:rPr lang="en-US" sz="2800" dirty="0" err="1"/>
              <a:t>Peningar</a:t>
            </a:r>
            <a:r>
              <a:rPr lang="en-US" sz="2800" dirty="0"/>
              <a:t> mega ekki </a:t>
            </a:r>
            <a:r>
              <a:rPr lang="en-US" sz="2800" dirty="0" err="1"/>
              <a:t>einir</a:t>
            </a:r>
            <a:r>
              <a:rPr lang="en-US" sz="2800" dirty="0"/>
              <a:t> </a:t>
            </a:r>
            <a:r>
              <a:rPr lang="en-US" sz="2800" dirty="0" err="1"/>
              <a:t>ráða</a:t>
            </a:r>
            <a:r>
              <a:rPr lang="en-US" sz="2800" dirty="0"/>
              <a:t> </a:t>
            </a:r>
            <a:r>
              <a:rPr lang="en-US" sz="2800" dirty="0" err="1"/>
              <a:t>för</a:t>
            </a:r>
            <a:r>
              <a:rPr lang="en-US" sz="2800" dirty="0"/>
              <a:t> ...</a:t>
            </a:r>
          </a:p>
          <a:p>
            <a:r>
              <a:rPr lang="en-US" sz="2800" dirty="0"/>
              <a:t>… og ekki </a:t>
            </a:r>
            <a:r>
              <a:rPr lang="en-US" sz="2800" dirty="0" err="1"/>
              <a:t>heldur</a:t>
            </a:r>
            <a:r>
              <a:rPr lang="en-US" sz="2800" dirty="0"/>
              <a:t> vera eina </a:t>
            </a:r>
            <a:r>
              <a:rPr lang="en-US" sz="2800" dirty="0" err="1"/>
              <a:t>umræðuefnið</a:t>
            </a:r>
            <a:endParaRPr lang="en-US" sz="2800" dirty="0"/>
          </a:p>
          <a:p>
            <a:r>
              <a:rPr lang="en-US" sz="2800" dirty="0" err="1"/>
              <a:t>Leggja</a:t>
            </a:r>
            <a:r>
              <a:rPr lang="en-US" sz="2800" dirty="0"/>
              <a:t> </a:t>
            </a:r>
            <a:r>
              <a:rPr lang="en-US" sz="2800" dirty="0" err="1"/>
              <a:t>þarf</a:t>
            </a:r>
            <a:r>
              <a:rPr lang="en-US" sz="2800" dirty="0"/>
              <a:t> </a:t>
            </a:r>
            <a:r>
              <a:rPr lang="en-US" sz="2800" dirty="0" err="1"/>
              <a:t>áherslu</a:t>
            </a:r>
            <a:r>
              <a:rPr lang="en-US" sz="2800" dirty="0"/>
              <a:t> á </a:t>
            </a:r>
            <a:r>
              <a:rPr lang="en-US" sz="2800" dirty="0" err="1"/>
              <a:t>aukna</a:t>
            </a:r>
            <a:r>
              <a:rPr lang="en-US" sz="2800" dirty="0"/>
              <a:t> </a:t>
            </a:r>
            <a:r>
              <a:rPr lang="en-US" sz="2800" dirty="0" err="1"/>
              <a:t>fagmennsku</a:t>
            </a:r>
            <a:r>
              <a:rPr lang="en-US" sz="2800" dirty="0"/>
              <a:t> og </a:t>
            </a:r>
            <a:r>
              <a:rPr lang="en-US" sz="2800" dirty="0" err="1"/>
              <a:t>ráða</a:t>
            </a:r>
            <a:r>
              <a:rPr lang="en-US" sz="2800" dirty="0"/>
              <a:t> </a:t>
            </a:r>
            <a:r>
              <a:rPr lang="en-US" sz="2800" dirty="0" err="1"/>
              <a:t>fagfólk</a:t>
            </a:r>
            <a:r>
              <a:rPr lang="en-US" sz="2800" dirty="0"/>
              <a:t> í </a:t>
            </a:r>
            <a:r>
              <a:rPr lang="en-US" sz="2800" dirty="0" err="1"/>
              <a:t>störf</a:t>
            </a:r>
            <a:r>
              <a:rPr lang="en-US" sz="2800" dirty="0"/>
              <a:t> á </a:t>
            </a:r>
            <a:r>
              <a:rPr lang="en-US" sz="2800" dirty="0" err="1"/>
              <a:t>söfnum</a:t>
            </a:r>
            <a:endParaRPr lang="en-US" sz="2800" dirty="0"/>
          </a:p>
          <a:p>
            <a:r>
              <a:rPr lang="en-US" sz="2800" dirty="0" err="1"/>
              <a:t>Eigendur</a:t>
            </a:r>
            <a:r>
              <a:rPr lang="en-US" sz="2800" dirty="0"/>
              <a:t> og </a:t>
            </a:r>
            <a:r>
              <a:rPr lang="en-US" sz="2800" dirty="0" err="1"/>
              <a:t>stjórnir</a:t>
            </a:r>
            <a:r>
              <a:rPr lang="en-US" sz="2800" dirty="0"/>
              <a:t> </a:t>
            </a:r>
            <a:r>
              <a:rPr lang="en-US" sz="2800" dirty="0" err="1"/>
              <a:t>safna</a:t>
            </a:r>
            <a:r>
              <a:rPr lang="en-US" sz="2800" dirty="0"/>
              <a:t> </a:t>
            </a:r>
            <a:r>
              <a:rPr lang="en-US" sz="2800" dirty="0" err="1"/>
              <a:t>verða</a:t>
            </a:r>
            <a:r>
              <a:rPr lang="en-US" sz="2800" dirty="0"/>
              <a:t> </a:t>
            </a:r>
            <a:r>
              <a:rPr lang="en-US" sz="2800" dirty="0" err="1"/>
              <a:t>að</a:t>
            </a:r>
            <a:r>
              <a:rPr lang="en-US" sz="2800" dirty="0"/>
              <a:t> taka </a:t>
            </a:r>
            <a:r>
              <a:rPr lang="en-US" sz="2800" dirty="0" err="1"/>
              <a:t>ábyrgð</a:t>
            </a:r>
            <a:r>
              <a:rPr lang="en-US" sz="2800" dirty="0"/>
              <a:t>, </a:t>
            </a:r>
            <a:r>
              <a:rPr lang="en-US" sz="2800" dirty="0" err="1"/>
              <a:t>sýna</a:t>
            </a:r>
            <a:r>
              <a:rPr lang="en-US" sz="2800" dirty="0"/>
              <a:t> </a:t>
            </a:r>
            <a:r>
              <a:rPr lang="en-US" sz="2800" dirty="0" err="1"/>
              <a:t>safnastarfinu</a:t>
            </a:r>
            <a:r>
              <a:rPr lang="en-US" sz="2800" dirty="0"/>
              <a:t> </a:t>
            </a:r>
            <a:r>
              <a:rPr lang="en-US" sz="2800" dirty="0" err="1"/>
              <a:t>áhuga</a:t>
            </a:r>
            <a:r>
              <a:rPr lang="en-US" sz="2800" dirty="0"/>
              <a:t> og </a:t>
            </a:r>
            <a:r>
              <a:rPr lang="en-US" sz="2800" dirty="0" err="1"/>
              <a:t>móta</a:t>
            </a:r>
            <a:r>
              <a:rPr lang="en-US" sz="2800" dirty="0"/>
              <a:t> </a:t>
            </a:r>
            <a:r>
              <a:rPr lang="en-US" sz="2800" dirty="0" err="1"/>
              <a:t>stefnuna</a:t>
            </a:r>
            <a:r>
              <a:rPr lang="en-US" sz="2800" dirty="0"/>
              <a:t> (í </a:t>
            </a:r>
            <a:r>
              <a:rPr lang="en-US" sz="2800" dirty="0" err="1"/>
              <a:t>samráði</a:t>
            </a:r>
            <a:r>
              <a:rPr lang="en-US" sz="2800" dirty="0"/>
              <a:t> </a:t>
            </a:r>
            <a:r>
              <a:rPr lang="en-US" sz="2800" dirty="0" err="1"/>
              <a:t>við</a:t>
            </a:r>
            <a:r>
              <a:rPr lang="en-US" sz="2800" dirty="0"/>
              <a:t> </a:t>
            </a:r>
            <a:r>
              <a:rPr lang="en-US" sz="2800" dirty="0" err="1"/>
              <a:t>fagfólkið</a:t>
            </a:r>
            <a:r>
              <a:rPr lang="en-US" sz="2800" dirty="0"/>
              <a:t>!)</a:t>
            </a:r>
          </a:p>
          <a:p>
            <a:endParaRPr lang="en-US" dirty="0"/>
          </a:p>
        </p:txBody>
      </p:sp>
    </p:spTree>
    <p:extLst>
      <p:ext uri="{BB962C8B-B14F-4D97-AF65-F5344CB8AC3E}">
        <p14:creationId xmlns:p14="http://schemas.microsoft.com/office/powerpoint/2010/main" val="178337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23CD6-D98A-43E2-94EE-4A8C64093E5E}"/>
              </a:ext>
            </a:extLst>
          </p:cNvPr>
          <p:cNvSpPr>
            <a:spLocks noGrp="1"/>
          </p:cNvSpPr>
          <p:nvPr>
            <p:ph type="title"/>
          </p:nvPr>
        </p:nvSpPr>
        <p:spPr/>
        <p:txBody>
          <a:bodyPr/>
          <a:lstStyle/>
          <a:p>
            <a:r>
              <a:rPr lang="en-US" dirty="0" err="1"/>
              <a:t>Sameiningar</a:t>
            </a:r>
            <a:r>
              <a:rPr lang="en-US" dirty="0"/>
              <a:t> </a:t>
            </a:r>
            <a:r>
              <a:rPr lang="en-US" dirty="0" err="1"/>
              <a:t>safna</a:t>
            </a:r>
            <a:r>
              <a:rPr lang="en-US" dirty="0"/>
              <a:t> – </a:t>
            </a:r>
            <a:r>
              <a:rPr lang="en-US" dirty="0" err="1"/>
              <a:t>hvað</a:t>
            </a:r>
            <a:r>
              <a:rPr lang="en-US" dirty="0"/>
              <a:t> </a:t>
            </a:r>
            <a:r>
              <a:rPr lang="en-US" dirty="0" err="1"/>
              <a:t>þarf</a:t>
            </a:r>
            <a:r>
              <a:rPr lang="en-US" dirty="0"/>
              <a:t> </a:t>
            </a:r>
            <a:r>
              <a:rPr lang="en-US" dirty="0" err="1"/>
              <a:t>að</a:t>
            </a:r>
            <a:r>
              <a:rPr lang="en-US" dirty="0"/>
              <a:t> </a:t>
            </a:r>
            <a:r>
              <a:rPr lang="en-US" dirty="0" err="1"/>
              <a:t>koma</a:t>
            </a:r>
            <a:r>
              <a:rPr lang="en-US" dirty="0"/>
              <a:t> </a:t>
            </a:r>
            <a:r>
              <a:rPr lang="en-US" dirty="0" err="1"/>
              <a:t>út</a:t>
            </a:r>
            <a:r>
              <a:rPr lang="en-US" dirty="0"/>
              <a:t> </a:t>
            </a:r>
            <a:r>
              <a:rPr lang="en-US" dirty="0" err="1"/>
              <a:t>úr</a:t>
            </a:r>
            <a:r>
              <a:rPr lang="en-US" dirty="0"/>
              <a:t> </a:t>
            </a:r>
            <a:r>
              <a:rPr lang="en-US" dirty="0" err="1"/>
              <a:t>slíku</a:t>
            </a:r>
            <a:r>
              <a:rPr lang="en-US" dirty="0"/>
              <a:t>?</a:t>
            </a:r>
          </a:p>
        </p:txBody>
      </p:sp>
      <p:sp>
        <p:nvSpPr>
          <p:cNvPr id="3" name="Content Placeholder 2">
            <a:extLst>
              <a:ext uri="{FF2B5EF4-FFF2-40B4-BE49-F238E27FC236}">
                <a16:creationId xmlns:a16="http://schemas.microsoft.com/office/drawing/2014/main" id="{318C0693-0795-4922-978D-14B71380F33E}"/>
              </a:ext>
            </a:extLst>
          </p:cNvPr>
          <p:cNvSpPr>
            <a:spLocks noGrp="1"/>
          </p:cNvSpPr>
          <p:nvPr>
            <p:ph idx="1"/>
          </p:nvPr>
        </p:nvSpPr>
        <p:spPr/>
        <p:txBody>
          <a:bodyPr>
            <a:normAutofit lnSpcReduction="10000"/>
          </a:bodyPr>
          <a:lstStyle/>
          <a:p>
            <a:r>
              <a:rPr lang="en-US" sz="2800" dirty="0" err="1"/>
              <a:t>Það</a:t>
            </a:r>
            <a:r>
              <a:rPr lang="en-US" sz="2800" dirty="0"/>
              <a:t> </a:t>
            </a:r>
            <a:r>
              <a:rPr lang="en-US" sz="2800" dirty="0" err="1"/>
              <a:t>verður</a:t>
            </a:r>
            <a:r>
              <a:rPr lang="en-US" sz="2800" dirty="0"/>
              <a:t> </a:t>
            </a:r>
            <a:r>
              <a:rPr lang="en-US" sz="2800" dirty="0" err="1"/>
              <a:t>að</a:t>
            </a:r>
            <a:r>
              <a:rPr lang="en-US" sz="2800" dirty="0"/>
              <a:t> vera </a:t>
            </a:r>
            <a:r>
              <a:rPr lang="en-US" sz="2800" dirty="0" err="1"/>
              <a:t>faglegur</a:t>
            </a:r>
            <a:r>
              <a:rPr lang="en-US" sz="2800" dirty="0"/>
              <a:t> </a:t>
            </a:r>
            <a:r>
              <a:rPr lang="en-US" sz="2800" dirty="0" err="1"/>
              <a:t>ávinningur</a:t>
            </a:r>
            <a:endParaRPr lang="en-US" sz="2800" dirty="0"/>
          </a:p>
          <a:p>
            <a:r>
              <a:rPr lang="en-US" sz="2800" dirty="0" err="1"/>
              <a:t>Eitthvað</a:t>
            </a:r>
            <a:r>
              <a:rPr lang="en-US" sz="2800" dirty="0"/>
              <a:t> </a:t>
            </a:r>
            <a:r>
              <a:rPr lang="en-US" sz="2800" dirty="0" err="1"/>
              <a:t>nýtt</a:t>
            </a:r>
            <a:r>
              <a:rPr lang="en-US" sz="2800" dirty="0"/>
              <a:t> og </a:t>
            </a:r>
            <a:r>
              <a:rPr lang="en-US" sz="2800" dirty="0" err="1"/>
              <a:t>kraftmikið</a:t>
            </a:r>
            <a:r>
              <a:rPr lang="en-US" sz="2800" dirty="0"/>
              <a:t>, </a:t>
            </a:r>
            <a:r>
              <a:rPr lang="en-US" sz="2800" dirty="0" err="1"/>
              <a:t>skilvirkara</a:t>
            </a:r>
            <a:r>
              <a:rPr lang="en-US" sz="2800" dirty="0"/>
              <a:t> </a:t>
            </a:r>
            <a:r>
              <a:rPr lang="en-US" sz="2800" dirty="0" err="1"/>
              <a:t>skipulag</a:t>
            </a:r>
            <a:endParaRPr lang="en-US" sz="2800" dirty="0"/>
          </a:p>
          <a:p>
            <a:r>
              <a:rPr lang="en-US" sz="2800" dirty="0" err="1"/>
              <a:t>Betri</a:t>
            </a:r>
            <a:r>
              <a:rPr lang="en-US" sz="2800" dirty="0"/>
              <a:t> </a:t>
            </a:r>
            <a:r>
              <a:rPr lang="en-US" sz="2800" dirty="0" err="1"/>
              <a:t>nýting</a:t>
            </a:r>
            <a:r>
              <a:rPr lang="en-US" sz="2800" dirty="0"/>
              <a:t> á </a:t>
            </a:r>
            <a:r>
              <a:rPr lang="en-US" sz="2800" dirty="0" err="1"/>
              <a:t>almannafé</a:t>
            </a:r>
            <a:endParaRPr lang="en-US" sz="2800" dirty="0"/>
          </a:p>
          <a:p>
            <a:r>
              <a:rPr lang="en-US" sz="2800" dirty="0" err="1"/>
              <a:t>Betri</a:t>
            </a:r>
            <a:r>
              <a:rPr lang="en-US" sz="2800" dirty="0"/>
              <a:t> </a:t>
            </a:r>
            <a:r>
              <a:rPr lang="en-US" sz="2800" dirty="0" err="1"/>
              <a:t>nýting</a:t>
            </a:r>
            <a:r>
              <a:rPr lang="en-US" sz="2800" dirty="0"/>
              <a:t> á </a:t>
            </a:r>
            <a:r>
              <a:rPr lang="en-US" sz="2800" dirty="0" err="1"/>
              <a:t>sérþekkingu</a:t>
            </a:r>
            <a:r>
              <a:rPr lang="en-US" sz="2800" dirty="0"/>
              <a:t> </a:t>
            </a:r>
            <a:r>
              <a:rPr lang="en-US" sz="2800" dirty="0" err="1"/>
              <a:t>og</a:t>
            </a:r>
            <a:r>
              <a:rPr lang="en-US" sz="2800" dirty="0"/>
              <a:t> </a:t>
            </a:r>
            <a:r>
              <a:rPr lang="en-US" sz="2800" dirty="0" err="1"/>
              <a:t>hæfni</a:t>
            </a:r>
            <a:endParaRPr lang="en-US" sz="2800" dirty="0"/>
          </a:p>
          <a:p>
            <a:r>
              <a:rPr lang="en-US" sz="2800" dirty="0" err="1"/>
              <a:t>Öflugra</a:t>
            </a:r>
            <a:r>
              <a:rPr lang="en-US" sz="2800" dirty="0"/>
              <a:t> </a:t>
            </a:r>
            <a:r>
              <a:rPr lang="en-US" sz="2800" dirty="0" err="1"/>
              <a:t>fyrirbæri</a:t>
            </a:r>
            <a:r>
              <a:rPr lang="en-US" sz="2800" dirty="0"/>
              <a:t> </a:t>
            </a:r>
            <a:r>
              <a:rPr lang="en-US" sz="2800" dirty="0" err="1"/>
              <a:t>en</a:t>
            </a:r>
            <a:r>
              <a:rPr lang="en-US" sz="2800" dirty="0"/>
              <a:t> var </a:t>
            </a:r>
            <a:r>
              <a:rPr lang="en-US" sz="2800" dirty="0" err="1"/>
              <a:t>fyrir</a:t>
            </a:r>
            <a:endParaRPr lang="en-US" sz="2800" dirty="0"/>
          </a:p>
          <a:p>
            <a:endParaRPr lang="en-US" sz="2800" dirty="0"/>
          </a:p>
          <a:p>
            <a:r>
              <a:rPr lang="en-US" sz="2800" dirty="0" err="1"/>
              <a:t>Sameiningar</a:t>
            </a:r>
            <a:r>
              <a:rPr lang="en-US" sz="2800" dirty="0"/>
              <a:t> </a:t>
            </a:r>
            <a:r>
              <a:rPr lang="en-US" sz="2800" dirty="0" err="1"/>
              <a:t>eru</a:t>
            </a:r>
            <a:r>
              <a:rPr lang="en-US" sz="2800" dirty="0"/>
              <a:t> </a:t>
            </a:r>
            <a:r>
              <a:rPr lang="en-US" sz="2800" dirty="0" err="1"/>
              <a:t>tímafrekt</a:t>
            </a:r>
            <a:r>
              <a:rPr lang="en-US" sz="2800" dirty="0"/>
              <a:t> </a:t>
            </a:r>
            <a:r>
              <a:rPr lang="en-US" sz="2800" dirty="0" err="1"/>
              <a:t>ferli</a:t>
            </a:r>
            <a:r>
              <a:rPr lang="en-US" sz="2800" dirty="0"/>
              <a:t> </a:t>
            </a:r>
            <a:r>
              <a:rPr lang="en-US" sz="2800" dirty="0" err="1"/>
              <a:t>samráðs</a:t>
            </a:r>
            <a:r>
              <a:rPr lang="en-US" sz="2800" dirty="0"/>
              <a:t> og </a:t>
            </a:r>
            <a:r>
              <a:rPr lang="en-US" sz="2800" dirty="0" err="1"/>
              <a:t>skipulagningar</a:t>
            </a:r>
            <a:endParaRPr lang="en-US" sz="2800" dirty="0"/>
          </a:p>
          <a:p>
            <a:endParaRPr lang="en-US" dirty="0"/>
          </a:p>
        </p:txBody>
      </p:sp>
    </p:spTree>
    <p:extLst>
      <p:ext uri="{BB962C8B-B14F-4D97-AF65-F5344CB8AC3E}">
        <p14:creationId xmlns:p14="http://schemas.microsoft.com/office/powerpoint/2010/main" val="250408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61A7-6370-4457-920A-AE5CA0F663B6}"/>
              </a:ext>
            </a:extLst>
          </p:cNvPr>
          <p:cNvSpPr>
            <a:spLocks noGrp="1"/>
          </p:cNvSpPr>
          <p:nvPr>
            <p:ph type="title"/>
          </p:nvPr>
        </p:nvSpPr>
        <p:spPr/>
        <p:txBody>
          <a:bodyPr/>
          <a:lstStyle/>
          <a:p>
            <a:r>
              <a:rPr lang="nn-NO" dirty="0"/>
              <a:t>Hvenær er rétti tíminn til sameininga?</a:t>
            </a:r>
            <a:endParaRPr lang="en-US" dirty="0"/>
          </a:p>
        </p:txBody>
      </p:sp>
      <p:sp>
        <p:nvSpPr>
          <p:cNvPr id="3" name="Content Placeholder 2">
            <a:extLst>
              <a:ext uri="{FF2B5EF4-FFF2-40B4-BE49-F238E27FC236}">
                <a16:creationId xmlns:a16="http://schemas.microsoft.com/office/drawing/2014/main" id="{B7A5776F-197E-4F7C-82FE-02D40D06F456}"/>
              </a:ext>
            </a:extLst>
          </p:cNvPr>
          <p:cNvSpPr>
            <a:spLocks noGrp="1"/>
          </p:cNvSpPr>
          <p:nvPr>
            <p:ph idx="1"/>
          </p:nvPr>
        </p:nvSpPr>
        <p:spPr>
          <a:xfrm>
            <a:off x="1066800" y="1770077"/>
            <a:ext cx="10058400" cy="4182667"/>
          </a:xfrm>
        </p:spPr>
        <p:txBody>
          <a:bodyPr>
            <a:normAutofit/>
          </a:bodyPr>
          <a:lstStyle/>
          <a:p>
            <a:pPr algn="l"/>
            <a:r>
              <a:rPr lang="nn-NO" sz="1800" b="0" i="0" u="none" strike="noStrike" baseline="0" dirty="0">
                <a:latin typeface="ArialMT"/>
              </a:rPr>
              <a:t>Þegar aðilar </a:t>
            </a:r>
            <a:r>
              <a:rPr lang="nn-NO" sz="1800" b="1" i="0" u="none" strike="noStrike" baseline="0" dirty="0">
                <a:latin typeface="ArialMT"/>
              </a:rPr>
              <a:t>vilja</a:t>
            </a:r>
            <a:r>
              <a:rPr lang="nn-NO" sz="1800" b="0" i="0" u="none" strike="noStrike" baseline="0" dirty="0">
                <a:latin typeface="ArialMT"/>
              </a:rPr>
              <a:t> sameinast og </a:t>
            </a:r>
            <a:r>
              <a:rPr lang="nn-NO" sz="1800" b="1" i="0" u="none" strike="noStrike" baseline="0" dirty="0">
                <a:latin typeface="ArialMT"/>
              </a:rPr>
              <a:t>fagleg</a:t>
            </a:r>
            <a:r>
              <a:rPr lang="nn-NO" sz="1800" b="0" i="0" u="none" strike="noStrike" baseline="0" dirty="0">
                <a:latin typeface="ArialMT"/>
              </a:rPr>
              <a:t> rök um eflingu starfseminnar liggja að baki slíkum tillögum</a:t>
            </a:r>
            <a:r>
              <a:rPr lang="is-IS" sz="1800" b="0" i="0" u="none" strike="noStrike" baseline="0" dirty="0">
                <a:latin typeface="ArialMT"/>
              </a:rPr>
              <a:t>.</a:t>
            </a:r>
          </a:p>
          <a:p>
            <a:pPr algn="l"/>
            <a:r>
              <a:rPr lang="nn-NO" sz="1800" b="0" i="0" u="none" strike="noStrike" baseline="0" dirty="0">
                <a:latin typeface="ArialMT"/>
              </a:rPr>
              <a:t>Þegar eigandi safna er sami aðilinn.</a:t>
            </a:r>
          </a:p>
          <a:p>
            <a:pPr algn="l"/>
            <a:r>
              <a:rPr lang="is-IS" sz="1800" b="0" i="0" u="none" strike="noStrike" baseline="0" dirty="0">
                <a:latin typeface="ArialMT"/>
              </a:rPr>
              <a:t>Þegar bakgrunnur, markmið og tilgangur starfsemi tveggja aðila er svipaður.</a:t>
            </a:r>
          </a:p>
          <a:p>
            <a:pPr algn="l"/>
            <a:r>
              <a:rPr lang="is-IS" sz="1800" b="0" i="0" u="none" strike="noStrike" baseline="0" dirty="0">
                <a:latin typeface="ArialMT"/>
              </a:rPr>
              <a:t>Við allar sameiningar sveitarfélaga er eðlilegt að skoða þennan málaflokk, eins og aðra, í samráði við fagfólkið sem starfar í söfnunum.</a:t>
            </a:r>
          </a:p>
          <a:p>
            <a:pPr algn="l"/>
            <a:r>
              <a:rPr lang="is-IS" sz="1800" b="0" i="0" u="none" strike="noStrike" baseline="0" dirty="0">
                <a:latin typeface="ArialMT"/>
              </a:rPr>
              <a:t>Þegar illa gengur hjá safnastofnun eða safnatengdri starfsemi fjárhagslega eða rekstrarlega og markmið um starfsemi og þjónustu nást ekki.</a:t>
            </a:r>
          </a:p>
          <a:p>
            <a:pPr algn="l"/>
            <a:r>
              <a:rPr lang="is-IS" sz="1800" b="0" i="0" u="none" strike="noStrike" baseline="0" dirty="0">
                <a:latin typeface="ArialMT"/>
              </a:rPr>
              <a:t>Við kynslóðaskipti og stórar breytingar hjá einkareknum söfnum, geta skapast aðstæður þar sem sameining er besti kosturinn.</a:t>
            </a:r>
            <a:endParaRPr lang="en-US" dirty="0"/>
          </a:p>
        </p:txBody>
      </p:sp>
    </p:spTree>
    <p:extLst>
      <p:ext uri="{BB962C8B-B14F-4D97-AF65-F5344CB8AC3E}">
        <p14:creationId xmlns:p14="http://schemas.microsoft.com/office/powerpoint/2010/main" val="397597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3639-FDF3-4F78-98A0-8A0DDD903A5A}"/>
              </a:ext>
            </a:extLst>
          </p:cNvPr>
          <p:cNvSpPr>
            <a:spLocks noGrp="1"/>
          </p:cNvSpPr>
          <p:nvPr>
            <p:ph type="title"/>
          </p:nvPr>
        </p:nvSpPr>
        <p:spPr/>
        <p:txBody>
          <a:bodyPr/>
          <a:lstStyle/>
          <a:p>
            <a:r>
              <a:rPr lang="en-US" dirty="0" err="1"/>
              <a:t>Hvenær</a:t>
            </a:r>
            <a:r>
              <a:rPr lang="en-US" dirty="0"/>
              <a:t> á ekki </a:t>
            </a:r>
            <a:r>
              <a:rPr lang="en-US" dirty="0" err="1"/>
              <a:t>að</a:t>
            </a:r>
            <a:r>
              <a:rPr lang="en-US" dirty="0"/>
              <a:t> </a:t>
            </a:r>
            <a:r>
              <a:rPr lang="en-US" dirty="0" err="1"/>
              <a:t>hugsa</a:t>
            </a:r>
            <a:r>
              <a:rPr lang="en-US" dirty="0"/>
              <a:t> um </a:t>
            </a:r>
            <a:r>
              <a:rPr lang="en-US" dirty="0" err="1"/>
              <a:t>sameiningu</a:t>
            </a:r>
            <a:r>
              <a:rPr lang="en-US" dirty="0"/>
              <a:t>?</a:t>
            </a:r>
          </a:p>
        </p:txBody>
      </p:sp>
      <p:sp>
        <p:nvSpPr>
          <p:cNvPr id="3" name="Content Placeholder 2">
            <a:extLst>
              <a:ext uri="{FF2B5EF4-FFF2-40B4-BE49-F238E27FC236}">
                <a16:creationId xmlns:a16="http://schemas.microsoft.com/office/drawing/2014/main" id="{975FDB09-6599-4C36-9F68-4A6DC77DFA0C}"/>
              </a:ext>
            </a:extLst>
          </p:cNvPr>
          <p:cNvSpPr>
            <a:spLocks noGrp="1"/>
          </p:cNvSpPr>
          <p:nvPr>
            <p:ph idx="1"/>
          </p:nvPr>
        </p:nvSpPr>
        <p:spPr/>
        <p:txBody>
          <a:bodyPr>
            <a:normAutofit/>
          </a:bodyPr>
          <a:lstStyle/>
          <a:p>
            <a:pPr algn="l"/>
            <a:r>
              <a:rPr lang="nn-NO" sz="1800" b="0" i="0" u="none" strike="noStrike" baseline="0" dirty="0">
                <a:latin typeface="ArialMT"/>
              </a:rPr>
              <a:t>Þegar markmið og tilgangur starfseminnar er ólíkur.</a:t>
            </a:r>
          </a:p>
          <a:p>
            <a:pPr algn="l"/>
            <a:r>
              <a:rPr lang="is-IS" sz="1800" b="0" i="0" u="none" strike="noStrike" baseline="0" dirty="0">
                <a:latin typeface="ArialMT"/>
              </a:rPr>
              <a:t>Ólíkt eignarhald stendur oft í vegi fyrir sameiningum, </a:t>
            </a:r>
            <a:r>
              <a:rPr lang="is-IS" sz="1800" b="1" i="0" u="none" strike="noStrike" baseline="0" dirty="0">
                <a:latin typeface="ArialMT"/>
              </a:rPr>
              <a:t>viljinn þarf að vera fyrir hendi hjá báðum eða öllum aðilum</a:t>
            </a:r>
            <a:r>
              <a:rPr lang="is-IS" sz="1800" b="0" i="0" u="none" strike="noStrike" baseline="0" dirty="0">
                <a:latin typeface="ArialMT"/>
              </a:rPr>
              <a:t>.</a:t>
            </a:r>
          </a:p>
          <a:p>
            <a:pPr algn="l"/>
            <a:r>
              <a:rPr lang="is-IS" sz="1800" b="0" i="0" u="none" strike="noStrike" baseline="0" dirty="0">
                <a:latin typeface="ArialMT"/>
              </a:rPr>
              <a:t>Þegar starfsemi lítilla safna er í blóma, starfsemin gengur vel og reksturinn er sjálfbær. Þegar sá árangur sem næst er langt umfram væntingar, miðað við það </a:t>
            </a:r>
            <a:r>
              <a:rPr lang="nn-NO" sz="1800" b="0" i="0" u="none" strike="noStrike" baseline="0" dirty="0">
                <a:latin typeface="ArialMT"/>
              </a:rPr>
              <a:t>fjármagn sem lagt er til, er engin sérstök ástæða til vangaveltna um sameiningar.</a:t>
            </a:r>
          </a:p>
          <a:p>
            <a:pPr algn="l"/>
            <a:r>
              <a:rPr lang="is-IS" sz="1800" b="0" i="0" u="none" strike="noStrike" baseline="0" dirty="0">
                <a:latin typeface="ArialMT"/>
              </a:rPr>
              <a:t>Ekki er mælt með því að mörg sveitarfélög á stóru landsvæði standi saman að rekstri eins safns, nema sýningarstaðir eða þjónustustöðvar séu þá fleiri. Nálægð íbúa og þeirra sem nýta þjónustuna við starfsemina sjálfa skiptir máli og ekki síður tilfinning íbúa um mikilvægi, tengsl og rætur safna á starfssvæðinu.</a:t>
            </a:r>
            <a:endParaRPr lang="en-US" dirty="0"/>
          </a:p>
        </p:txBody>
      </p:sp>
    </p:spTree>
    <p:extLst>
      <p:ext uri="{BB962C8B-B14F-4D97-AF65-F5344CB8AC3E}">
        <p14:creationId xmlns:p14="http://schemas.microsoft.com/office/powerpoint/2010/main" val="154726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E56F-F19B-4BDA-B052-632DF18A00F6}"/>
              </a:ext>
            </a:extLst>
          </p:cNvPr>
          <p:cNvSpPr>
            <a:spLocks noGrp="1"/>
          </p:cNvSpPr>
          <p:nvPr>
            <p:ph type="title"/>
          </p:nvPr>
        </p:nvSpPr>
        <p:spPr/>
        <p:txBody>
          <a:bodyPr/>
          <a:lstStyle/>
          <a:p>
            <a:r>
              <a:rPr lang="en-US" dirty="0" err="1"/>
              <a:t>Hvað</a:t>
            </a:r>
            <a:r>
              <a:rPr lang="en-US" dirty="0"/>
              <a:t> er </a:t>
            </a:r>
            <a:r>
              <a:rPr lang="en-US" dirty="0" err="1"/>
              <a:t>samstarf</a:t>
            </a:r>
            <a:r>
              <a:rPr lang="en-US" dirty="0"/>
              <a:t>?</a:t>
            </a:r>
          </a:p>
        </p:txBody>
      </p:sp>
      <p:sp>
        <p:nvSpPr>
          <p:cNvPr id="3" name="Content Placeholder 2">
            <a:extLst>
              <a:ext uri="{FF2B5EF4-FFF2-40B4-BE49-F238E27FC236}">
                <a16:creationId xmlns:a16="http://schemas.microsoft.com/office/drawing/2014/main" id="{A0EAB4F6-6B71-4FE2-8EE0-D024FB72750C}"/>
              </a:ext>
            </a:extLst>
          </p:cNvPr>
          <p:cNvSpPr>
            <a:spLocks noGrp="1"/>
          </p:cNvSpPr>
          <p:nvPr>
            <p:ph idx="1"/>
          </p:nvPr>
        </p:nvSpPr>
        <p:spPr/>
        <p:txBody>
          <a:bodyPr/>
          <a:lstStyle/>
          <a:p>
            <a:r>
              <a:rPr lang="is-IS" sz="2800" dirty="0"/>
              <a:t>Samvinna er frábær leið til að styrkja starfsemi safna, nýta ólíka sérfræðikunnáttu starfsfólks, yfirfæra þekkingu milli aðila, einnig við að miðla fróðleik og mörg önnur verkefni.</a:t>
            </a:r>
            <a:endParaRPr lang="en-US" sz="2800" dirty="0"/>
          </a:p>
          <a:p>
            <a:r>
              <a:rPr lang="en-US" sz="2800" dirty="0" err="1"/>
              <a:t>Snýst</a:t>
            </a:r>
            <a:r>
              <a:rPr lang="en-US" sz="2800" dirty="0"/>
              <a:t> </a:t>
            </a:r>
            <a:r>
              <a:rPr lang="en-US" sz="2800" dirty="0" err="1"/>
              <a:t>alltaf</a:t>
            </a:r>
            <a:r>
              <a:rPr lang="en-US" sz="2800" dirty="0"/>
              <a:t> um win-win </a:t>
            </a:r>
            <a:r>
              <a:rPr lang="en-US" sz="2800" dirty="0" err="1"/>
              <a:t>dæmi</a:t>
            </a:r>
            <a:r>
              <a:rPr lang="en-US" sz="2800" dirty="0"/>
              <a:t>, </a:t>
            </a:r>
            <a:r>
              <a:rPr lang="en-US" sz="2800" dirty="0" err="1"/>
              <a:t>ávinningur</a:t>
            </a:r>
            <a:r>
              <a:rPr lang="en-US" sz="2800" dirty="0"/>
              <a:t> </a:t>
            </a:r>
            <a:r>
              <a:rPr lang="en-US" sz="2800" dirty="0" err="1"/>
              <a:t>fyrir</a:t>
            </a:r>
            <a:r>
              <a:rPr lang="en-US" sz="2800" dirty="0"/>
              <a:t> </a:t>
            </a:r>
            <a:r>
              <a:rPr lang="en-US" sz="2800" dirty="0" err="1"/>
              <a:t>alla</a:t>
            </a:r>
            <a:r>
              <a:rPr lang="en-US" sz="2800" dirty="0"/>
              <a:t> </a:t>
            </a:r>
            <a:r>
              <a:rPr lang="en-US" sz="2800" dirty="0" err="1"/>
              <a:t>aðila</a:t>
            </a:r>
            <a:endParaRPr lang="en-US" sz="2800" dirty="0"/>
          </a:p>
          <a:p>
            <a:r>
              <a:rPr lang="en-US" sz="2800" dirty="0" err="1"/>
              <a:t>Mannauður</a:t>
            </a:r>
            <a:r>
              <a:rPr lang="en-US" sz="2800" dirty="0"/>
              <a:t> og </a:t>
            </a:r>
            <a:r>
              <a:rPr lang="en-US" sz="2800" dirty="0" err="1"/>
              <a:t>sérþekking</a:t>
            </a:r>
            <a:r>
              <a:rPr lang="en-US" sz="2800" dirty="0"/>
              <a:t> </a:t>
            </a:r>
            <a:r>
              <a:rPr lang="en-US" sz="2800" dirty="0" err="1"/>
              <a:t>sé</a:t>
            </a:r>
            <a:r>
              <a:rPr lang="en-US" sz="2800" dirty="0"/>
              <a:t> </a:t>
            </a:r>
            <a:r>
              <a:rPr lang="en-US" sz="2800" dirty="0" err="1"/>
              <a:t>nýtt</a:t>
            </a:r>
            <a:endParaRPr lang="en-US" sz="2800" dirty="0"/>
          </a:p>
          <a:p>
            <a:r>
              <a:rPr lang="en-US" sz="2800" dirty="0"/>
              <a:t>Gott </a:t>
            </a:r>
            <a:r>
              <a:rPr lang="en-US" sz="2800" dirty="0" err="1"/>
              <a:t>fyrir</a:t>
            </a:r>
            <a:r>
              <a:rPr lang="en-US" sz="2800" dirty="0"/>
              <a:t> </a:t>
            </a:r>
            <a:r>
              <a:rPr lang="en-US" sz="2800" dirty="0" err="1"/>
              <a:t>einyrkja</a:t>
            </a:r>
            <a:r>
              <a:rPr lang="en-US" sz="2800" dirty="0"/>
              <a:t> - </a:t>
            </a:r>
            <a:r>
              <a:rPr lang="en-US" sz="2800" dirty="0" err="1"/>
              <a:t>samtal</a:t>
            </a:r>
            <a:r>
              <a:rPr lang="en-US" sz="2800" dirty="0"/>
              <a:t> og </a:t>
            </a:r>
            <a:r>
              <a:rPr lang="en-US" sz="2800" dirty="0" err="1"/>
              <a:t>þróunarvinna</a:t>
            </a:r>
            <a:endParaRPr lang="en-US" sz="2800" dirty="0"/>
          </a:p>
        </p:txBody>
      </p:sp>
    </p:spTree>
    <p:extLst>
      <p:ext uri="{BB962C8B-B14F-4D97-AF65-F5344CB8AC3E}">
        <p14:creationId xmlns:p14="http://schemas.microsoft.com/office/powerpoint/2010/main" val="1134840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704A0-9578-4345-9874-EBF40475A122}"/>
              </a:ext>
            </a:extLst>
          </p:cNvPr>
          <p:cNvSpPr>
            <a:spLocks noGrp="1"/>
          </p:cNvSpPr>
          <p:nvPr>
            <p:ph type="title"/>
          </p:nvPr>
        </p:nvSpPr>
        <p:spPr/>
        <p:txBody>
          <a:bodyPr/>
          <a:lstStyle/>
          <a:p>
            <a:r>
              <a:rPr lang="en-US" dirty="0" err="1"/>
              <a:t>Safnafólk</a:t>
            </a:r>
            <a:r>
              <a:rPr lang="en-US" dirty="0"/>
              <a:t> og </a:t>
            </a:r>
            <a:r>
              <a:rPr lang="en-US" dirty="0" err="1"/>
              <a:t>sveitarstjórnir</a:t>
            </a:r>
            <a:endParaRPr lang="en-US" dirty="0"/>
          </a:p>
        </p:txBody>
      </p:sp>
      <p:sp>
        <p:nvSpPr>
          <p:cNvPr id="3" name="Content Placeholder 2">
            <a:extLst>
              <a:ext uri="{FF2B5EF4-FFF2-40B4-BE49-F238E27FC236}">
                <a16:creationId xmlns:a16="http://schemas.microsoft.com/office/drawing/2014/main" id="{EC1430CC-BCCC-4377-8BEB-820278016E1C}"/>
              </a:ext>
            </a:extLst>
          </p:cNvPr>
          <p:cNvSpPr>
            <a:spLocks noGrp="1"/>
          </p:cNvSpPr>
          <p:nvPr>
            <p:ph idx="1"/>
          </p:nvPr>
        </p:nvSpPr>
        <p:spPr/>
        <p:txBody>
          <a:bodyPr/>
          <a:lstStyle/>
          <a:p>
            <a:r>
              <a:rPr lang="en-US" sz="2800" dirty="0" err="1"/>
              <a:t>Skortur</a:t>
            </a:r>
            <a:r>
              <a:rPr lang="en-US" sz="2800" dirty="0"/>
              <a:t> á </a:t>
            </a:r>
            <a:r>
              <a:rPr lang="en-US" sz="2800" dirty="0" err="1"/>
              <a:t>skilning</a:t>
            </a:r>
            <a:r>
              <a:rPr lang="en-US" sz="2800" dirty="0"/>
              <a:t> og </a:t>
            </a:r>
            <a:r>
              <a:rPr lang="en-US" sz="2800" dirty="0" err="1"/>
              <a:t>þekkingu</a:t>
            </a:r>
            <a:r>
              <a:rPr lang="en-US" sz="2800" dirty="0"/>
              <a:t>?</a:t>
            </a:r>
          </a:p>
          <a:p>
            <a:r>
              <a:rPr lang="en-US" sz="2800" dirty="0" err="1"/>
              <a:t>Þekking</a:t>
            </a:r>
            <a:r>
              <a:rPr lang="en-US" sz="2800" dirty="0"/>
              <a:t> og </a:t>
            </a:r>
            <a:r>
              <a:rPr lang="en-US" sz="2800" dirty="0" err="1"/>
              <a:t>miðlun</a:t>
            </a:r>
            <a:r>
              <a:rPr lang="en-US" sz="2800" dirty="0"/>
              <a:t> er </a:t>
            </a:r>
            <a:r>
              <a:rPr lang="en-US" sz="2800" dirty="0" err="1"/>
              <a:t>forsenda</a:t>
            </a:r>
            <a:r>
              <a:rPr lang="en-US" sz="2800" dirty="0"/>
              <a:t> </a:t>
            </a:r>
            <a:r>
              <a:rPr lang="en-US" sz="2800" dirty="0" err="1"/>
              <a:t>skilnings</a:t>
            </a:r>
            <a:r>
              <a:rPr lang="en-US" sz="2800" dirty="0"/>
              <a:t> (</a:t>
            </a:r>
            <a:r>
              <a:rPr lang="en-US" sz="2800" dirty="0" err="1"/>
              <a:t>gagnkvæmt</a:t>
            </a:r>
            <a:r>
              <a:rPr lang="en-US" sz="2800" dirty="0"/>
              <a:t>)</a:t>
            </a:r>
          </a:p>
          <a:p>
            <a:r>
              <a:rPr lang="en-US" sz="2800" dirty="0" err="1"/>
              <a:t>Kröfur</a:t>
            </a:r>
            <a:r>
              <a:rPr lang="en-US" sz="2800" dirty="0"/>
              <a:t> um </a:t>
            </a:r>
            <a:r>
              <a:rPr lang="en-US" sz="2800" dirty="0" err="1"/>
              <a:t>árangur</a:t>
            </a:r>
            <a:r>
              <a:rPr lang="en-US" sz="2800" dirty="0"/>
              <a:t>, </a:t>
            </a:r>
            <a:r>
              <a:rPr lang="en-US" sz="2800" dirty="0" err="1"/>
              <a:t>tilgang</a:t>
            </a:r>
            <a:r>
              <a:rPr lang="en-US" sz="2800" dirty="0"/>
              <a:t> og </a:t>
            </a:r>
            <a:r>
              <a:rPr lang="en-US" sz="2800" dirty="0" err="1"/>
              <a:t>markmið</a:t>
            </a:r>
            <a:r>
              <a:rPr lang="en-US" sz="2800" dirty="0"/>
              <a:t> – </a:t>
            </a:r>
            <a:r>
              <a:rPr lang="en-US" sz="2800" dirty="0" err="1"/>
              <a:t>tækifæri</a:t>
            </a:r>
            <a:r>
              <a:rPr lang="en-US" sz="2800" dirty="0"/>
              <a:t> í </a:t>
            </a:r>
            <a:r>
              <a:rPr lang="en-US" sz="2800" dirty="0" err="1"/>
              <a:t>því</a:t>
            </a:r>
            <a:endParaRPr lang="en-US" sz="2800" dirty="0"/>
          </a:p>
          <a:p>
            <a:r>
              <a:rPr lang="en-US" sz="2800" dirty="0" err="1"/>
              <a:t>Silkihanskarnir</a:t>
            </a:r>
            <a:r>
              <a:rPr lang="en-US" sz="2800" dirty="0"/>
              <a:t> – </a:t>
            </a:r>
            <a:r>
              <a:rPr lang="en-US" sz="2800" dirty="0" err="1"/>
              <a:t>fyrirbyggjandi</a:t>
            </a:r>
            <a:r>
              <a:rPr lang="en-US" sz="2800" dirty="0"/>
              <a:t> </a:t>
            </a:r>
            <a:r>
              <a:rPr lang="en-US" sz="2800" dirty="0" err="1"/>
              <a:t>forvarsla</a:t>
            </a:r>
            <a:r>
              <a:rPr lang="en-US" sz="2800" dirty="0"/>
              <a:t> í </a:t>
            </a:r>
            <a:r>
              <a:rPr lang="en-US" sz="2800" dirty="0" err="1"/>
              <a:t>samskiptum</a:t>
            </a:r>
            <a:r>
              <a:rPr lang="en-US" sz="2800" dirty="0"/>
              <a:t> ;) </a:t>
            </a:r>
          </a:p>
          <a:p>
            <a:r>
              <a:rPr lang="en-US" sz="2800" dirty="0" err="1"/>
              <a:t>Hlusta</a:t>
            </a:r>
            <a:r>
              <a:rPr lang="en-US" sz="2800" dirty="0"/>
              <a:t> á </a:t>
            </a:r>
            <a:r>
              <a:rPr lang="en-US" sz="2800" dirty="0" err="1"/>
              <a:t>sérfræðinga</a:t>
            </a:r>
            <a:r>
              <a:rPr lang="en-US" sz="2800" dirty="0"/>
              <a:t> </a:t>
            </a:r>
            <a:r>
              <a:rPr lang="en-US" sz="2800" dirty="0" err="1"/>
              <a:t>við</a:t>
            </a:r>
            <a:r>
              <a:rPr lang="en-US" sz="2800" dirty="0"/>
              <a:t> </a:t>
            </a:r>
            <a:r>
              <a:rPr lang="en-US" sz="2800" dirty="0" err="1"/>
              <a:t>ákvarðanatöku</a:t>
            </a:r>
            <a:endParaRPr lang="en-US" sz="2800" dirty="0"/>
          </a:p>
          <a:p>
            <a:endParaRPr lang="en-US" dirty="0"/>
          </a:p>
        </p:txBody>
      </p:sp>
    </p:spTree>
    <p:extLst>
      <p:ext uri="{BB962C8B-B14F-4D97-AF65-F5344CB8AC3E}">
        <p14:creationId xmlns:p14="http://schemas.microsoft.com/office/powerpoint/2010/main" val="8918059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d48a7f1c-e4e6-49e6-9187-7cd515314d4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D81CC973BAE24C961FEDD18F9DD79B" ma:contentTypeVersion="13" ma:contentTypeDescription="Create a new document." ma:contentTypeScope="" ma:versionID="f656b73329a4656fe0f781057263d7d1">
  <xsd:schema xmlns:xsd="http://www.w3.org/2001/XMLSchema" xmlns:xs="http://www.w3.org/2001/XMLSchema" xmlns:p="http://schemas.microsoft.com/office/2006/metadata/properties" xmlns:ns2="d48a7f1c-e4e6-49e6-9187-7cd515314d48" xmlns:ns3="cf393e1e-2fe1-4b41-8a07-dca823d880f6" targetNamespace="http://schemas.microsoft.com/office/2006/metadata/properties" ma:root="true" ma:fieldsID="2cf3fe9d55777342a875965f07d9fc01" ns2:_="" ns3:_="">
    <xsd:import namespace="d48a7f1c-e4e6-49e6-9187-7cd515314d48"/>
    <xsd:import namespace="cf393e1e-2fe1-4b41-8a07-dca823d880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8a7f1c-e4e6-49e6-9187-7cd515314d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393e1e-2fe1-4b41-8a07-dca823d880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6BCBFB-BBC7-42F1-95CD-058E172363A0}">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cf393e1e-2fe1-4b41-8a07-dca823d880f6"/>
    <ds:schemaRef ds:uri="http://www.w3.org/XML/1998/namespace"/>
    <ds:schemaRef ds:uri="http://purl.org/dc/dcmitype/"/>
    <ds:schemaRef ds:uri="http://schemas.microsoft.com/office/infopath/2007/PartnerControls"/>
    <ds:schemaRef ds:uri="http://purl.org/dc/elements/1.1/"/>
    <ds:schemaRef ds:uri="d48a7f1c-e4e6-49e6-9187-7cd515314d48"/>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C70B249F-032A-4447-BE52-5197D50CAB39}"/>
</file>

<file path=docProps/app.xml><?xml version="1.0" encoding="utf-8"?>
<Properties xmlns="http://schemas.openxmlformats.org/officeDocument/2006/extended-properties" xmlns:vt="http://schemas.openxmlformats.org/officeDocument/2006/docPropsVTypes">
  <Template>{9E148D9A-2B06-4B90-99F3-1E4DA64AD359}tf11531919_win32</Template>
  <TotalTime>210</TotalTime>
  <Words>713</Words>
  <Application>Microsoft Office PowerPoint</Application>
  <PresentationFormat>Widescreen</PresentationFormat>
  <Paragraphs>81</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ArialMT</vt:lpstr>
      <vt:lpstr>Avenir Next LT Pro</vt:lpstr>
      <vt:lpstr>Avenir Next LT Pro Light</vt:lpstr>
      <vt:lpstr>Calibri</vt:lpstr>
      <vt:lpstr>Garamond</vt:lpstr>
      <vt:lpstr>SavonVTI</vt:lpstr>
      <vt:lpstr>Samstarf í safnastarfi – möguleikar og tækifæri</vt:lpstr>
      <vt:lpstr>Samstarf og sóknarfæri</vt:lpstr>
      <vt:lpstr>Ólík söfn – markmið og tilgangur</vt:lpstr>
      <vt:lpstr>Eigendur, stjórnir og safnafólk</vt:lpstr>
      <vt:lpstr>Sameiningar safna – hvað þarf að koma út úr slíku?</vt:lpstr>
      <vt:lpstr>Hvenær er rétti tíminn til sameininga?</vt:lpstr>
      <vt:lpstr>Hvenær á ekki að hugsa um sameiningu?</vt:lpstr>
      <vt:lpstr>Hvað er samstarf?</vt:lpstr>
      <vt:lpstr>Safnafólk og sveitarstjórnir</vt:lpstr>
      <vt:lpstr>Samstarfsmöguleikar safna – fjölbreytt flóra</vt:lpstr>
      <vt:lpstr>Þriggja ára verkefni – samstarf &amp; samtal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Samstarf í safnastarfi – möguleikar og tækifæri</dc:title>
  <dc:creator>Arnór Jónsson</dc:creator>
  <cp:lastModifiedBy>Sveinbjörg Rut Pétursdóttir</cp:lastModifiedBy>
  <cp:revision>9</cp:revision>
  <dcterms:created xsi:type="dcterms:W3CDTF">2020-11-18T22:35:52Z</dcterms:created>
  <dcterms:modified xsi:type="dcterms:W3CDTF">2021-10-22T09:52:10Z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0x01010092D81CC973BAE24C961FEDD18F9DD79B</vt:lpwstr>
  </property>
</Properties>
</file>