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8288000" cy="10287000"/>
  <p:notesSz cx="6669088" cy="9872663"/>
  <p:embeddedFontLst>
    <p:embeddedFont>
      <p:font typeface="Arimo" panose="020B0604020202020204" charset="0"/>
      <p:regular r:id="rId27"/>
    </p:embeddedFont>
    <p:embeddedFont>
      <p:font typeface="Arimo Bold" panose="020B0604020202020204" charset="0"/>
      <p:regular r:id="rId28"/>
    </p:embeddedFont>
    <p:embeddedFont>
      <p:font typeface="Arvo" panose="020B0604020202020204" charset="0"/>
      <p:regular r:id="rId29"/>
    </p:embeddedFont>
    <p:embeddedFont>
      <p:font typeface="Calibri" panose="020F0502020204030204" pitchFamily="34" charset="0"/>
      <p:regular r:id="rId30"/>
      <p:bold r:id="rId31"/>
      <p:italic r:id="rId32"/>
      <p:boldItalic r:id="rId33"/>
    </p:embeddedFont>
    <p:embeddedFont>
      <p:font typeface="Open Sans Light" panose="020B0306030504020204" pitchFamily="34" charset="0"/>
      <p:regular r:id="rId34"/>
      <p:italic r:id="rId35"/>
    </p:embeddedFont>
    <p:embeddedFont>
      <p:font typeface="Roboto" panose="02000000000000000000" pitchFamily="2" charset="0"/>
      <p:regular r:id="rId36"/>
      <p:bold r:id="rId37"/>
      <p:italic r:id="rId38"/>
      <p:boldItalic r:id="rId39"/>
    </p:embeddedFont>
    <p:embeddedFont>
      <p:font typeface="Roboto Bold" panose="020000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F279C-5A31-4CFD-9E0F-9F4C73BCD588}" v="1" dt="2021-10-22T09:55:2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8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0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982788" y="554038"/>
            <a:ext cx="4926012"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7113694" cy="332688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3" y="702056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238250" y="530225"/>
            <a:ext cx="4924425" cy="27701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335270"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54611" y="7815859"/>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259717" y="789813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03822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85858" y="7551098"/>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533400"/>
            <a:ext cx="4926012" cy="2771775"/>
          </a:xfrm>
        </p:spPr>
      </p:sp>
      <p:sp>
        <p:nvSpPr>
          <p:cNvPr id="3" name="Notes Placeholder 2"/>
          <p:cNvSpPr>
            <a:spLocks noGrp="1"/>
          </p:cNvSpPr>
          <p:nvPr>
            <p:ph type="body" idx="1"/>
          </p:nvPr>
        </p:nvSpPr>
        <p:spPr>
          <a:xfrm>
            <a:off x="889212" y="3510280"/>
            <a:ext cx="5112967" cy="3326882"/>
          </a:xfrm>
        </p:spPr>
        <p:txBody>
          <a:bodyPr/>
          <a:lstStyle/>
          <a:p>
            <a:endParaRPr lang="is-IS"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00167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871538" y="568325"/>
            <a:ext cx="4926012"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713976" y="7733587"/>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038225" y="525463"/>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630221" y="7572470"/>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236663" y="393700"/>
            <a:ext cx="4927600"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773792" y="7815859"/>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407919" y="8391764"/>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88536" y="7980403"/>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647700"/>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901711" y="7980403"/>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741010" y="789813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90650"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335270"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037414" y="7733587"/>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556120" y="8144948"/>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4305578"/>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10713" y="9134784"/>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84072" y="789813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5625"/>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407919" y="7980403"/>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5625"/>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3" y="702056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39750"/>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11606" y="8144948"/>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44606" y="8720853"/>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403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87643" y="7733587"/>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236663" y="554038"/>
            <a:ext cx="4927600"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184072" y="7572470"/>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55625"/>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224119"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666909" y="789813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022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3" y="0"/>
            <a:ext cx="3853251" cy="370225"/>
          </a:xfrm>
          <a:prstGeom prst="rect">
            <a:avLst/>
          </a:prstGeom>
        </p:spPr>
        <p:txBody>
          <a:bodyPr vert="horz" lIns="91440" tIns="45720" rIns="91440" bIns="45720" rtlCol="0"/>
          <a:lstStyle>
            <a:lvl1pPr algn="r">
              <a:defRPr sz="1200"/>
            </a:lvl1pPr>
          </a:lstStyle>
          <a:p>
            <a:fld id="{B7268E1E-0E44-426D-905E-8AD9B19D2182}" type="datetimeFigureOut">
              <a:rPr lang="cs-CZ" smtClean="0"/>
              <a:t>22.10.2021</a:t>
            </a:fld>
            <a:endParaRPr lang="cs-CZ"/>
          </a:p>
        </p:txBody>
      </p:sp>
      <p:sp>
        <p:nvSpPr>
          <p:cNvPr id="4" name="Slide Image Placeholder 3"/>
          <p:cNvSpPr>
            <a:spLocks noGrp="1" noRot="1" noChangeAspect="1"/>
          </p:cNvSpPr>
          <p:nvPr>
            <p:ph type="sldImg" idx="2"/>
          </p:nvPr>
        </p:nvSpPr>
        <p:spPr>
          <a:xfrm>
            <a:off x="1311275" y="547688"/>
            <a:ext cx="4926013" cy="277177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10280"/>
            <a:ext cx="5335270" cy="3326882"/>
          </a:xfrm>
          <a:prstGeom prst="rect">
            <a:avLst/>
          </a:prstGeom>
        </p:spPr>
        <p:txBody>
          <a:bodyPr vert="horz" lIns="91440" tIns="45720" rIns="91440" bIns="45720" rtlCol="0"/>
          <a:lstStyle/>
          <a:p>
            <a:pPr lvl="0"/>
            <a:endParaRPr lang="en-US" sz="1400" dirty="0"/>
          </a:p>
        </p:txBody>
      </p:sp>
      <p:sp>
        <p:nvSpPr>
          <p:cNvPr id="6" name="Footer Placeholder 5"/>
          <p:cNvSpPr>
            <a:spLocks noGrp="1"/>
          </p:cNvSpPr>
          <p:nvPr>
            <p:ph type="ftr" sz="quarter" idx="4"/>
          </p:nvPr>
        </p:nvSpPr>
        <p:spPr>
          <a:xfrm>
            <a:off x="0" y="7020561"/>
            <a:ext cx="3853251" cy="36851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1259717" y="7610571"/>
            <a:ext cx="3853251" cy="368511"/>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island.is/s/stafraent-island/stafraen-stefn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1028700" y="2809875"/>
            <a:ext cx="133350" cy="4667250"/>
          </a:xfrm>
          <a:prstGeom prst="rect">
            <a:avLst/>
          </a:prstGeom>
          <a:solidFill>
            <a:srgbClr val="929292"/>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23355" y="1664740"/>
            <a:ext cx="7593560" cy="7593560"/>
          </a:xfrm>
          <a:prstGeom prst="rect">
            <a:avLst/>
          </a:prstGeom>
        </p:spPr>
      </p:pic>
      <p:grpSp>
        <p:nvGrpSpPr>
          <p:cNvPr id="4" name="Group 4"/>
          <p:cNvGrpSpPr/>
          <p:nvPr/>
        </p:nvGrpSpPr>
        <p:grpSpPr>
          <a:xfrm>
            <a:off x="2133600" y="1706291"/>
            <a:ext cx="10700458" cy="6876798"/>
            <a:chOff x="0" y="0"/>
            <a:chExt cx="14267277" cy="9169065"/>
          </a:xfrm>
        </p:grpSpPr>
        <p:sp>
          <p:nvSpPr>
            <p:cNvPr id="5" name="TextBox 5"/>
            <p:cNvSpPr txBox="1"/>
            <p:nvPr/>
          </p:nvSpPr>
          <p:spPr>
            <a:xfrm>
              <a:off x="0" y="-76200"/>
              <a:ext cx="14267277" cy="717127"/>
            </a:xfrm>
            <a:prstGeom prst="rect">
              <a:avLst/>
            </a:prstGeom>
          </p:spPr>
          <p:txBody>
            <a:bodyPr lIns="0" tIns="0" rIns="0" bIns="0" rtlCol="0" anchor="t">
              <a:spAutoFit/>
            </a:bodyPr>
            <a:lstStyle/>
            <a:p>
              <a:pPr algn="l">
                <a:lnSpc>
                  <a:spcPts val="4480"/>
                </a:lnSpc>
              </a:pPr>
              <a:r>
                <a:rPr lang="en-US" sz="3200" spc="256">
                  <a:solidFill>
                    <a:srgbClr val="929292"/>
                  </a:solidFill>
                  <a:latin typeface="Roboto Bold"/>
                </a:rPr>
                <a:t>SKJALAVARSLA SVEITARFÉLAGA</a:t>
              </a:r>
            </a:p>
          </p:txBody>
        </p:sp>
        <p:sp>
          <p:nvSpPr>
            <p:cNvPr id="6" name="TextBox 6"/>
            <p:cNvSpPr txBox="1"/>
            <p:nvPr/>
          </p:nvSpPr>
          <p:spPr>
            <a:xfrm>
              <a:off x="0" y="1406505"/>
              <a:ext cx="14267277" cy="6657975"/>
            </a:xfrm>
            <a:prstGeom prst="rect">
              <a:avLst/>
            </a:prstGeom>
          </p:spPr>
          <p:txBody>
            <a:bodyPr lIns="0" tIns="0" rIns="0" bIns="0" rtlCol="0" anchor="t">
              <a:spAutoFit/>
            </a:bodyPr>
            <a:lstStyle/>
            <a:p>
              <a:pPr algn="l">
                <a:lnSpc>
                  <a:spcPts val="9600"/>
                </a:lnSpc>
              </a:pPr>
              <a:r>
                <a:rPr lang="en-US" sz="9999" spc="399">
                  <a:solidFill>
                    <a:srgbClr val="FFFFFF"/>
                  </a:solidFill>
                  <a:latin typeface="Arvo"/>
                </a:rPr>
                <a:t>MÓTTAKA OG VARÐVEISLA RAFRÆNNA GAGNA</a:t>
              </a:r>
            </a:p>
          </p:txBody>
        </p:sp>
        <p:sp>
          <p:nvSpPr>
            <p:cNvPr id="7" name="TextBox 7"/>
            <p:cNvSpPr txBox="1"/>
            <p:nvPr/>
          </p:nvSpPr>
          <p:spPr>
            <a:xfrm>
              <a:off x="0" y="8527291"/>
              <a:ext cx="14267277" cy="641773"/>
            </a:xfrm>
            <a:prstGeom prst="rect">
              <a:avLst/>
            </a:prstGeom>
          </p:spPr>
          <p:txBody>
            <a:bodyPr lIns="0" tIns="0" rIns="0" bIns="0" rtlCol="0" anchor="t">
              <a:spAutoFit/>
            </a:bodyPr>
            <a:lstStyle/>
            <a:p>
              <a:pPr>
                <a:lnSpc>
                  <a:spcPts val="3919"/>
                </a:lnSpc>
              </a:pPr>
              <a:r>
                <a:rPr lang="en-US" sz="2799" spc="195">
                  <a:solidFill>
                    <a:srgbClr val="929292"/>
                  </a:solidFill>
                  <a:latin typeface="Roboto"/>
                </a:rPr>
                <a:t>Sólborg Una Pálsdóttir</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12342" y="2134162"/>
            <a:ext cx="152400" cy="6248400"/>
          </a:xfrm>
          <a:prstGeom prst="rect">
            <a:avLst/>
          </a:prstGeom>
          <a:solidFill>
            <a:srgbClr val="929292"/>
          </a:solidFill>
        </p:spPr>
      </p:sp>
      <p:grpSp>
        <p:nvGrpSpPr>
          <p:cNvPr id="3" name="Group 3"/>
          <p:cNvGrpSpPr/>
          <p:nvPr/>
        </p:nvGrpSpPr>
        <p:grpSpPr>
          <a:xfrm>
            <a:off x="1028700" y="539861"/>
            <a:ext cx="5657850" cy="9222984"/>
            <a:chOff x="0" y="0"/>
            <a:chExt cx="1913890" cy="3119874"/>
          </a:xfrm>
        </p:grpSpPr>
        <p:sp>
          <p:nvSpPr>
            <p:cNvPr id="4" name="Freeform 4"/>
            <p:cNvSpPr/>
            <p:nvPr/>
          </p:nvSpPr>
          <p:spPr>
            <a:xfrm>
              <a:off x="0" y="0"/>
              <a:ext cx="1913890" cy="3119874"/>
            </a:xfrm>
            <a:custGeom>
              <a:avLst/>
              <a:gdLst/>
              <a:ahLst/>
              <a:cxnLst/>
              <a:rect l="l" t="t" r="r" b="b"/>
              <a:pathLst>
                <a:path w="1913890" h="3119874">
                  <a:moveTo>
                    <a:pt x="0" y="0"/>
                  </a:moveTo>
                  <a:lnTo>
                    <a:pt x="1913890" y="0"/>
                  </a:lnTo>
                  <a:lnTo>
                    <a:pt x="1913890" y="3119874"/>
                  </a:lnTo>
                  <a:lnTo>
                    <a:pt x="0" y="3119874"/>
                  </a:lnTo>
                  <a:close/>
                </a:path>
              </a:pathLst>
            </a:custGeom>
            <a:solidFill>
              <a:srgbClr val="E4E2EA"/>
            </a:solidFill>
          </p:spPr>
        </p:sp>
      </p:grpSp>
      <p:grpSp>
        <p:nvGrpSpPr>
          <p:cNvPr id="5" name="Group 5"/>
          <p:cNvGrpSpPr/>
          <p:nvPr/>
        </p:nvGrpSpPr>
        <p:grpSpPr>
          <a:xfrm>
            <a:off x="2390044" y="1215121"/>
            <a:ext cx="2935161" cy="3698813"/>
            <a:chOff x="0" y="0"/>
            <a:chExt cx="3913548" cy="4931750"/>
          </a:xfrm>
        </p:grpSpPr>
        <p:sp>
          <p:nvSpPr>
            <p:cNvPr id="6" name="TextBox 6"/>
            <p:cNvSpPr txBox="1"/>
            <p:nvPr/>
          </p:nvSpPr>
          <p:spPr>
            <a:xfrm>
              <a:off x="715768" y="4332464"/>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Nei</a:t>
              </a:r>
            </a:p>
            <a:p>
              <a:pPr algn="ctr">
                <a:lnSpc>
                  <a:spcPts val="1804"/>
                </a:lnSpc>
              </a:pPr>
              <a:r>
                <a:rPr lang="en-US" sz="1288">
                  <a:solidFill>
                    <a:srgbClr val="000000"/>
                  </a:solidFill>
                  <a:latin typeface="Open Sans Light"/>
                </a:rPr>
                <a:t>86%</a:t>
              </a:r>
            </a:p>
          </p:txBody>
        </p:sp>
        <p:sp>
          <p:nvSpPr>
            <p:cNvPr id="7" name="TextBox 7"/>
            <p:cNvSpPr txBox="1"/>
            <p:nvPr/>
          </p:nvSpPr>
          <p:spPr>
            <a:xfrm>
              <a:off x="2772399" y="-38100"/>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Já</a:t>
              </a:r>
            </a:p>
            <a:p>
              <a:pPr algn="ctr">
                <a:lnSpc>
                  <a:spcPts val="1804"/>
                </a:lnSpc>
              </a:pPr>
              <a:r>
                <a:rPr lang="en-US" sz="1288">
                  <a:solidFill>
                    <a:srgbClr val="000000"/>
                  </a:solidFill>
                  <a:latin typeface="Open Sans Light"/>
                </a:rPr>
                <a:t>14%</a:t>
              </a:r>
            </a:p>
          </p:txBody>
        </p:sp>
        <p:grpSp>
          <p:nvGrpSpPr>
            <p:cNvPr id="8" name="Group 8"/>
            <p:cNvGrpSpPr>
              <a:grpSpLocks noChangeAspect="1"/>
            </p:cNvGrpSpPr>
            <p:nvPr/>
          </p:nvGrpSpPr>
          <p:grpSpPr>
            <a:xfrm>
              <a:off x="0" y="509101"/>
              <a:ext cx="3913548" cy="3913548"/>
              <a:chOff x="0" y="0"/>
              <a:chExt cx="2540000" cy="2540000"/>
            </a:xfrm>
          </p:grpSpPr>
          <p:sp>
            <p:nvSpPr>
              <p:cNvPr id="9" name="Freeform 9"/>
              <p:cNvSpPr/>
              <p:nvPr/>
            </p:nvSpPr>
            <p:spPr>
              <a:xfrm>
                <a:off x="1270000" y="0"/>
                <a:ext cx="1017788" cy="1270000"/>
              </a:xfrm>
              <a:custGeom>
                <a:avLst/>
                <a:gdLst/>
                <a:ahLst/>
                <a:cxnLst/>
                <a:rect l="l" t="t" r="r" b="b"/>
                <a:pathLst>
                  <a:path w="1017788" h="1270000">
                    <a:moveTo>
                      <a:pt x="0" y="0"/>
                    </a:moveTo>
                    <a:cubicBezTo>
                      <a:pt x="400793" y="0"/>
                      <a:pt x="778067" y="189192"/>
                      <a:pt x="1017788" y="510390"/>
                    </a:cubicBezTo>
                    <a:lnTo>
                      <a:pt x="0" y="1270000"/>
                    </a:lnTo>
                    <a:close/>
                  </a:path>
                </a:pathLst>
              </a:custGeom>
              <a:solidFill>
                <a:srgbClr val="8B1000"/>
              </a:solidFill>
            </p:spPr>
          </p:sp>
          <p:sp>
            <p:nvSpPr>
              <p:cNvPr id="10" name="Freeform 10"/>
              <p:cNvSpPr/>
              <p:nvPr/>
            </p:nvSpPr>
            <p:spPr>
              <a:xfrm>
                <a:off x="-99109" y="0"/>
                <a:ext cx="2737076" cy="2672318"/>
              </a:xfrm>
              <a:custGeom>
                <a:avLst/>
                <a:gdLst/>
                <a:ahLst/>
                <a:cxnLst/>
                <a:rect l="l" t="t" r="r" b="b"/>
                <a:pathLst>
                  <a:path w="2737076" h="2672318">
                    <a:moveTo>
                      <a:pt x="2347661" y="460472"/>
                    </a:moveTo>
                    <a:cubicBezTo>
                      <a:pt x="2726702" y="918653"/>
                      <a:pt x="2737076" y="1578496"/>
                      <a:pt x="2372625" y="2048367"/>
                    </a:cubicBezTo>
                    <a:cubicBezTo>
                      <a:pt x="2008175" y="2518237"/>
                      <a:pt x="1366490" y="2672318"/>
                      <a:pt x="828427" y="2419157"/>
                    </a:cubicBezTo>
                    <a:cubicBezTo>
                      <a:pt x="290364" y="2165997"/>
                      <a:pt x="0" y="1573384"/>
                      <a:pt x="129674" y="993051"/>
                    </a:cubicBezTo>
                    <a:cubicBezTo>
                      <a:pt x="259348" y="412718"/>
                      <a:pt x="774338" y="60"/>
                      <a:pt x="1368982" y="0"/>
                    </a:cubicBezTo>
                    <a:lnTo>
                      <a:pt x="1369109" y="1270000"/>
                    </a:lnTo>
                    <a:close/>
                  </a:path>
                </a:pathLst>
              </a:custGeom>
              <a:solidFill>
                <a:srgbClr val="B4133F"/>
              </a:solidFill>
            </p:spPr>
          </p:sp>
          <p:sp>
            <p:nvSpPr>
              <p:cNvPr id="11" name="Freeform 1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2" name="Group 12"/>
          <p:cNvGrpSpPr/>
          <p:nvPr/>
        </p:nvGrpSpPr>
        <p:grpSpPr>
          <a:xfrm>
            <a:off x="2381619" y="5472149"/>
            <a:ext cx="3017625" cy="3850879"/>
            <a:chOff x="0" y="0"/>
            <a:chExt cx="4023499" cy="5134506"/>
          </a:xfrm>
        </p:grpSpPr>
        <p:sp>
          <p:nvSpPr>
            <p:cNvPr id="13" name="TextBox 13"/>
            <p:cNvSpPr txBox="1"/>
            <p:nvPr/>
          </p:nvSpPr>
          <p:spPr>
            <a:xfrm>
              <a:off x="806969" y="4528978"/>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Nei</a:t>
              </a:r>
            </a:p>
            <a:p>
              <a:pPr algn="ctr">
                <a:lnSpc>
                  <a:spcPts val="1855"/>
                </a:lnSpc>
              </a:pPr>
              <a:r>
                <a:rPr lang="en-US" sz="1325">
                  <a:solidFill>
                    <a:srgbClr val="000000"/>
                  </a:solidFill>
                  <a:latin typeface="Open Sans Light"/>
                </a:rPr>
                <a:t>87%</a:t>
              </a:r>
            </a:p>
          </p:txBody>
        </p:sp>
        <p:sp>
          <p:nvSpPr>
            <p:cNvPr id="14" name="TextBox 14"/>
            <p:cNvSpPr txBox="1"/>
            <p:nvPr/>
          </p:nvSpPr>
          <p:spPr>
            <a:xfrm>
              <a:off x="2779198" y="-28575"/>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Já</a:t>
              </a:r>
            </a:p>
            <a:p>
              <a:pPr algn="ctr">
                <a:lnSpc>
                  <a:spcPts val="1855"/>
                </a:lnSpc>
              </a:pPr>
              <a:r>
                <a:rPr lang="en-US" sz="1325">
                  <a:solidFill>
                    <a:srgbClr val="000000"/>
                  </a:solidFill>
                  <a:latin typeface="Open Sans Light"/>
                </a:rPr>
                <a:t>13%</a:t>
              </a:r>
            </a:p>
          </p:txBody>
        </p:sp>
        <p:grpSp>
          <p:nvGrpSpPr>
            <p:cNvPr id="15" name="Group 15"/>
            <p:cNvGrpSpPr>
              <a:grpSpLocks noChangeAspect="1"/>
            </p:cNvGrpSpPr>
            <p:nvPr/>
          </p:nvGrpSpPr>
          <p:grpSpPr>
            <a:xfrm>
              <a:off x="0" y="555503"/>
              <a:ext cx="4023499" cy="4023499"/>
              <a:chOff x="0" y="0"/>
              <a:chExt cx="2540000" cy="2540000"/>
            </a:xfrm>
          </p:grpSpPr>
          <p:sp>
            <p:nvSpPr>
              <p:cNvPr id="16" name="Freeform 16"/>
              <p:cNvSpPr/>
              <p:nvPr/>
            </p:nvSpPr>
            <p:spPr>
              <a:xfrm>
                <a:off x="1270000" y="0"/>
                <a:ext cx="968084" cy="1270000"/>
              </a:xfrm>
              <a:custGeom>
                <a:avLst/>
                <a:gdLst/>
                <a:ahLst/>
                <a:cxnLst/>
                <a:rect l="l" t="t" r="r" b="b"/>
                <a:pathLst>
                  <a:path w="968084" h="1270000">
                    <a:moveTo>
                      <a:pt x="0" y="0"/>
                    </a:moveTo>
                    <a:lnTo>
                      <a:pt x="0" y="0"/>
                    </a:lnTo>
                    <a:cubicBezTo>
                      <a:pt x="372805" y="0"/>
                      <a:pt x="726782" y="163803"/>
                      <a:pt x="968084" y="447982"/>
                    </a:cubicBezTo>
                    <a:lnTo>
                      <a:pt x="0" y="1270000"/>
                    </a:lnTo>
                    <a:close/>
                  </a:path>
                </a:pathLst>
              </a:custGeom>
              <a:solidFill>
                <a:srgbClr val="8B1000"/>
              </a:solidFill>
            </p:spPr>
          </p:sp>
          <p:sp>
            <p:nvSpPr>
              <p:cNvPr id="17" name="Freeform 17"/>
              <p:cNvSpPr/>
              <p:nvPr/>
            </p:nvSpPr>
            <p:spPr>
              <a:xfrm>
                <a:off x="-95691" y="0"/>
                <a:ext cx="2750972" cy="2674678"/>
              </a:xfrm>
              <a:custGeom>
                <a:avLst/>
                <a:gdLst/>
                <a:ahLst/>
                <a:cxnLst/>
                <a:rect l="l" t="t" r="r" b="b"/>
                <a:pathLst>
                  <a:path w="2750972" h="2674678">
                    <a:moveTo>
                      <a:pt x="2291481" y="400625"/>
                    </a:moveTo>
                    <a:cubicBezTo>
                      <a:pt x="2703664" y="839555"/>
                      <a:pt x="2750972" y="1507594"/>
                      <a:pt x="2404759" y="2000231"/>
                    </a:cubicBezTo>
                    <a:cubicBezTo>
                      <a:pt x="2058547" y="2492867"/>
                      <a:pt x="1413986" y="2674678"/>
                      <a:pt x="861371" y="2435574"/>
                    </a:cubicBezTo>
                    <a:cubicBezTo>
                      <a:pt x="308757" y="2196469"/>
                      <a:pt x="0" y="1602177"/>
                      <a:pt x="122059" y="1012553"/>
                    </a:cubicBezTo>
                    <a:cubicBezTo>
                      <a:pt x="244118" y="422930"/>
                      <a:pt x="763439" y="60"/>
                      <a:pt x="1365564" y="0"/>
                    </a:cubicBezTo>
                    <a:lnTo>
                      <a:pt x="1365691" y="1270000"/>
                    </a:lnTo>
                    <a:close/>
                  </a:path>
                </a:pathLst>
              </a:custGeom>
              <a:solidFill>
                <a:srgbClr val="B4133F"/>
              </a:solidFill>
            </p:spPr>
          </p:sp>
          <p:sp>
            <p:nvSpPr>
              <p:cNvPr id="18" name="Freeform 1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9" name="Group 19"/>
          <p:cNvGrpSpPr/>
          <p:nvPr/>
        </p:nvGrpSpPr>
        <p:grpSpPr>
          <a:xfrm>
            <a:off x="10135293" y="1459301"/>
            <a:ext cx="7124007" cy="7368398"/>
            <a:chOff x="0" y="0"/>
            <a:chExt cx="9498677" cy="9824530"/>
          </a:xfrm>
        </p:grpSpPr>
        <p:sp>
          <p:nvSpPr>
            <p:cNvPr id="20" name="TextBox 20"/>
            <p:cNvSpPr txBox="1"/>
            <p:nvPr/>
          </p:nvSpPr>
          <p:spPr>
            <a:xfrm>
              <a:off x="0" y="-142875"/>
              <a:ext cx="9498677" cy="752475"/>
            </a:xfrm>
            <a:prstGeom prst="rect">
              <a:avLst/>
            </a:prstGeom>
          </p:spPr>
          <p:txBody>
            <a:bodyPr lIns="0" tIns="0" rIns="0" bIns="0" rtlCol="0" anchor="t">
              <a:spAutoFit/>
            </a:bodyPr>
            <a:lstStyle/>
            <a:p>
              <a:pPr algn="l">
                <a:lnSpc>
                  <a:spcPts val="4950"/>
                </a:lnSpc>
              </a:pPr>
              <a:r>
                <a:rPr lang="en-US" sz="3000" spc="240">
                  <a:solidFill>
                    <a:srgbClr val="8B1000"/>
                  </a:solidFill>
                  <a:latin typeface="Roboto"/>
                </a:rPr>
                <a:t>SKJALAVISTUNARÁÆTLUN</a:t>
              </a:r>
            </a:p>
          </p:txBody>
        </p:sp>
        <p:sp>
          <p:nvSpPr>
            <p:cNvPr id="21" name="TextBox 21"/>
            <p:cNvSpPr txBox="1"/>
            <p:nvPr/>
          </p:nvSpPr>
          <p:spPr>
            <a:xfrm>
              <a:off x="0" y="719438"/>
              <a:ext cx="9498677" cy="14327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Grundvallarstjórntæki í skjalavörslu afhendingaskyldra aðila.</a:t>
              </a:r>
            </a:p>
          </p:txBody>
        </p:sp>
        <p:sp>
          <p:nvSpPr>
            <p:cNvPr id="22" name="TextBox 22"/>
            <p:cNvSpPr txBox="1"/>
            <p:nvPr/>
          </p:nvSpPr>
          <p:spPr>
            <a:xfrm>
              <a:off x="0" y="2943985"/>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AUSTUR-HÚNAVATNSSÝSLA</a:t>
              </a:r>
            </a:p>
          </p:txBody>
        </p:sp>
        <p:sp>
          <p:nvSpPr>
            <p:cNvPr id="23" name="TextBox 23"/>
            <p:cNvSpPr txBox="1"/>
            <p:nvPr/>
          </p:nvSpPr>
          <p:spPr>
            <a:xfrm>
              <a:off x="0" y="380629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Einn aðili sagðist vera með skjalavistunaráætlun. Enginn hefur leitað eftir samþykki héraðsskjalasafns.</a:t>
              </a:r>
            </a:p>
          </p:txBody>
        </p:sp>
        <p:sp>
          <p:nvSpPr>
            <p:cNvPr id="24" name="TextBox 24"/>
            <p:cNvSpPr txBox="1"/>
            <p:nvPr/>
          </p:nvSpPr>
          <p:spPr>
            <a:xfrm>
              <a:off x="0" y="6780146"/>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SKAGAFJARÐARSÝSLA</a:t>
              </a:r>
            </a:p>
          </p:txBody>
        </p:sp>
        <p:sp>
          <p:nvSpPr>
            <p:cNvPr id="25" name="TextBox 25"/>
            <p:cNvSpPr txBox="1"/>
            <p:nvPr/>
          </p:nvSpPr>
          <p:spPr>
            <a:xfrm>
              <a:off x="0" y="764245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Einn aðili sagðist vera með skjalavistunaráætlun. Enginn hefur leitað eftir samþykki héraðsskjalasafns.</a:t>
              </a:r>
            </a:p>
          </p:txBody>
        </p:sp>
      </p:grpSp>
      <p:sp>
        <p:nvSpPr>
          <p:cNvPr id="26" name="TextBox 26"/>
          <p:cNvSpPr txBox="1"/>
          <p:nvPr/>
        </p:nvSpPr>
        <p:spPr>
          <a:xfrm>
            <a:off x="2515608" y="839904"/>
            <a:ext cx="2684033"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Austur-Húnavatnssýsla</a:t>
            </a:r>
          </a:p>
        </p:txBody>
      </p:sp>
      <p:sp>
        <p:nvSpPr>
          <p:cNvPr id="27" name="TextBox 27"/>
          <p:cNvSpPr txBox="1"/>
          <p:nvPr/>
        </p:nvSpPr>
        <p:spPr>
          <a:xfrm>
            <a:off x="2829035" y="5069566"/>
            <a:ext cx="2057180"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Skagafjarðarsýsla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12342" y="2134162"/>
            <a:ext cx="152400" cy="6248400"/>
          </a:xfrm>
          <a:prstGeom prst="rect">
            <a:avLst/>
          </a:prstGeom>
          <a:solidFill>
            <a:srgbClr val="929292"/>
          </a:solidFill>
        </p:spPr>
      </p:sp>
      <p:grpSp>
        <p:nvGrpSpPr>
          <p:cNvPr id="3" name="Group 3"/>
          <p:cNvGrpSpPr/>
          <p:nvPr/>
        </p:nvGrpSpPr>
        <p:grpSpPr>
          <a:xfrm>
            <a:off x="1028700" y="539861"/>
            <a:ext cx="5657850" cy="9222984"/>
            <a:chOff x="0" y="0"/>
            <a:chExt cx="1913890" cy="3119874"/>
          </a:xfrm>
        </p:grpSpPr>
        <p:sp>
          <p:nvSpPr>
            <p:cNvPr id="4" name="Freeform 4"/>
            <p:cNvSpPr/>
            <p:nvPr/>
          </p:nvSpPr>
          <p:spPr>
            <a:xfrm>
              <a:off x="0" y="0"/>
              <a:ext cx="1913890" cy="3119874"/>
            </a:xfrm>
            <a:custGeom>
              <a:avLst/>
              <a:gdLst/>
              <a:ahLst/>
              <a:cxnLst/>
              <a:rect l="l" t="t" r="r" b="b"/>
              <a:pathLst>
                <a:path w="1913890" h="3119874">
                  <a:moveTo>
                    <a:pt x="0" y="0"/>
                  </a:moveTo>
                  <a:lnTo>
                    <a:pt x="1913890" y="0"/>
                  </a:lnTo>
                  <a:lnTo>
                    <a:pt x="1913890" y="3119874"/>
                  </a:lnTo>
                  <a:lnTo>
                    <a:pt x="0" y="3119874"/>
                  </a:lnTo>
                  <a:close/>
                </a:path>
              </a:pathLst>
            </a:custGeom>
            <a:solidFill>
              <a:srgbClr val="E4E2EA"/>
            </a:solidFill>
          </p:spPr>
        </p:sp>
      </p:grpSp>
      <p:grpSp>
        <p:nvGrpSpPr>
          <p:cNvPr id="5" name="Group 5"/>
          <p:cNvGrpSpPr/>
          <p:nvPr/>
        </p:nvGrpSpPr>
        <p:grpSpPr>
          <a:xfrm>
            <a:off x="1953719" y="1596947"/>
            <a:ext cx="3807812" cy="2935161"/>
            <a:chOff x="0" y="0"/>
            <a:chExt cx="5077083" cy="3913548"/>
          </a:xfrm>
        </p:grpSpPr>
        <p:sp>
          <p:nvSpPr>
            <p:cNvPr id="6" name="TextBox 6"/>
            <p:cNvSpPr txBox="1"/>
            <p:nvPr/>
          </p:nvSpPr>
          <p:spPr>
            <a:xfrm>
              <a:off x="0" y="2546920"/>
              <a:ext cx="60186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Nei</a:t>
              </a:r>
            </a:p>
            <a:p>
              <a:pPr algn="ctr">
                <a:lnSpc>
                  <a:spcPts val="1804"/>
                </a:lnSpc>
              </a:pPr>
              <a:r>
                <a:rPr lang="en-US" sz="1288">
                  <a:solidFill>
                    <a:srgbClr val="000000"/>
                  </a:solidFill>
                  <a:latin typeface="Open Sans Light"/>
                </a:rPr>
                <a:t>62.3%</a:t>
              </a:r>
            </a:p>
          </p:txBody>
        </p:sp>
        <p:sp>
          <p:nvSpPr>
            <p:cNvPr id="7" name="TextBox 7"/>
            <p:cNvSpPr txBox="1"/>
            <p:nvPr/>
          </p:nvSpPr>
          <p:spPr>
            <a:xfrm>
              <a:off x="4475222" y="729242"/>
              <a:ext cx="60186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Já</a:t>
              </a:r>
            </a:p>
            <a:p>
              <a:pPr algn="ctr">
                <a:lnSpc>
                  <a:spcPts val="1804"/>
                </a:lnSpc>
              </a:pPr>
              <a:r>
                <a:rPr lang="en-US" sz="1288">
                  <a:solidFill>
                    <a:srgbClr val="000000"/>
                  </a:solidFill>
                  <a:latin typeface="Open Sans Light"/>
                </a:rPr>
                <a:t>37.7%</a:t>
              </a:r>
            </a:p>
          </p:txBody>
        </p:sp>
        <p:grpSp>
          <p:nvGrpSpPr>
            <p:cNvPr id="8" name="Group 8"/>
            <p:cNvGrpSpPr>
              <a:grpSpLocks noChangeAspect="1"/>
            </p:cNvGrpSpPr>
            <p:nvPr/>
          </p:nvGrpSpPr>
          <p:grpSpPr>
            <a:xfrm>
              <a:off x="581767" y="0"/>
              <a:ext cx="3913548" cy="3913548"/>
              <a:chOff x="0" y="0"/>
              <a:chExt cx="2540000" cy="2540000"/>
            </a:xfrm>
          </p:grpSpPr>
          <p:sp>
            <p:nvSpPr>
              <p:cNvPr id="9" name="Freeform 9"/>
              <p:cNvSpPr/>
              <p:nvPr/>
            </p:nvSpPr>
            <p:spPr>
              <a:xfrm>
                <a:off x="1270000" y="0"/>
                <a:ext cx="1374784" cy="2223436"/>
              </a:xfrm>
              <a:custGeom>
                <a:avLst/>
                <a:gdLst/>
                <a:ahLst/>
                <a:cxnLst/>
                <a:rect l="l" t="t" r="r" b="b"/>
                <a:pathLst>
                  <a:path w="1374784" h="2223436">
                    <a:moveTo>
                      <a:pt x="0" y="0"/>
                    </a:moveTo>
                    <a:lnTo>
                      <a:pt x="0" y="0"/>
                    </a:lnTo>
                    <a:cubicBezTo>
                      <a:pt x="528445" y="0"/>
                      <a:pt x="1001668" y="327230"/>
                      <a:pt x="1188226" y="821650"/>
                    </a:cubicBezTo>
                    <a:cubicBezTo>
                      <a:pt x="1374784" y="1316069"/>
                      <a:pt x="1235687" y="1874345"/>
                      <a:pt x="838964" y="2223436"/>
                    </a:cubicBezTo>
                    <a:lnTo>
                      <a:pt x="0" y="1270000"/>
                    </a:lnTo>
                    <a:close/>
                  </a:path>
                </a:pathLst>
              </a:custGeom>
              <a:solidFill>
                <a:srgbClr val="8B1000"/>
              </a:solidFill>
            </p:spPr>
          </p:sp>
          <p:sp>
            <p:nvSpPr>
              <p:cNvPr id="10" name="Freeform 10"/>
              <p:cNvSpPr/>
              <p:nvPr/>
            </p:nvSpPr>
            <p:spPr>
              <a:xfrm>
                <a:off x="-105934" y="0"/>
                <a:ext cx="2261501" cy="2654834"/>
              </a:xfrm>
              <a:custGeom>
                <a:avLst/>
                <a:gdLst/>
                <a:ahLst/>
                <a:cxnLst/>
                <a:rect l="l" t="t" r="r" b="b"/>
                <a:pathLst>
                  <a:path w="2261501" h="2654834">
                    <a:moveTo>
                      <a:pt x="2261501" y="2180314"/>
                    </a:moveTo>
                    <a:cubicBezTo>
                      <a:pt x="1851053" y="2579604"/>
                      <a:pt x="1224161" y="2654834"/>
                      <a:pt x="730894" y="2363994"/>
                    </a:cubicBezTo>
                    <a:cubicBezTo>
                      <a:pt x="237627" y="2073155"/>
                      <a:pt x="0" y="1488188"/>
                      <a:pt x="150709" y="935751"/>
                    </a:cubicBezTo>
                    <a:cubicBezTo>
                      <a:pt x="301417" y="383313"/>
                      <a:pt x="803181" y="57"/>
                      <a:pt x="1375807" y="0"/>
                    </a:cubicBezTo>
                    <a:lnTo>
                      <a:pt x="1375934" y="1270000"/>
                    </a:lnTo>
                    <a:close/>
                  </a:path>
                </a:pathLst>
              </a:custGeom>
              <a:solidFill>
                <a:srgbClr val="B4133F"/>
              </a:solidFill>
            </p:spPr>
          </p:sp>
          <p:sp>
            <p:nvSpPr>
              <p:cNvPr id="11" name="Freeform 1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2" name="Group 12"/>
          <p:cNvGrpSpPr/>
          <p:nvPr/>
        </p:nvGrpSpPr>
        <p:grpSpPr>
          <a:xfrm>
            <a:off x="2250929" y="5888776"/>
            <a:ext cx="3651061" cy="3265395"/>
            <a:chOff x="0" y="0"/>
            <a:chExt cx="4868081" cy="4353860"/>
          </a:xfrm>
        </p:grpSpPr>
        <p:sp>
          <p:nvSpPr>
            <p:cNvPr id="13" name="TextBox 13"/>
            <p:cNvSpPr txBox="1"/>
            <p:nvPr/>
          </p:nvSpPr>
          <p:spPr>
            <a:xfrm>
              <a:off x="4430749" y="1383497"/>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Já</a:t>
              </a:r>
            </a:p>
            <a:p>
              <a:pPr algn="ctr">
                <a:lnSpc>
                  <a:spcPts val="1855"/>
                </a:lnSpc>
              </a:pPr>
              <a:r>
                <a:rPr lang="en-US" sz="1325">
                  <a:solidFill>
                    <a:srgbClr val="000000"/>
                  </a:solidFill>
                  <a:latin typeface="Open Sans Light"/>
                </a:rPr>
                <a:t>46%</a:t>
              </a:r>
            </a:p>
          </p:txBody>
        </p:sp>
        <p:sp>
          <p:nvSpPr>
            <p:cNvPr id="14" name="TextBox 14"/>
            <p:cNvSpPr txBox="1"/>
            <p:nvPr/>
          </p:nvSpPr>
          <p:spPr>
            <a:xfrm>
              <a:off x="571689" y="3748332"/>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Nei</a:t>
              </a:r>
            </a:p>
            <a:p>
              <a:pPr algn="ctr">
                <a:lnSpc>
                  <a:spcPts val="1855"/>
                </a:lnSpc>
              </a:pPr>
              <a:r>
                <a:rPr lang="en-US" sz="1325">
                  <a:solidFill>
                    <a:srgbClr val="000000"/>
                  </a:solidFill>
                  <a:latin typeface="Open Sans Light"/>
                </a:rPr>
                <a:t>27%</a:t>
              </a:r>
            </a:p>
          </p:txBody>
        </p:sp>
        <p:sp>
          <p:nvSpPr>
            <p:cNvPr id="15" name="TextBox 15"/>
            <p:cNvSpPr txBox="1"/>
            <p:nvPr/>
          </p:nvSpPr>
          <p:spPr>
            <a:xfrm>
              <a:off x="0" y="52667"/>
              <a:ext cx="646968"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Annað</a:t>
              </a:r>
            </a:p>
            <a:p>
              <a:pPr algn="ctr">
                <a:lnSpc>
                  <a:spcPts val="1855"/>
                </a:lnSpc>
              </a:pPr>
              <a:r>
                <a:rPr lang="en-US" sz="1325">
                  <a:solidFill>
                    <a:srgbClr val="000000"/>
                  </a:solidFill>
                  <a:latin typeface="Open Sans Light"/>
                </a:rPr>
                <a:t>27%</a:t>
              </a:r>
            </a:p>
          </p:txBody>
        </p:sp>
        <p:grpSp>
          <p:nvGrpSpPr>
            <p:cNvPr id="16" name="Group 16"/>
            <p:cNvGrpSpPr>
              <a:grpSpLocks noChangeAspect="1"/>
            </p:cNvGrpSpPr>
            <p:nvPr/>
          </p:nvGrpSpPr>
          <p:grpSpPr>
            <a:xfrm>
              <a:off x="174253" y="0"/>
              <a:ext cx="4023499" cy="4023499"/>
              <a:chOff x="0" y="0"/>
              <a:chExt cx="2540000" cy="2540000"/>
            </a:xfrm>
          </p:grpSpPr>
          <p:sp>
            <p:nvSpPr>
              <p:cNvPr id="17" name="Freeform 17"/>
              <p:cNvSpPr/>
              <p:nvPr/>
            </p:nvSpPr>
            <p:spPr>
              <a:xfrm>
                <a:off x="1270000" y="0"/>
                <a:ext cx="1329090" cy="2514348"/>
              </a:xfrm>
              <a:custGeom>
                <a:avLst/>
                <a:gdLst/>
                <a:ahLst/>
                <a:cxnLst/>
                <a:rect l="l" t="t" r="r" b="b"/>
                <a:pathLst>
                  <a:path w="1329090" h="2514348">
                    <a:moveTo>
                      <a:pt x="0" y="0"/>
                    </a:moveTo>
                    <a:cubicBezTo>
                      <a:pt x="651981" y="0"/>
                      <a:pt x="1198051" y="493693"/>
                      <a:pt x="1263571" y="1142373"/>
                    </a:cubicBezTo>
                    <a:cubicBezTo>
                      <a:pt x="1329090" y="1791053"/>
                      <a:pt x="892774" y="2383972"/>
                      <a:pt x="253962" y="2514348"/>
                    </a:cubicBezTo>
                    <a:lnTo>
                      <a:pt x="0" y="1270000"/>
                    </a:lnTo>
                    <a:close/>
                  </a:path>
                </a:pathLst>
              </a:custGeom>
              <a:solidFill>
                <a:srgbClr val="8B1000"/>
              </a:solidFill>
            </p:spPr>
          </p:sp>
          <p:sp>
            <p:nvSpPr>
              <p:cNvPr id="18" name="Freeform 18"/>
              <p:cNvSpPr/>
              <p:nvPr/>
            </p:nvSpPr>
            <p:spPr>
              <a:xfrm>
                <a:off x="3634" y="1270000"/>
                <a:ext cx="1582203" cy="1323522"/>
              </a:xfrm>
              <a:custGeom>
                <a:avLst/>
                <a:gdLst/>
                <a:ahLst/>
                <a:cxnLst/>
                <a:rect l="l" t="t" r="r" b="b"/>
                <a:pathLst>
                  <a:path w="1582203" h="1323522">
                    <a:moveTo>
                      <a:pt x="1582202" y="1230101"/>
                    </a:moveTo>
                    <a:cubicBezTo>
                      <a:pt x="1218350" y="1323522"/>
                      <a:pt x="831807" y="1251069"/>
                      <a:pt x="526486" y="1032220"/>
                    </a:cubicBezTo>
                    <a:cubicBezTo>
                      <a:pt x="221165" y="813370"/>
                      <a:pt x="28396" y="470581"/>
                      <a:pt x="0" y="96001"/>
                    </a:cubicBezTo>
                    <a:lnTo>
                      <a:pt x="1266366" y="0"/>
                    </a:lnTo>
                    <a:close/>
                  </a:path>
                </a:pathLst>
              </a:custGeom>
              <a:solidFill>
                <a:srgbClr val="B4133F"/>
              </a:solidFill>
            </p:spPr>
          </p:sp>
          <p:sp>
            <p:nvSpPr>
              <p:cNvPr id="19" name="Freeform 19"/>
              <p:cNvSpPr/>
              <p:nvPr/>
            </p:nvSpPr>
            <p:spPr>
              <a:xfrm>
                <a:off x="-35675" y="0"/>
                <a:ext cx="1305675" cy="1429173"/>
              </a:xfrm>
              <a:custGeom>
                <a:avLst/>
                <a:gdLst/>
                <a:ahLst/>
                <a:cxnLst/>
                <a:rect l="l" t="t" r="r" b="b"/>
                <a:pathLst>
                  <a:path w="1305675" h="1429173">
                    <a:moveTo>
                      <a:pt x="45689" y="1429173"/>
                    </a:moveTo>
                    <a:cubicBezTo>
                      <a:pt x="0" y="1067505"/>
                      <a:pt x="111929" y="703641"/>
                      <a:pt x="352992" y="430182"/>
                    </a:cubicBezTo>
                    <a:cubicBezTo>
                      <a:pt x="594055" y="156722"/>
                      <a:pt x="941005" y="36"/>
                      <a:pt x="1305548" y="0"/>
                    </a:cubicBezTo>
                    <a:lnTo>
                      <a:pt x="1305675" y="1270000"/>
                    </a:lnTo>
                    <a:close/>
                  </a:path>
                </a:pathLst>
              </a:custGeom>
              <a:solidFill>
                <a:srgbClr val="D1357E"/>
              </a:solidFill>
            </p:spPr>
          </p:sp>
          <p:sp>
            <p:nvSpPr>
              <p:cNvPr id="20" name="Freeform 20"/>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C5FC0"/>
              </a:solidFill>
            </p:spPr>
          </p:sp>
        </p:grpSp>
      </p:grpSp>
      <p:grpSp>
        <p:nvGrpSpPr>
          <p:cNvPr id="21" name="Group 21"/>
          <p:cNvGrpSpPr/>
          <p:nvPr/>
        </p:nvGrpSpPr>
        <p:grpSpPr>
          <a:xfrm>
            <a:off x="10135293" y="1178314"/>
            <a:ext cx="7124007" cy="7930373"/>
            <a:chOff x="0" y="0"/>
            <a:chExt cx="9498677" cy="10573830"/>
          </a:xfrm>
        </p:grpSpPr>
        <p:sp>
          <p:nvSpPr>
            <p:cNvPr id="22" name="TextBox 22"/>
            <p:cNvSpPr txBox="1"/>
            <p:nvPr/>
          </p:nvSpPr>
          <p:spPr>
            <a:xfrm>
              <a:off x="0" y="-142875"/>
              <a:ext cx="9498677" cy="752475"/>
            </a:xfrm>
            <a:prstGeom prst="rect">
              <a:avLst/>
            </a:prstGeom>
          </p:spPr>
          <p:txBody>
            <a:bodyPr lIns="0" tIns="0" rIns="0" bIns="0" rtlCol="0" anchor="t">
              <a:spAutoFit/>
            </a:bodyPr>
            <a:lstStyle/>
            <a:p>
              <a:pPr algn="l">
                <a:lnSpc>
                  <a:spcPts val="4950"/>
                </a:lnSpc>
              </a:pPr>
              <a:r>
                <a:rPr lang="en-US" sz="3000" spc="240">
                  <a:solidFill>
                    <a:srgbClr val="8B1000"/>
                  </a:solidFill>
                  <a:latin typeface="Roboto"/>
                </a:rPr>
                <a:t>SKRÁNING MÁLA</a:t>
              </a:r>
            </a:p>
          </p:txBody>
        </p:sp>
        <p:sp>
          <p:nvSpPr>
            <p:cNvPr id="23" name="TextBox 23"/>
            <p:cNvSpPr txBox="1"/>
            <p:nvPr/>
          </p:nvSpPr>
          <p:spPr>
            <a:xfrm>
              <a:off x="0" y="71943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Í könnuninni var spurt út í skráningu mála og málsgagna en um það gilda reglur ÞÍ nr. 85 frá 2018.</a:t>
              </a:r>
            </a:p>
          </p:txBody>
        </p:sp>
        <p:sp>
          <p:nvSpPr>
            <p:cNvPr id="24" name="TextBox 24"/>
            <p:cNvSpPr txBox="1"/>
            <p:nvPr/>
          </p:nvSpPr>
          <p:spPr>
            <a:xfrm>
              <a:off x="0" y="3693285"/>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AUSTUR-HÚNAVATNSSÝSLA</a:t>
              </a:r>
            </a:p>
          </p:txBody>
        </p:sp>
        <p:sp>
          <p:nvSpPr>
            <p:cNvPr id="25" name="TextBox 25"/>
            <p:cNvSpPr txBox="1"/>
            <p:nvPr/>
          </p:nvSpPr>
          <p:spPr>
            <a:xfrm>
              <a:off x="0" y="455559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43% aðila skrá mál sem þeim berast eða eru til með ferðar hjá þeim. 71% skrá málsgögn.</a:t>
              </a:r>
            </a:p>
          </p:txBody>
        </p:sp>
        <p:sp>
          <p:nvSpPr>
            <p:cNvPr id="26" name="TextBox 26"/>
            <p:cNvSpPr txBox="1"/>
            <p:nvPr/>
          </p:nvSpPr>
          <p:spPr>
            <a:xfrm>
              <a:off x="0" y="7529446"/>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SKAGAFJARÐARSÝSLA</a:t>
              </a:r>
            </a:p>
          </p:txBody>
        </p:sp>
        <p:sp>
          <p:nvSpPr>
            <p:cNvPr id="27" name="TextBox 27"/>
            <p:cNvSpPr txBox="1"/>
            <p:nvPr/>
          </p:nvSpPr>
          <p:spPr>
            <a:xfrm>
              <a:off x="0" y="839175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46% aðila skrá mál og málsgögn, 27% segjast ekki gerða það, 27% annað (sumt skráð, á ekki við).</a:t>
              </a:r>
            </a:p>
          </p:txBody>
        </p:sp>
      </p:grpSp>
      <p:sp>
        <p:nvSpPr>
          <p:cNvPr id="28" name="TextBox 28"/>
          <p:cNvSpPr txBox="1"/>
          <p:nvPr/>
        </p:nvSpPr>
        <p:spPr>
          <a:xfrm>
            <a:off x="2515608" y="848347"/>
            <a:ext cx="2684033"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Austur-Húnavatnssýsla</a:t>
            </a:r>
          </a:p>
        </p:txBody>
      </p:sp>
      <p:sp>
        <p:nvSpPr>
          <p:cNvPr id="29" name="TextBox 29"/>
          <p:cNvSpPr txBox="1"/>
          <p:nvPr/>
        </p:nvSpPr>
        <p:spPr>
          <a:xfrm>
            <a:off x="2829035" y="5210737"/>
            <a:ext cx="2057180"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Skagafjarðarsýsla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12342" y="2134162"/>
            <a:ext cx="152400" cy="6248400"/>
          </a:xfrm>
          <a:prstGeom prst="rect">
            <a:avLst/>
          </a:prstGeom>
          <a:solidFill>
            <a:srgbClr val="929292"/>
          </a:solidFill>
        </p:spPr>
      </p:sp>
      <p:grpSp>
        <p:nvGrpSpPr>
          <p:cNvPr id="3" name="Group 3"/>
          <p:cNvGrpSpPr/>
          <p:nvPr/>
        </p:nvGrpSpPr>
        <p:grpSpPr>
          <a:xfrm>
            <a:off x="1028700" y="539861"/>
            <a:ext cx="5657850" cy="9222984"/>
            <a:chOff x="0" y="0"/>
            <a:chExt cx="1913890" cy="3119874"/>
          </a:xfrm>
        </p:grpSpPr>
        <p:sp>
          <p:nvSpPr>
            <p:cNvPr id="4" name="Freeform 4"/>
            <p:cNvSpPr/>
            <p:nvPr/>
          </p:nvSpPr>
          <p:spPr>
            <a:xfrm>
              <a:off x="0" y="0"/>
              <a:ext cx="1913890" cy="3119874"/>
            </a:xfrm>
            <a:custGeom>
              <a:avLst/>
              <a:gdLst/>
              <a:ahLst/>
              <a:cxnLst/>
              <a:rect l="l" t="t" r="r" b="b"/>
              <a:pathLst>
                <a:path w="1913890" h="3119874">
                  <a:moveTo>
                    <a:pt x="0" y="0"/>
                  </a:moveTo>
                  <a:lnTo>
                    <a:pt x="1913890" y="0"/>
                  </a:lnTo>
                  <a:lnTo>
                    <a:pt x="1913890" y="3119874"/>
                  </a:lnTo>
                  <a:lnTo>
                    <a:pt x="0" y="3119874"/>
                  </a:lnTo>
                  <a:close/>
                </a:path>
              </a:pathLst>
            </a:custGeom>
            <a:solidFill>
              <a:srgbClr val="E4E2EA"/>
            </a:solidFill>
          </p:spPr>
        </p:sp>
      </p:grpSp>
      <p:grpSp>
        <p:nvGrpSpPr>
          <p:cNvPr id="5" name="Group 5"/>
          <p:cNvGrpSpPr/>
          <p:nvPr/>
        </p:nvGrpSpPr>
        <p:grpSpPr>
          <a:xfrm>
            <a:off x="2390044" y="1215121"/>
            <a:ext cx="2935161" cy="3698813"/>
            <a:chOff x="0" y="0"/>
            <a:chExt cx="3913548" cy="4931750"/>
          </a:xfrm>
        </p:grpSpPr>
        <p:sp>
          <p:nvSpPr>
            <p:cNvPr id="6" name="TextBox 6"/>
            <p:cNvSpPr txBox="1"/>
            <p:nvPr/>
          </p:nvSpPr>
          <p:spPr>
            <a:xfrm>
              <a:off x="715768" y="4332464"/>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Nei</a:t>
              </a:r>
            </a:p>
            <a:p>
              <a:pPr algn="ctr">
                <a:lnSpc>
                  <a:spcPts val="1804"/>
                </a:lnSpc>
              </a:pPr>
              <a:r>
                <a:rPr lang="en-US" sz="1288">
                  <a:solidFill>
                    <a:srgbClr val="000000"/>
                  </a:solidFill>
                  <a:latin typeface="Open Sans Light"/>
                </a:rPr>
                <a:t>86%</a:t>
              </a:r>
            </a:p>
          </p:txBody>
        </p:sp>
        <p:sp>
          <p:nvSpPr>
            <p:cNvPr id="7" name="TextBox 7"/>
            <p:cNvSpPr txBox="1"/>
            <p:nvPr/>
          </p:nvSpPr>
          <p:spPr>
            <a:xfrm>
              <a:off x="2772399" y="-38100"/>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Já</a:t>
              </a:r>
            </a:p>
            <a:p>
              <a:pPr algn="ctr">
                <a:lnSpc>
                  <a:spcPts val="1804"/>
                </a:lnSpc>
              </a:pPr>
              <a:r>
                <a:rPr lang="en-US" sz="1288">
                  <a:solidFill>
                    <a:srgbClr val="000000"/>
                  </a:solidFill>
                  <a:latin typeface="Open Sans Light"/>
                </a:rPr>
                <a:t>14%</a:t>
              </a:r>
            </a:p>
          </p:txBody>
        </p:sp>
        <p:grpSp>
          <p:nvGrpSpPr>
            <p:cNvPr id="8" name="Group 8"/>
            <p:cNvGrpSpPr>
              <a:grpSpLocks noChangeAspect="1"/>
            </p:cNvGrpSpPr>
            <p:nvPr/>
          </p:nvGrpSpPr>
          <p:grpSpPr>
            <a:xfrm>
              <a:off x="0" y="509101"/>
              <a:ext cx="3913548" cy="3913548"/>
              <a:chOff x="0" y="0"/>
              <a:chExt cx="2540000" cy="2540000"/>
            </a:xfrm>
          </p:grpSpPr>
          <p:sp>
            <p:nvSpPr>
              <p:cNvPr id="9" name="Freeform 9"/>
              <p:cNvSpPr/>
              <p:nvPr/>
            </p:nvSpPr>
            <p:spPr>
              <a:xfrm>
                <a:off x="1270000" y="0"/>
                <a:ext cx="1017788" cy="1270000"/>
              </a:xfrm>
              <a:custGeom>
                <a:avLst/>
                <a:gdLst/>
                <a:ahLst/>
                <a:cxnLst/>
                <a:rect l="l" t="t" r="r" b="b"/>
                <a:pathLst>
                  <a:path w="1017788" h="1270000">
                    <a:moveTo>
                      <a:pt x="0" y="0"/>
                    </a:moveTo>
                    <a:cubicBezTo>
                      <a:pt x="400793" y="0"/>
                      <a:pt x="778067" y="189192"/>
                      <a:pt x="1017788" y="510390"/>
                    </a:cubicBezTo>
                    <a:lnTo>
                      <a:pt x="0" y="1270000"/>
                    </a:lnTo>
                    <a:close/>
                  </a:path>
                </a:pathLst>
              </a:custGeom>
              <a:solidFill>
                <a:srgbClr val="8B1000"/>
              </a:solidFill>
            </p:spPr>
          </p:sp>
          <p:sp>
            <p:nvSpPr>
              <p:cNvPr id="10" name="Freeform 10"/>
              <p:cNvSpPr/>
              <p:nvPr/>
            </p:nvSpPr>
            <p:spPr>
              <a:xfrm>
                <a:off x="-99109" y="0"/>
                <a:ext cx="2737076" cy="2672318"/>
              </a:xfrm>
              <a:custGeom>
                <a:avLst/>
                <a:gdLst/>
                <a:ahLst/>
                <a:cxnLst/>
                <a:rect l="l" t="t" r="r" b="b"/>
                <a:pathLst>
                  <a:path w="2737076" h="2672318">
                    <a:moveTo>
                      <a:pt x="2347661" y="460472"/>
                    </a:moveTo>
                    <a:cubicBezTo>
                      <a:pt x="2726702" y="918653"/>
                      <a:pt x="2737076" y="1578496"/>
                      <a:pt x="2372625" y="2048367"/>
                    </a:cubicBezTo>
                    <a:cubicBezTo>
                      <a:pt x="2008175" y="2518237"/>
                      <a:pt x="1366490" y="2672318"/>
                      <a:pt x="828427" y="2419157"/>
                    </a:cubicBezTo>
                    <a:cubicBezTo>
                      <a:pt x="290364" y="2165997"/>
                      <a:pt x="0" y="1573384"/>
                      <a:pt x="129674" y="993051"/>
                    </a:cubicBezTo>
                    <a:cubicBezTo>
                      <a:pt x="259348" y="412718"/>
                      <a:pt x="774338" y="60"/>
                      <a:pt x="1368982" y="0"/>
                    </a:cubicBezTo>
                    <a:lnTo>
                      <a:pt x="1369109" y="1270000"/>
                    </a:lnTo>
                    <a:close/>
                  </a:path>
                </a:pathLst>
              </a:custGeom>
              <a:solidFill>
                <a:srgbClr val="B4133F"/>
              </a:solidFill>
            </p:spPr>
          </p:sp>
          <p:sp>
            <p:nvSpPr>
              <p:cNvPr id="11" name="Freeform 1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2" name="Group 12"/>
          <p:cNvGrpSpPr/>
          <p:nvPr/>
        </p:nvGrpSpPr>
        <p:grpSpPr>
          <a:xfrm>
            <a:off x="1955333" y="5888776"/>
            <a:ext cx="3870196" cy="3017625"/>
            <a:chOff x="0" y="0"/>
            <a:chExt cx="5160261" cy="4023499"/>
          </a:xfrm>
        </p:grpSpPr>
        <p:sp>
          <p:nvSpPr>
            <p:cNvPr id="13" name="TextBox 13"/>
            <p:cNvSpPr txBox="1"/>
            <p:nvPr/>
          </p:nvSpPr>
          <p:spPr>
            <a:xfrm>
              <a:off x="4722929" y="2461985"/>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Já</a:t>
              </a:r>
            </a:p>
            <a:p>
              <a:pPr algn="ctr">
                <a:lnSpc>
                  <a:spcPts val="1855"/>
                </a:lnSpc>
              </a:pPr>
              <a:r>
                <a:rPr lang="en-US" sz="1325">
                  <a:solidFill>
                    <a:srgbClr val="000000"/>
                  </a:solidFill>
                  <a:latin typeface="Open Sans Light"/>
                </a:rPr>
                <a:t>60%</a:t>
              </a:r>
            </a:p>
          </p:txBody>
        </p:sp>
        <p:sp>
          <p:nvSpPr>
            <p:cNvPr id="14" name="TextBox 14"/>
            <p:cNvSpPr txBox="1"/>
            <p:nvPr/>
          </p:nvSpPr>
          <p:spPr>
            <a:xfrm>
              <a:off x="0" y="927412"/>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Nei</a:t>
              </a:r>
            </a:p>
            <a:p>
              <a:pPr algn="ctr">
                <a:lnSpc>
                  <a:spcPts val="1855"/>
                </a:lnSpc>
              </a:pPr>
              <a:r>
                <a:rPr lang="en-US" sz="1325">
                  <a:solidFill>
                    <a:srgbClr val="000000"/>
                  </a:solidFill>
                  <a:latin typeface="Open Sans Light"/>
                </a:rPr>
                <a:t>40%</a:t>
              </a:r>
            </a:p>
          </p:txBody>
        </p:sp>
        <p:grpSp>
          <p:nvGrpSpPr>
            <p:cNvPr id="15" name="Group 15"/>
            <p:cNvGrpSpPr>
              <a:grpSpLocks noChangeAspect="1"/>
            </p:cNvGrpSpPr>
            <p:nvPr/>
          </p:nvGrpSpPr>
          <p:grpSpPr>
            <a:xfrm>
              <a:off x="568381" y="0"/>
              <a:ext cx="4023499" cy="4023499"/>
              <a:chOff x="0" y="0"/>
              <a:chExt cx="2540000" cy="2540000"/>
            </a:xfrm>
          </p:grpSpPr>
          <p:sp>
            <p:nvSpPr>
              <p:cNvPr id="16" name="Freeform 16"/>
              <p:cNvSpPr/>
              <p:nvPr/>
            </p:nvSpPr>
            <p:spPr>
              <a:xfrm>
                <a:off x="473094" y="0"/>
                <a:ext cx="2174686" cy="2634521"/>
              </a:xfrm>
              <a:custGeom>
                <a:avLst/>
                <a:gdLst/>
                <a:ahLst/>
                <a:cxnLst/>
                <a:rect l="l" t="t" r="r" b="b"/>
                <a:pathLst>
                  <a:path w="2174686" h="2634521">
                    <a:moveTo>
                      <a:pt x="796906" y="0"/>
                    </a:moveTo>
                    <a:cubicBezTo>
                      <a:pt x="1354914" y="0"/>
                      <a:pt x="1847555" y="364235"/>
                      <a:pt x="2011121" y="897733"/>
                    </a:cubicBezTo>
                    <a:cubicBezTo>
                      <a:pt x="2174686" y="1431230"/>
                      <a:pt x="1970855" y="2008997"/>
                      <a:pt x="1508737" y="2321759"/>
                    </a:cubicBezTo>
                    <a:cubicBezTo>
                      <a:pt x="1046618" y="2634521"/>
                      <a:pt x="434482" y="2609000"/>
                      <a:pt x="0" y="2258859"/>
                    </a:cubicBezTo>
                    <a:lnTo>
                      <a:pt x="796906" y="1270000"/>
                    </a:lnTo>
                    <a:close/>
                  </a:path>
                </a:pathLst>
              </a:custGeom>
              <a:solidFill>
                <a:srgbClr val="8B1000"/>
              </a:solidFill>
            </p:spPr>
          </p:sp>
          <p:sp>
            <p:nvSpPr>
              <p:cNvPr id="17" name="Freeform 17"/>
              <p:cNvSpPr/>
              <p:nvPr/>
            </p:nvSpPr>
            <p:spPr>
              <a:xfrm>
                <a:off x="-107848" y="0"/>
                <a:ext cx="1377848" cy="2297452"/>
              </a:xfrm>
              <a:custGeom>
                <a:avLst/>
                <a:gdLst/>
                <a:ahLst/>
                <a:cxnLst/>
                <a:rect l="l" t="t" r="r" b="b"/>
                <a:pathLst>
                  <a:path w="1377848" h="2297452">
                    <a:moveTo>
                      <a:pt x="631361" y="2297452"/>
                    </a:moveTo>
                    <a:cubicBezTo>
                      <a:pt x="186261" y="1974067"/>
                      <a:pt x="0" y="1400864"/>
                      <a:pt x="169987" y="877609"/>
                    </a:cubicBezTo>
                    <a:cubicBezTo>
                      <a:pt x="339973" y="354354"/>
                      <a:pt x="827547" y="55"/>
                      <a:pt x="1377721" y="0"/>
                    </a:cubicBezTo>
                    <a:lnTo>
                      <a:pt x="1377848" y="1270000"/>
                    </a:lnTo>
                    <a:close/>
                  </a:path>
                </a:pathLst>
              </a:custGeom>
              <a:solidFill>
                <a:srgbClr val="B4133F"/>
              </a:solidFill>
            </p:spPr>
          </p:sp>
          <p:sp>
            <p:nvSpPr>
              <p:cNvPr id="18" name="Freeform 1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9" name="Group 19"/>
          <p:cNvGrpSpPr/>
          <p:nvPr/>
        </p:nvGrpSpPr>
        <p:grpSpPr>
          <a:xfrm>
            <a:off x="10135293" y="616339"/>
            <a:ext cx="7124007" cy="9054323"/>
            <a:chOff x="0" y="0"/>
            <a:chExt cx="9498677" cy="12072430"/>
          </a:xfrm>
        </p:grpSpPr>
        <p:sp>
          <p:nvSpPr>
            <p:cNvPr id="20" name="TextBox 20"/>
            <p:cNvSpPr txBox="1"/>
            <p:nvPr/>
          </p:nvSpPr>
          <p:spPr>
            <a:xfrm>
              <a:off x="0" y="-142875"/>
              <a:ext cx="9498677" cy="752475"/>
            </a:xfrm>
            <a:prstGeom prst="rect">
              <a:avLst/>
            </a:prstGeom>
          </p:spPr>
          <p:txBody>
            <a:bodyPr lIns="0" tIns="0" rIns="0" bIns="0" rtlCol="0" anchor="t">
              <a:spAutoFit/>
            </a:bodyPr>
            <a:lstStyle/>
            <a:p>
              <a:pPr algn="l">
                <a:lnSpc>
                  <a:spcPts val="4950"/>
                </a:lnSpc>
              </a:pPr>
              <a:r>
                <a:rPr lang="en-US" sz="3000" spc="240">
                  <a:solidFill>
                    <a:srgbClr val="8B1000"/>
                  </a:solidFill>
                  <a:latin typeface="Roboto"/>
                </a:rPr>
                <a:t>SKJALAVÖRSLUKERFI</a:t>
              </a:r>
            </a:p>
          </p:txBody>
        </p:sp>
        <p:sp>
          <p:nvSpPr>
            <p:cNvPr id="21" name="TextBox 21"/>
            <p:cNvSpPr txBox="1"/>
            <p:nvPr/>
          </p:nvSpPr>
          <p:spPr>
            <a:xfrm>
              <a:off x="0" y="71943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Í könnuninni var spurt hvort skipulagsheildin notaði rafrænt skjalavörslukerfi.</a:t>
              </a:r>
            </a:p>
          </p:txBody>
        </p:sp>
        <p:sp>
          <p:nvSpPr>
            <p:cNvPr id="22" name="TextBox 22"/>
            <p:cNvSpPr txBox="1"/>
            <p:nvPr/>
          </p:nvSpPr>
          <p:spPr>
            <a:xfrm>
              <a:off x="0" y="3693285"/>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AUSTUR-HÚNAVATNSSÝSLA</a:t>
              </a:r>
            </a:p>
          </p:txBody>
        </p:sp>
        <p:sp>
          <p:nvSpPr>
            <p:cNvPr id="23" name="TextBox 23"/>
            <p:cNvSpPr txBox="1"/>
            <p:nvPr/>
          </p:nvSpPr>
          <p:spPr>
            <a:xfrm>
              <a:off x="0" y="4555598"/>
              <a:ext cx="9498677" cy="29313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Einungis einn aðili sagðist nota rafrænt skjalavörslukerfi (OneSystems). Enginn hafði leitað eftir samþykki héraðsskjalasafns.</a:t>
              </a:r>
            </a:p>
          </p:txBody>
        </p:sp>
        <p:sp>
          <p:nvSpPr>
            <p:cNvPr id="24" name="TextBox 24"/>
            <p:cNvSpPr txBox="1"/>
            <p:nvPr/>
          </p:nvSpPr>
          <p:spPr>
            <a:xfrm>
              <a:off x="0" y="8278746"/>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SKAGAFJARÐARSÝSLA</a:t>
              </a:r>
            </a:p>
          </p:txBody>
        </p:sp>
        <p:sp>
          <p:nvSpPr>
            <p:cNvPr id="25" name="TextBox 25"/>
            <p:cNvSpPr txBox="1"/>
            <p:nvPr/>
          </p:nvSpPr>
          <p:spPr>
            <a:xfrm>
              <a:off x="0" y="9141058"/>
              <a:ext cx="9498677" cy="29313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60% aðila sögðust nota rafræn skjalavörslukerfi (allir nota OneSystems). Enginn hafði leitað eftir samþykki héraðsskjalasafns.</a:t>
              </a:r>
            </a:p>
          </p:txBody>
        </p:sp>
      </p:grpSp>
      <p:sp>
        <p:nvSpPr>
          <p:cNvPr id="26" name="TextBox 26"/>
          <p:cNvSpPr txBox="1"/>
          <p:nvPr/>
        </p:nvSpPr>
        <p:spPr>
          <a:xfrm>
            <a:off x="2515608" y="839904"/>
            <a:ext cx="2684033"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Austur-Húnavatnssýsla</a:t>
            </a:r>
          </a:p>
        </p:txBody>
      </p:sp>
      <p:sp>
        <p:nvSpPr>
          <p:cNvPr id="27" name="TextBox 27"/>
          <p:cNvSpPr txBox="1"/>
          <p:nvPr/>
        </p:nvSpPr>
        <p:spPr>
          <a:xfrm>
            <a:off x="2829035" y="5308076"/>
            <a:ext cx="2057180"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Skagafjarðarsýsla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12342" y="2134162"/>
            <a:ext cx="152400" cy="6248400"/>
          </a:xfrm>
          <a:prstGeom prst="rect">
            <a:avLst/>
          </a:prstGeom>
          <a:solidFill>
            <a:srgbClr val="929292"/>
          </a:solidFill>
        </p:spPr>
      </p:sp>
      <p:grpSp>
        <p:nvGrpSpPr>
          <p:cNvPr id="3" name="Group 3"/>
          <p:cNvGrpSpPr/>
          <p:nvPr/>
        </p:nvGrpSpPr>
        <p:grpSpPr>
          <a:xfrm>
            <a:off x="1028700" y="539861"/>
            <a:ext cx="5657850" cy="9222984"/>
            <a:chOff x="0" y="0"/>
            <a:chExt cx="1913890" cy="3119874"/>
          </a:xfrm>
        </p:grpSpPr>
        <p:sp>
          <p:nvSpPr>
            <p:cNvPr id="4" name="Freeform 4"/>
            <p:cNvSpPr/>
            <p:nvPr/>
          </p:nvSpPr>
          <p:spPr>
            <a:xfrm>
              <a:off x="0" y="0"/>
              <a:ext cx="1913890" cy="3119874"/>
            </a:xfrm>
            <a:custGeom>
              <a:avLst/>
              <a:gdLst/>
              <a:ahLst/>
              <a:cxnLst/>
              <a:rect l="l" t="t" r="r" b="b"/>
              <a:pathLst>
                <a:path w="1913890" h="3119874">
                  <a:moveTo>
                    <a:pt x="0" y="0"/>
                  </a:moveTo>
                  <a:lnTo>
                    <a:pt x="1913890" y="0"/>
                  </a:lnTo>
                  <a:lnTo>
                    <a:pt x="1913890" y="3119874"/>
                  </a:lnTo>
                  <a:lnTo>
                    <a:pt x="0" y="3119874"/>
                  </a:lnTo>
                  <a:close/>
                </a:path>
              </a:pathLst>
            </a:custGeom>
            <a:solidFill>
              <a:srgbClr val="E4E2EA"/>
            </a:solidFill>
          </p:spPr>
        </p:sp>
      </p:grpSp>
      <p:grpSp>
        <p:nvGrpSpPr>
          <p:cNvPr id="5" name="Group 5"/>
          <p:cNvGrpSpPr/>
          <p:nvPr/>
        </p:nvGrpSpPr>
        <p:grpSpPr>
          <a:xfrm>
            <a:off x="2390044" y="1215121"/>
            <a:ext cx="2935161" cy="3698813"/>
            <a:chOff x="0" y="0"/>
            <a:chExt cx="3913548" cy="4931750"/>
          </a:xfrm>
        </p:grpSpPr>
        <p:sp>
          <p:nvSpPr>
            <p:cNvPr id="6" name="TextBox 6"/>
            <p:cNvSpPr txBox="1"/>
            <p:nvPr/>
          </p:nvSpPr>
          <p:spPr>
            <a:xfrm>
              <a:off x="715768" y="4332464"/>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Nei</a:t>
              </a:r>
            </a:p>
            <a:p>
              <a:pPr algn="ctr">
                <a:lnSpc>
                  <a:spcPts val="1804"/>
                </a:lnSpc>
              </a:pPr>
              <a:r>
                <a:rPr lang="en-US" sz="1288">
                  <a:solidFill>
                    <a:srgbClr val="000000"/>
                  </a:solidFill>
                  <a:latin typeface="Open Sans Light"/>
                </a:rPr>
                <a:t>86%</a:t>
              </a:r>
            </a:p>
          </p:txBody>
        </p:sp>
        <p:sp>
          <p:nvSpPr>
            <p:cNvPr id="7" name="TextBox 7"/>
            <p:cNvSpPr txBox="1"/>
            <p:nvPr/>
          </p:nvSpPr>
          <p:spPr>
            <a:xfrm>
              <a:off x="2772399" y="-38100"/>
              <a:ext cx="425381" cy="599286"/>
            </a:xfrm>
            <a:prstGeom prst="rect">
              <a:avLst/>
            </a:prstGeom>
          </p:spPr>
          <p:txBody>
            <a:bodyPr lIns="0" tIns="0" rIns="0" bIns="0" rtlCol="0" anchor="t">
              <a:spAutoFit/>
            </a:bodyPr>
            <a:lstStyle/>
            <a:p>
              <a:pPr algn="ctr">
                <a:lnSpc>
                  <a:spcPts val="1804"/>
                </a:lnSpc>
              </a:pPr>
              <a:r>
                <a:rPr lang="en-US" sz="1288">
                  <a:solidFill>
                    <a:srgbClr val="000000"/>
                  </a:solidFill>
                  <a:latin typeface="Open Sans Light"/>
                </a:rPr>
                <a:t>Já</a:t>
              </a:r>
            </a:p>
            <a:p>
              <a:pPr algn="ctr">
                <a:lnSpc>
                  <a:spcPts val="1804"/>
                </a:lnSpc>
              </a:pPr>
              <a:r>
                <a:rPr lang="en-US" sz="1288">
                  <a:solidFill>
                    <a:srgbClr val="000000"/>
                  </a:solidFill>
                  <a:latin typeface="Open Sans Light"/>
                </a:rPr>
                <a:t>14%</a:t>
              </a:r>
            </a:p>
          </p:txBody>
        </p:sp>
        <p:grpSp>
          <p:nvGrpSpPr>
            <p:cNvPr id="8" name="Group 8"/>
            <p:cNvGrpSpPr>
              <a:grpSpLocks noChangeAspect="1"/>
            </p:cNvGrpSpPr>
            <p:nvPr/>
          </p:nvGrpSpPr>
          <p:grpSpPr>
            <a:xfrm>
              <a:off x="0" y="509101"/>
              <a:ext cx="3913548" cy="3913548"/>
              <a:chOff x="0" y="0"/>
              <a:chExt cx="2540000" cy="2540000"/>
            </a:xfrm>
          </p:grpSpPr>
          <p:sp>
            <p:nvSpPr>
              <p:cNvPr id="9" name="Freeform 9"/>
              <p:cNvSpPr/>
              <p:nvPr/>
            </p:nvSpPr>
            <p:spPr>
              <a:xfrm>
                <a:off x="1270000" y="0"/>
                <a:ext cx="1017788" cy="1270000"/>
              </a:xfrm>
              <a:custGeom>
                <a:avLst/>
                <a:gdLst/>
                <a:ahLst/>
                <a:cxnLst/>
                <a:rect l="l" t="t" r="r" b="b"/>
                <a:pathLst>
                  <a:path w="1017788" h="1270000">
                    <a:moveTo>
                      <a:pt x="0" y="0"/>
                    </a:moveTo>
                    <a:cubicBezTo>
                      <a:pt x="400793" y="0"/>
                      <a:pt x="778067" y="189192"/>
                      <a:pt x="1017788" y="510390"/>
                    </a:cubicBezTo>
                    <a:lnTo>
                      <a:pt x="0" y="1270000"/>
                    </a:lnTo>
                    <a:close/>
                  </a:path>
                </a:pathLst>
              </a:custGeom>
              <a:solidFill>
                <a:srgbClr val="8B1000"/>
              </a:solidFill>
            </p:spPr>
          </p:sp>
          <p:sp>
            <p:nvSpPr>
              <p:cNvPr id="10" name="Freeform 10"/>
              <p:cNvSpPr/>
              <p:nvPr/>
            </p:nvSpPr>
            <p:spPr>
              <a:xfrm>
                <a:off x="-99109" y="0"/>
                <a:ext cx="2737076" cy="2672318"/>
              </a:xfrm>
              <a:custGeom>
                <a:avLst/>
                <a:gdLst/>
                <a:ahLst/>
                <a:cxnLst/>
                <a:rect l="l" t="t" r="r" b="b"/>
                <a:pathLst>
                  <a:path w="2737076" h="2672318">
                    <a:moveTo>
                      <a:pt x="2347661" y="460472"/>
                    </a:moveTo>
                    <a:cubicBezTo>
                      <a:pt x="2726702" y="918653"/>
                      <a:pt x="2737076" y="1578496"/>
                      <a:pt x="2372625" y="2048367"/>
                    </a:cubicBezTo>
                    <a:cubicBezTo>
                      <a:pt x="2008175" y="2518237"/>
                      <a:pt x="1366490" y="2672318"/>
                      <a:pt x="828427" y="2419157"/>
                    </a:cubicBezTo>
                    <a:cubicBezTo>
                      <a:pt x="290364" y="2165997"/>
                      <a:pt x="0" y="1573384"/>
                      <a:pt x="129674" y="993051"/>
                    </a:cubicBezTo>
                    <a:cubicBezTo>
                      <a:pt x="259348" y="412718"/>
                      <a:pt x="774338" y="60"/>
                      <a:pt x="1368982" y="0"/>
                    </a:cubicBezTo>
                    <a:lnTo>
                      <a:pt x="1369109" y="1270000"/>
                    </a:lnTo>
                    <a:close/>
                  </a:path>
                </a:pathLst>
              </a:custGeom>
              <a:solidFill>
                <a:srgbClr val="B4133F"/>
              </a:solidFill>
            </p:spPr>
          </p:sp>
          <p:sp>
            <p:nvSpPr>
              <p:cNvPr id="11" name="Freeform 1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2" name="Group 12"/>
          <p:cNvGrpSpPr/>
          <p:nvPr/>
        </p:nvGrpSpPr>
        <p:grpSpPr>
          <a:xfrm>
            <a:off x="1955333" y="5888776"/>
            <a:ext cx="3870196" cy="3017625"/>
            <a:chOff x="0" y="0"/>
            <a:chExt cx="5160261" cy="4023499"/>
          </a:xfrm>
        </p:grpSpPr>
        <p:sp>
          <p:nvSpPr>
            <p:cNvPr id="13" name="TextBox 13"/>
            <p:cNvSpPr txBox="1"/>
            <p:nvPr/>
          </p:nvSpPr>
          <p:spPr>
            <a:xfrm>
              <a:off x="4722929" y="2461985"/>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Já</a:t>
              </a:r>
            </a:p>
            <a:p>
              <a:pPr algn="ctr">
                <a:lnSpc>
                  <a:spcPts val="1855"/>
                </a:lnSpc>
              </a:pPr>
              <a:r>
                <a:rPr lang="en-US" sz="1325">
                  <a:solidFill>
                    <a:srgbClr val="000000"/>
                  </a:solidFill>
                  <a:latin typeface="Open Sans Light"/>
                </a:rPr>
                <a:t>60%</a:t>
              </a:r>
            </a:p>
          </p:txBody>
        </p:sp>
        <p:sp>
          <p:nvSpPr>
            <p:cNvPr id="14" name="TextBox 14"/>
            <p:cNvSpPr txBox="1"/>
            <p:nvPr/>
          </p:nvSpPr>
          <p:spPr>
            <a:xfrm>
              <a:off x="0" y="927412"/>
              <a:ext cx="437332" cy="605528"/>
            </a:xfrm>
            <a:prstGeom prst="rect">
              <a:avLst/>
            </a:prstGeom>
          </p:spPr>
          <p:txBody>
            <a:bodyPr lIns="0" tIns="0" rIns="0" bIns="0" rtlCol="0" anchor="t">
              <a:spAutoFit/>
            </a:bodyPr>
            <a:lstStyle/>
            <a:p>
              <a:pPr algn="ctr">
                <a:lnSpc>
                  <a:spcPts val="1855"/>
                </a:lnSpc>
              </a:pPr>
              <a:r>
                <a:rPr lang="en-US" sz="1325">
                  <a:solidFill>
                    <a:srgbClr val="000000"/>
                  </a:solidFill>
                  <a:latin typeface="Open Sans Light"/>
                </a:rPr>
                <a:t>Nei</a:t>
              </a:r>
            </a:p>
            <a:p>
              <a:pPr algn="ctr">
                <a:lnSpc>
                  <a:spcPts val="1855"/>
                </a:lnSpc>
              </a:pPr>
              <a:r>
                <a:rPr lang="en-US" sz="1325">
                  <a:solidFill>
                    <a:srgbClr val="000000"/>
                  </a:solidFill>
                  <a:latin typeface="Open Sans Light"/>
                </a:rPr>
                <a:t>40%</a:t>
              </a:r>
            </a:p>
          </p:txBody>
        </p:sp>
        <p:grpSp>
          <p:nvGrpSpPr>
            <p:cNvPr id="15" name="Group 15"/>
            <p:cNvGrpSpPr>
              <a:grpSpLocks noChangeAspect="1"/>
            </p:cNvGrpSpPr>
            <p:nvPr/>
          </p:nvGrpSpPr>
          <p:grpSpPr>
            <a:xfrm>
              <a:off x="568381" y="0"/>
              <a:ext cx="4023499" cy="4023499"/>
              <a:chOff x="0" y="0"/>
              <a:chExt cx="2540000" cy="2540000"/>
            </a:xfrm>
          </p:grpSpPr>
          <p:sp>
            <p:nvSpPr>
              <p:cNvPr id="16" name="Freeform 16"/>
              <p:cNvSpPr/>
              <p:nvPr/>
            </p:nvSpPr>
            <p:spPr>
              <a:xfrm>
                <a:off x="473094" y="0"/>
                <a:ext cx="2174686" cy="2634521"/>
              </a:xfrm>
              <a:custGeom>
                <a:avLst/>
                <a:gdLst/>
                <a:ahLst/>
                <a:cxnLst/>
                <a:rect l="l" t="t" r="r" b="b"/>
                <a:pathLst>
                  <a:path w="2174686" h="2634521">
                    <a:moveTo>
                      <a:pt x="796906" y="0"/>
                    </a:moveTo>
                    <a:cubicBezTo>
                      <a:pt x="1354914" y="0"/>
                      <a:pt x="1847555" y="364235"/>
                      <a:pt x="2011121" y="897733"/>
                    </a:cubicBezTo>
                    <a:cubicBezTo>
                      <a:pt x="2174686" y="1431230"/>
                      <a:pt x="1970855" y="2008997"/>
                      <a:pt x="1508737" y="2321759"/>
                    </a:cubicBezTo>
                    <a:cubicBezTo>
                      <a:pt x="1046618" y="2634521"/>
                      <a:pt x="434482" y="2609000"/>
                      <a:pt x="0" y="2258859"/>
                    </a:cubicBezTo>
                    <a:lnTo>
                      <a:pt x="796906" y="1270000"/>
                    </a:lnTo>
                    <a:close/>
                  </a:path>
                </a:pathLst>
              </a:custGeom>
              <a:solidFill>
                <a:srgbClr val="8B1000"/>
              </a:solidFill>
            </p:spPr>
          </p:sp>
          <p:sp>
            <p:nvSpPr>
              <p:cNvPr id="17" name="Freeform 17"/>
              <p:cNvSpPr/>
              <p:nvPr/>
            </p:nvSpPr>
            <p:spPr>
              <a:xfrm>
                <a:off x="-107848" y="0"/>
                <a:ext cx="1377848" cy="2297452"/>
              </a:xfrm>
              <a:custGeom>
                <a:avLst/>
                <a:gdLst/>
                <a:ahLst/>
                <a:cxnLst/>
                <a:rect l="l" t="t" r="r" b="b"/>
                <a:pathLst>
                  <a:path w="1377848" h="2297452">
                    <a:moveTo>
                      <a:pt x="631361" y="2297452"/>
                    </a:moveTo>
                    <a:cubicBezTo>
                      <a:pt x="186261" y="1974067"/>
                      <a:pt x="0" y="1400864"/>
                      <a:pt x="169987" y="877609"/>
                    </a:cubicBezTo>
                    <a:cubicBezTo>
                      <a:pt x="339973" y="354354"/>
                      <a:pt x="827547" y="55"/>
                      <a:pt x="1377721" y="0"/>
                    </a:cubicBezTo>
                    <a:lnTo>
                      <a:pt x="1377848" y="1270000"/>
                    </a:lnTo>
                    <a:close/>
                  </a:path>
                </a:pathLst>
              </a:custGeom>
              <a:solidFill>
                <a:srgbClr val="B4133F"/>
              </a:solidFill>
            </p:spPr>
          </p:sp>
          <p:sp>
            <p:nvSpPr>
              <p:cNvPr id="18" name="Freeform 1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D1357E"/>
              </a:solidFill>
            </p:spPr>
          </p:sp>
        </p:grpSp>
      </p:grpSp>
      <p:grpSp>
        <p:nvGrpSpPr>
          <p:cNvPr id="19" name="Group 19"/>
          <p:cNvGrpSpPr/>
          <p:nvPr/>
        </p:nvGrpSpPr>
        <p:grpSpPr>
          <a:xfrm>
            <a:off x="10135293" y="1459301"/>
            <a:ext cx="7124007" cy="7368398"/>
            <a:chOff x="0" y="0"/>
            <a:chExt cx="9498677" cy="9824530"/>
          </a:xfrm>
        </p:grpSpPr>
        <p:sp>
          <p:nvSpPr>
            <p:cNvPr id="20" name="TextBox 20"/>
            <p:cNvSpPr txBox="1"/>
            <p:nvPr/>
          </p:nvSpPr>
          <p:spPr>
            <a:xfrm>
              <a:off x="0" y="-142875"/>
              <a:ext cx="9498677" cy="752475"/>
            </a:xfrm>
            <a:prstGeom prst="rect">
              <a:avLst/>
            </a:prstGeom>
          </p:spPr>
          <p:txBody>
            <a:bodyPr lIns="0" tIns="0" rIns="0" bIns="0" rtlCol="0" anchor="t">
              <a:spAutoFit/>
            </a:bodyPr>
            <a:lstStyle/>
            <a:p>
              <a:pPr algn="l">
                <a:lnSpc>
                  <a:spcPts val="4950"/>
                </a:lnSpc>
              </a:pPr>
              <a:r>
                <a:rPr lang="en-US" sz="3000" spc="240">
                  <a:solidFill>
                    <a:srgbClr val="8B1000"/>
                  </a:solidFill>
                  <a:latin typeface="Roboto"/>
                </a:rPr>
                <a:t>GAGNAGRUNNAR</a:t>
              </a:r>
            </a:p>
          </p:txBody>
        </p:sp>
        <p:sp>
          <p:nvSpPr>
            <p:cNvPr id="21" name="TextBox 21"/>
            <p:cNvSpPr txBox="1"/>
            <p:nvPr/>
          </p:nvSpPr>
          <p:spPr>
            <a:xfrm>
              <a:off x="0" y="71943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Þegar könnunin var gerð átti að tilkynna nýjar rafrænar skrár og gagnagrunn til opinbers skjalasafns.</a:t>
              </a:r>
            </a:p>
          </p:txBody>
        </p:sp>
        <p:sp>
          <p:nvSpPr>
            <p:cNvPr id="22" name="TextBox 22"/>
            <p:cNvSpPr txBox="1"/>
            <p:nvPr/>
          </p:nvSpPr>
          <p:spPr>
            <a:xfrm>
              <a:off x="0" y="3693285"/>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AUSTUR-HÚNAVATNSSÝSLA</a:t>
              </a:r>
            </a:p>
          </p:txBody>
        </p:sp>
        <p:sp>
          <p:nvSpPr>
            <p:cNvPr id="23" name="TextBox 23"/>
            <p:cNvSpPr txBox="1"/>
            <p:nvPr/>
          </p:nvSpPr>
          <p:spPr>
            <a:xfrm>
              <a:off x="0" y="4555598"/>
              <a:ext cx="9498677" cy="21820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Enginn gagnagrunnur hefur verið tilkynntur. Einungis þrír aðilar sögðust nota gagnagrunna í sínum störfum.</a:t>
              </a:r>
            </a:p>
          </p:txBody>
        </p:sp>
        <p:sp>
          <p:nvSpPr>
            <p:cNvPr id="24" name="TextBox 24"/>
            <p:cNvSpPr txBox="1"/>
            <p:nvPr/>
          </p:nvSpPr>
          <p:spPr>
            <a:xfrm>
              <a:off x="0" y="7529446"/>
              <a:ext cx="9498677" cy="752475"/>
            </a:xfrm>
            <a:prstGeom prst="rect">
              <a:avLst/>
            </a:prstGeom>
          </p:spPr>
          <p:txBody>
            <a:bodyPr lIns="0" tIns="0" rIns="0" bIns="0" rtlCol="0" anchor="t">
              <a:spAutoFit/>
            </a:bodyPr>
            <a:lstStyle/>
            <a:p>
              <a:pPr algn="l">
                <a:lnSpc>
                  <a:spcPts val="4950"/>
                </a:lnSpc>
              </a:pPr>
              <a:r>
                <a:rPr lang="en-US" sz="3000" spc="240">
                  <a:solidFill>
                    <a:srgbClr val="929292"/>
                  </a:solidFill>
                  <a:latin typeface="Roboto"/>
                </a:rPr>
                <a:t>SKAGAFJARÐARSÝSLA</a:t>
              </a:r>
            </a:p>
          </p:txBody>
        </p:sp>
        <p:sp>
          <p:nvSpPr>
            <p:cNvPr id="25" name="TextBox 25"/>
            <p:cNvSpPr txBox="1"/>
            <p:nvPr/>
          </p:nvSpPr>
          <p:spPr>
            <a:xfrm>
              <a:off x="0" y="8391758"/>
              <a:ext cx="9498677" cy="14327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Einn aðili tilkynnt um nýjan gagnagrunn, enginn tilkynnt um úrelta gagnagrunna.</a:t>
              </a:r>
            </a:p>
          </p:txBody>
        </p:sp>
      </p:grpSp>
      <p:sp>
        <p:nvSpPr>
          <p:cNvPr id="26" name="TextBox 26"/>
          <p:cNvSpPr txBox="1"/>
          <p:nvPr/>
        </p:nvSpPr>
        <p:spPr>
          <a:xfrm>
            <a:off x="2515608" y="839904"/>
            <a:ext cx="2684033"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Austur-Húnavatnssýsla</a:t>
            </a:r>
          </a:p>
        </p:txBody>
      </p:sp>
      <p:sp>
        <p:nvSpPr>
          <p:cNvPr id="27" name="TextBox 27"/>
          <p:cNvSpPr txBox="1"/>
          <p:nvPr/>
        </p:nvSpPr>
        <p:spPr>
          <a:xfrm>
            <a:off x="2829035" y="5308076"/>
            <a:ext cx="2057180" cy="329967"/>
          </a:xfrm>
          <a:prstGeom prst="rect">
            <a:avLst/>
          </a:prstGeom>
        </p:spPr>
        <p:txBody>
          <a:bodyPr lIns="0" tIns="0" rIns="0" bIns="0" rtlCol="0" anchor="t">
            <a:spAutoFit/>
          </a:bodyPr>
          <a:lstStyle/>
          <a:p>
            <a:pPr algn="ctr">
              <a:lnSpc>
                <a:spcPts val="2648"/>
              </a:lnSpc>
            </a:pPr>
            <a:r>
              <a:rPr lang="en-US" sz="1892">
                <a:solidFill>
                  <a:srgbClr val="929292"/>
                </a:solidFill>
                <a:latin typeface="Arimo Bold"/>
              </a:rPr>
              <a:t>Skagafjarðarsýsla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2122" y="1009650"/>
            <a:ext cx="14243755" cy="1162050"/>
          </a:xfrm>
          <a:prstGeom prst="rect">
            <a:avLst/>
          </a:prstGeom>
        </p:spPr>
        <p:txBody>
          <a:bodyPr lIns="0" tIns="0" rIns="0" bIns="0" rtlCol="0" anchor="t">
            <a:spAutoFit/>
          </a:bodyPr>
          <a:lstStyle/>
          <a:p>
            <a:pPr algn="ctr">
              <a:lnSpc>
                <a:spcPts val="9000"/>
              </a:lnSpc>
            </a:pPr>
            <a:r>
              <a:rPr lang="en-US" sz="7500" spc="150">
                <a:solidFill>
                  <a:srgbClr val="8B1000"/>
                </a:solidFill>
                <a:latin typeface="Arvo"/>
              </a:rPr>
              <a:t>Viðhorf sveitarstjóra á NV</a:t>
            </a:r>
          </a:p>
        </p:txBody>
      </p:sp>
      <p:sp>
        <p:nvSpPr>
          <p:cNvPr id="3" name="AutoShape 3"/>
          <p:cNvSpPr/>
          <p:nvPr/>
        </p:nvSpPr>
        <p:spPr>
          <a:xfrm>
            <a:off x="1029318" y="3152775"/>
            <a:ext cx="5009985" cy="152400"/>
          </a:xfrm>
          <a:prstGeom prst="rect">
            <a:avLst/>
          </a:prstGeom>
          <a:solidFill>
            <a:srgbClr val="929292"/>
          </a:solidFill>
        </p:spPr>
      </p:sp>
      <p:sp>
        <p:nvSpPr>
          <p:cNvPr id="4" name="AutoShape 4"/>
          <p:cNvSpPr/>
          <p:nvPr/>
        </p:nvSpPr>
        <p:spPr>
          <a:xfrm>
            <a:off x="6639007" y="3152775"/>
            <a:ext cx="5009985" cy="152400"/>
          </a:xfrm>
          <a:prstGeom prst="rect">
            <a:avLst/>
          </a:prstGeom>
          <a:solidFill>
            <a:srgbClr val="929292"/>
          </a:solidFill>
        </p:spPr>
      </p:sp>
      <p:sp>
        <p:nvSpPr>
          <p:cNvPr id="5" name="AutoShape 5"/>
          <p:cNvSpPr/>
          <p:nvPr/>
        </p:nvSpPr>
        <p:spPr>
          <a:xfrm>
            <a:off x="12248696" y="3152775"/>
            <a:ext cx="5009985" cy="152400"/>
          </a:xfrm>
          <a:prstGeom prst="rect">
            <a:avLst/>
          </a:prstGeom>
          <a:solidFill>
            <a:srgbClr val="929292"/>
          </a:solidFill>
        </p:spPr>
      </p:sp>
      <p:grpSp>
        <p:nvGrpSpPr>
          <p:cNvPr id="6" name="Group 6"/>
          <p:cNvGrpSpPr/>
          <p:nvPr/>
        </p:nvGrpSpPr>
        <p:grpSpPr>
          <a:xfrm>
            <a:off x="1028700" y="3514725"/>
            <a:ext cx="5009985" cy="3215246"/>
            <a:chOff x="0" y="0"/>
            <a:chExt cx="2982217" cy="1913890"/>
          </a:xfrm>
        </p:grpSpPr>
        <p:sp>
          <p:nvSpPr>
            <p:cNvPr id="7" name="Freeform 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8" name="Group 8"/>
          <p:cNvGrpSpPr/>
          <p:nvPr/>
        </p:nvGrpSpPr>
        <p:grpSpPr>
          <a:xfrm>
            <a:off x="1537666" y="3535877"/>
            <a:ext cx="4161466" cy="3048826"/>
            <a:chOff x="0" y="0"/>
            <a:chExt cx="5548621" cy="4065101"/>
          </a:xfrm>
        </p:grpSpPr>
        <p:sp>
          <p:nvSpPr>
            <p:cNvPr id="9" name="TextBox 9"/>
            <p:cNvSpPr txBox="1"/>
            <p:nvPr/>
          </p:nvSpPr>
          <p:spPr>
            <a:xfrm>
              <a:off x="4909306" y="1938834"/>
              <a:ext cx="639315"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&lt; 5 ára</a:t>
              </a:r>
            </a:p>
            <a:p>
              <a:pPr algn="ctr">
                <a:lnSpc>
                  <a:spcPts val="1699"/>
                </a:lnSpc>
              </a:pPr>
              <a:r>
                <a:rPr lang="en-US" sz="1214">
                  <a:solidFill>
                    <a:srgbClr val="000000"/>
                  </a:solidFill>
                  <a:latin typeface="Open Sans Light"/>
                </a:rPr>
                <a:t>50%</a:t>
              </a:r>
            </a:p>
          </p:txBody>
        </p:sp>
        <p:sp>
          <p:nvSpPr>
            <p:cNvPr id="10" name="TextBox 10"/>
            <p:cNvSpPr txBox="1"/>
            <p:nvPr/>
          </p:nvSpPr>
          <p:spPr>
            <a:xfrm>
              <a:off x="239763" y="3096723"/>
              <a:ext cx="756671"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&lt; 10 ára</a:t>
              </a:r>
            </a:p>
            <a:p>
              <a:pPr algn="ctr">
                <a:lnSpc>
                  <a:spcPts val="1699"/>
                </a:lnSpc>
              </a:pPr>
              <a:r>
                <a:rPr lang="en-US" sz="1214">
                  <a:solidFill>
                    <a:srgbClr val="000000"/>
                  </a:solidFill>
                  <a:latin typeface="Open Sans Light"/>
                </a:rPr>
                <a:t>33%</a:t>
              </a:r>
            </a:p>
          </p:txBody>
        </p:sp>
        <p:sp>
          <p:nvSpPr>
            <p:cNvPr id="11" name="TextBox 11"/>
            <p:cNvSpPr txBox="1"/>
            <p:nvPr/>
          </p:nvSpPr>
          <p:spPr>
            <a:xfrm>
              <a:off x="0" y="-19050"/>
              <a:ext cx="1796428"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Ekki í náinni framtíð</a:t>
              </a:r>
            </a:p>
            <a:p>
              <a:pPr algn="ctr">
                <a:lnSpc>
                  <a:spcPts val="1699"/>
                </a:lnSpc>
              </a:pPr>
              <a:r>
                <a:rPr lang="en-US" sz="1214">
                  <a:solidFill>
                    <a:srgbClr val="000000"/>
                  </a:solidFill>
                  <a:latin typeface="Open Sans Light"/>
                </a:rPr>
                <a:t>17%</a:t>
              </a:r>
            </a:p>
          </p:txBody>
        </p:sp>
        <p:grpSp>
          <p:nvGrpSpPr>
            <p:cNvPr id="12" name="Group 12"/>
            <p:cNvGrpSpPr>
              <a:grpSpLocks noChangeAspect="1"/>
            </p:cNvGrpSpPr>
            <p:nvPr/>
          </p:nvGrpSpPr>
          <p:grpSpPr>
            <a:xfrm>
              <a:off x="1111371" y="379208"/>
              <a:ext cx="3685893" cy="3685893"/>
              <a:chOff x="0" y="0"/>
              <a:chExt cx="2540000" cy="2540000"/>
            </a:xfrm>
          </p:grpSpPr>
          <p:sp>
            <p:nvSpPr>
              <p:cNvPr id="13" name="Freeform 13"/>
              <p:cNvSpPr/>
              <p:nvPr/>
            </p:nvSpPr>
            <p:spPr>
              <a:xfrm>
                <a:off x="1206526" y="0"/>
                <a:ext cx="1397714" cy="2561468"/>
              </a:xfrm>
              <a:custGeom>
                <a:avLst/>
                <a:gdLst/>
                <a:ahLst/>
                <a:cxnLst/>
                <a:rect l="l" t="t" r="r" b="b"/>
                <a:pathLst>
                  <a:path w="1397714" h="2561468">
                    <a:moveTo>
                      <a:pt x="63474" y="0"/>
                    </a:moveTo>
                    <a:lnTo>
                      <a:pt x="63474" y="0"/>
                    </a:lnTo>
                    <a:cubicBezTo>
                      <a:pt x="524772" y="0"/>
                      <a:pt x="949797" y="250135"/>
                      <a:pt x="1173755" y="653419"/>
                    </a:cubicBezTo>
                    <a:cubicBezTo>
                      <a:pt x="1397714" y="1056703"/>
                      <a:pt x="1385386" y="1549715"/>
                      <a:pt x="1141552" y="1941302"/>
                    </a:cubicBezTo>
                    <a:cubicBezTo>
                      <a:pt x="897717" y="2332889"/>
                      <a:pt x="460722" y="2561468"/>
                      <a:pt x="0" y="2538413"/>
                    </a:cubicBezTo>
                    <a:lnTo>
                      <a:pt x="31737" y="1904206"/>
                    </a:lnTo>
                    <a:cubicBezTo>
                      <a:pt x="262098" y="1915734"/>
                      <a:pt x="480596" y="1801444"/>
                      <a:pt x="602513" y="1605651"/>
                    </a:cubicBezTo>
                    <a:cubicBezTo>
                      <a:pt x="724430" y="1409858"/>
                      <a:pt x="730594" y="1163351"/>
                      <a:pt x="618615" y="961709"/>
                    </a:cubicBezTo>
                    <a:cubicBezTo>
                      <a:pt x="506635" y="760067"/>
                      <a:pt x="294123" y="635000"/>
                      <a:pt x="63474" y="635000"/>
                    </a:cubicBezTo>
                    <a:close/>
                  </a:path>
                </a:pathLst>
              </a:custGeom>
              <a:solidFill>
                <a:srgbClr val="4D0055"/>
              </a:solidFill>
            </p:spPr>
          </p:sp>
          <p:sp>
            <p:nvSpPr>
              <p:cNvPr id="14" name="Freeform 14"/>
              <p:cNvSpPr/>
              <p:nvPr/>
            </p:nvSpPr>
            <p:spPr>
              <a:xfrm>
                <a:off x="-63308" y="603315"/>
                <a:ext cx="1333308" cy="1936685"/>
              </a:xfrm>
              <a:custGeom>
                <a:avLst/>
                <a:gdLst/>
                <a:ahLst/>
                <a:cxnLst/>
                <a:rect l="l" t="t" r="r" b="b"/>
                <a:pathLst>
                  <a:path w="1333308" h="1936685">
                    <a:moveTo>
                      <a:pt x="1333308" y="1936685"/>
                    </a:moveTo>
                    <a:cubicBezTo>
                      <a:pt x="872982" y="1936685"/>
                      <a:pt x="448694" y="1687595"/>
                      <a:pt x="224347" y="1285640"/>
                    </a:cubicBezTo>
                    <a:cubicBezTo>
                      <a:pt x="0" y="883685"/>
                      <a:pt x="10721" y="391799"/>
                      <a:pt x="252368" y="0"/>
                    </a:cubicBezTo>
                    <a:lnTo>
                      <a:pt x="792838" y="333343"/>
                    </a:lnTo>
                    <a:cubicBezTo>
                      <a:pt x="672014" y="529242"/>
                      <a:pt x="666654" y="775185"/>
                      <a:pt x="778827" y="976162"/>
                    </a:cubicBezTo>
                    <a:cubicBezTo>
                      <a:pt x="891001" y="1177140"/>
                      <a:pt x="1103145" y="1301685"/>
                      <a:pt x="1333308" y="1301685"/>
                    </a:cubicBezTo>
                    <a:close/>
                  </a:path>
                </a:pathLst>
              </a:custGeom>
              <a:solidFill>
                <a:srgbClr val="87155E"/>
              </a:solidFill>
            </p:spPr>
          </p:sp>
          <p:sp>
            <p:nvSpPr>
              <p:cNvPr id="15" name="Freeform 15"/>
              <p:cNvSpPr/>
              <p:nvPr/>
            </p:nvSpPr>
            <p:spPr>
              <a:xfrm>
                <a:off x="157091" y="0"/>
                <a:ext cx="1112846" cy="964086"/>
              </a:xfrm>
              <a:custGeom>
                <a:avLst/>
                <a:gdLst/>
                <a:ahLst/>
                <a:cxnLst/>
                <a:rect l="l" t="t" r="r" b="b"/>
                <a:pathLst>
                  <a:path w="1112846" h="964086">
                    <a:moveTo>
                      <a:pt x="0" y="658173"/>
                    </a:moveTo>
                    <a:cubicBezTo>
                      <a:pt x="223147" y="252269"/>
                      <a:pt x="649584" y="46"/>
                      <a:pt x="1112782" y="0"/>
                    </a:cubicBezTo>
                    <a:lnTo>
                      <a:pt x="1112846" y="635000"/>
                    </a:lnTo>
                    <a:cubicBezTo>
                      <a:pt x="881246" y="635023"/>
                      <a:pt x="668028" y="761135"/>
                      <a:pt x="556454" y="964086"/>
                    </a:cubicBezTo>
                    <a:close/>
                  </a:path>
                </a:pathLst>
              </a:custGeom>
              <a:solidFill>
                <a:srgbClr val="BA3B61"/>
              </a:solidFill>
            </p:spPr>
          </p:sp>
          <p:sp>
            <p:nvSpPr>
              <p:cNvPr id="16" name="Freeform 1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E36960"/>
              </a:solidFill>
            </p:spPr>
          </p:sp>
        </p:grpSp>
      </p:grpSp>
      <p:grpSp>
        <p:nvGrpSpPr>
          <p:cNvPr id="17" name="Group 17"/>
          <p:cNvGrpSpPr/>
          <p:nvPr/>
        </p:nvGrpSpPr>
        <p:grpSpPr>
          <a:xfrm>
            <a:off x="1213032" y="6987491"/>
            <a:ext cx="4642558" cy="2547007"/>
            <a:chOff x="0" y="0"/>
            <a:chExt cx="6190077" cy="3396010"/>
          </a:xfrm>
        </p:grpSpPr>
        <p:sp>
          <p:nvSpPr>
            <p:cNvPr id="18" name="TextBox 18"/>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RAFRÆN SKIL</a:t>
              </a:r>
            </a:p>
          </p:txBody>
        </p:sp>
        <p:sp>
          <p:nvSpPr>
            <p:cNvPr id="19" name="TextBox 19"/>
            <p:cNvSpPr txBox="1"/>
            <p:nvPr/>
          </p:nvSpPr>
          <p:spPr>
            <a:xfrm>
              <a:off x="0" y="8629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Telur þú að sveitarfélagið sem þú ert í forsvari fyrir muni fara í rafræn skil á opinberum gögnum?</a:t>
              </a:r>
            </a:p>
          </p:txBody>
        </p:sp>
      </p:grpSp>
      <p:grpSp>
        <p:nvGrpSpPr>
          <p:cNvPr id="20" name="Group 20"/>
          <p:cNvGrpSpPr/>
          <p:nvPr/>
        </p:nvGrpSpPr>
        <p:grpSpPr>
          <a:xfrm>
            <a:off x="6822721" y="6987491"/>
            <a:ext cx="4642558" cy="2547007"/>
            <a:chOff x="0" y="0"/>
            <a:chExt cx="6190077" cy="3396010"/>
          </a:xfrm>
        </p:grpSpPr>
        <p:sp>
          <p:nvSpPr>
            <p:cNvPr id="21" name="TextBox 21"/>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KOSTNAÐUR</a:t>
              </a:r>
            </a:p>
          </p:txBody>
        </p:sp>
        <p:sp>
          <p:nvSpPr>
            <p:cNvPr id="22" name="TextBox 22"/>
            <p:cNvSpPr txBox="1"/>
            <p:nvPr/>
          </p:nvSpPr>
          <p:spPr>
            <a:xfrm>
              <a:off x="0" y="8629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Telur þú að rafræn skil á opinberum gögnum muni auka kostnað fyrir sveitar-félagið?</a:t>
              </a:r>
            </a:p>
          </p:txBody>
        </p:sp>
      </p:grpSp>
      <p:grpSp>
        <p:nvGrpSpPr>
          <p:cNvPr id="23" name="Group 23"/>
          <p:cNvGrpSpPr/>
          <p:nvPr/>
        </p:nvGrpSpPr>
        <p:grpSpPr>
          <a:xfrm>
            <a:off x="12432410" y="6987491"/>
            <a:ext cx="4642558" cy="2537482"/>
            <a:chOff x="0" y="0"/>
            <a:chExt cx="6190077" cy="3383310"/>
          </a:xfrm>
        </p:grpSpPr>
        <p:sp>
          <p:nvSpPr>
            <p:cNvPr id="24" name="TextBox 24"/>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GETA SVEITARFÉLAGS</a:t>
              </a:r>
            </a:p>
          </p:txBody>
        </p:sp>
        <p:sp>
          <p:nvSpPr>
            <p:cNvPr id="25" name="TextBox 25"/>
            <p:cNvSpPr txBox="1"/>
            <p:nvPr/>
          </p:nvSpPr>
          <p:spPr>
            <a:xfrm>
              <a:off x="0" y="8502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Telur þú að sveitarfélagið sé í stakk búið til að fara í rafræn skil á opinberum gögnum?</a:t>
              </a:r>
            </a:p>
          </p:txBody>
        </p:sp>
      </p:grpSp>
      <p:grpSp>
        <p:nvGrpSpPr>
          <p:cNvPr id="26" name="Group 26"/>
          <p:cNvGrpSpPr/>
          <p:nvPr/>
        </p:nvGrpSpPr>
        <p:grpSpPr>
          <a:xfrm>
            <a:off x="6639007" y="3535877"/>
            <a:ext cx="5009985" cy="3215246"/>
            <a:chOff x="0" y="0"/>
            <a:chExt cx="2982217" cy="1913890"/>
          </a:xfrm>
        </p:grpSpPr>
        <p:sp>
          <p:nvSpPr>
            <p:cNvPr id="27" name="Freeform 2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28" name="Group 28"/>
          <p:cNvGrpSpPr/>
          <p:nvPr/>
        </p:nvGrpSpPr>
        <p:grpSpPr>
          <a:xfrm>
            <a:off x="12248696" y="3535877"/>
            <a:ext cx="5009985" cy="3215246"/>
            <a:chOff x="0" y="0"/>
            <a:chExt cx="2982217" cy="1913890"/>
          </a:xfrm>
        </p:grpSpPr>
        <p:sp>
          <p:nvSpPr>
            <p:cNvPr id="29" name="Freeform 29"/>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30" name="Group 30"/>
          <p:cNvGrpSpPr/>
          <p:nvPr/>
        </p:nvGrpSpPr>
        <p:grpSpPr>
          <a:xfrm>
            <a:off x="7105419" y="3681146"/>
            <a:ext cx="3880119" cy="2903557"/>
            <a:chOff x="0" y="0"/>
            <a:chExt cx="5173493" cy="3871409"/>
          </a:xfrm>
        </p:grpSpPr>
        <p:sp>
          <p:nvSpPr>
            <p:cNvPr id="31" name="TextBox 31"/>
            <p:cNvSpPr txBox="1"/>
            <p:nvPr/>
          </p:nvSpPr>
          <p:spPr>
            <a:xfrm>
              <a:off x="0" y="2845725"/>
              <a:ext cx="850239"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Í upphafi</a:t>
              </a:r>
            </a:p>
            <a:p>
              <a:pPr algn="ctr">
                <a:lnSpc>
                  <a:spcPts val="1785"/>
                </a:lnSpc>
              </a:pPr>
              <a:r>
                <a:rPr lang="en-US" sz="1275">
                  <a:solidFill>
                    <a:srgbClr val="000000"/>
                  </a:solidFill>
                  <a:latin typeface="Open Sans Light"/>
                </a:rPr>
                <a:t>67%</a:t>
              </a:r>
            </a:p>
          </p:txBody>
        </p:sp>
        <p:sp>
          <p:nvSpPr>
            <p:cNvPr id="32" name="TextBox 32"/>
            <p:cNvSpPr txBox="1"/>
            <p:nvPr/>
          </p:nvSpPr>
          <p:spPr>
            <a:xfrm>
              <a:off x="4752692" y="413390"/>
              <a:ext cx="420801"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Já</a:t>
              </a:r>
            </a:p>
            <a:p>
              <a:pPr algn="ctr">
                <a:lnSpc>
                  <a:spcPts val="1785"/>
                </a:lnSpc>
              </a:pPr>
              <a:r>
                <a:rPr lang="en-US" sz="1275">
                  <a:solidFill>
                    <a:srgbClr val="000000"/>
                  </a:solidFill>
                  <a:latin typeface="Open Sans Light"/>
                </a:rPr>
                <a:t>33%</a:t>
              </a:r>
            </a:p>
          </p:txBody>
        </p:sp>
        <p:grpSp>
          <p:nvGrpSpPr>
            <p:cNvPr id="33" name="Group 33"/>
            <p:cNvGrpSpPr>
              <a:grpSpLocks noChangeAspect="1"/>
            </p:cNvGrpSpPr>
            <p:nvPr/>
          </p:nvGrpSpPr>
          <p:grpSpPr>
            <a:xfrm>
              <a:off x="970961" y="0"/>
              <a:ext cx="3871409" cy="3871409"/>
              <a:chOff x="0" y="0"/>
              <a:chExt cx="2540000" cy="2540000"/>
            </a:xfrm>
          </p:grpSpPr>
          <p:sp>
            <p:nvSpPr>
              <p:cNvPr id="34" name="Freeform 34"/>
              <p:cNvSpPr/>
              <p:nvPr/>
            </p:nvSpPr>
            <p:spPr>
              <a:xfrm>
                <a:off x="1270000" y="0"/>
                <a:ext cx="1333308" cy="1936685"/>
              </a:xfrm>
              <a:custGeom>
                <a:avLst/>
                <a:gdLst/>
                <a:ahLst/>
                <a:cxnLst/>
                <a:rect l="l" t="t" r="r" b="b"/>
                <a:pathLst>
                  <a:path w="1333308" h="1936685">
                    <a:moveTo>
                      <a:pt x="0" y="0"/>
                    </a:moveTo>
                    <a:cubicBezTo>
                      <a:pt x="460326" y="0"/>
                      <a:pt x="884614" y="249090"/>
                      <a:pt x="1108961" y="651045"/>
                    </a:cubicBezTo>
                    <a:cubicBezTo>
                      <a:pt x="1333308" y="1053000"/>
                      <a:pt x="1322587" y="1544886"/>
                      <a:pt x="1080940" y="1936685"/>
                    </a:cubicBezTo>
                    <a:lnTo>
                      <a:pt x="540470" y="1603342"/>
                    </a:lnTo>
                    <a:cubicBezTo>
                      <a:pt x="661294" y="1407443"/>
                      <a:pt x="666654" y="1161500"/>
                      <a:pt x="554480" y="960523"/>
                    </a:cubicBezTo>
                    <a:cubicBezTo>
                      <a:pt x="442307" y="759545"/>
                      <a:pt x="230163" y="635000"/>
                      <a:pt x="0" y="635000"/>
                    </a:cubicBezTo>
                    <a:close/>
                  </a:path>
                </a:pathLst>
              </a:custGeom>
              <a:solidFill>
                <a:srgbClr val="4D0055"/>
              </a:solidFill>
            </p:spPr>
          </p:sp>
          <p:sp>
            <p:nvSpPr>
              <p:cNvPr id="35" name="Freeform 35"/>
              <p:cNvSpPr/>
              <p:nvPr/>
            </p:nvSpPr>
            <p:spPr>
              <a:xfrm>
                <a:off x="-85527" y="0"/>
                <a:ext cx="2468437" cy="2673137"/>
              </a:xfrm>
              <a:custGeom>
                <a:avLst/>
                <a:gdLst/>
                <a:ahLst/>
                <a:cxnLst/>
                <a:rect l="l" t="t" r="r" b="b"/>
                <a:pathLst>
                  <a:path w="2468437" h="2673137">
                    <a:moveTo>
                      <a:pt x="2468437" y="1881827"/>
                    </a:moveTo>
                    <a:cubicBezTo>
                      <a:pt x="2169915" y="2424836"/>
                      <a:pt x="1523102" y="2673137"/>
                      <a:pt x="937906" y="2469372"/>
                    </a:cubicBezTo>
                    <a:cubicBezTo>
                      <a:pt x="352711" y="2265607"/>
                      <a:pt x="0" y="1669273"/>
                      <a:pt x="103298" y="1058287"/>
                    </a:cubicBezTo>
                    <a:cubicBezTo>
                      <a:pt x="206596" y="447302"/>
                      <a:pt x="735744" y="62"/>
                      <a:pt x="1355400" y="0"/>
                    </a:cubicBezTo>
                    <a:lnTo>
                      <a:pt x="1355464" y="635000"/>
                    </a:lnTo>
                    <a:cubicBezTo>
                      <a:pt x="1045636" y="635031"/>
                      <a:pt x="781062" y="858651"/>
                      <a:pt x="729413" y="1164144"/>
                    </a:cubicBezTo>
                    <a:cubicBezTo>
                      <a:pt x="677763" y="1469636"/>
                      <a:pt x="854119" y="1767804"/>
                      <a:pt x="1146717" y="1869686"/>
                    </a:cubicBezTo>
                    <a:cubicBezTo>
                      <a:pt x="1439314" y="1971568"/>
                      <a:pt x="1762721" y="1847418"/>
                      <a:pt x="1911982" y="1575914"/>
                    </a:cubicBezTo>
                    <a:close/>
                  </a:path>
                </a:pathLst>
              </a:custGeom>
              <a:solidFill>
                <a:srgbClr val="87155E"/>
              </a:solidFill>
            </p:spPr>
          </p:sp>
          <p:sp>
            <p:nvSpPr>
              <p:cNvPr id="36" name="Freeform 3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BA3B61"/>
              </a:solidFill>
            </p:spPr>
          </p:sp>
        </p:grpSp>
      </p:grpSp>
      <p:grpSp>
        <p:nvGrpSpPr>
          <p:cNvPr id="37" name="Group 37"/>
          <p:cNvGrpSpPr/>
          <p:nvPr/>
        </p:nvGrpSpPr>
        <p:grpSpPr>
          <a:xfrm>
            <a:off x="12611568" y="3670570"/>
            <a:ext cx="4284242" cy="2903557"/>
            <a:chOff x="0" y="0"/>
            <a:chExt cx="5712323" cy="3871409"/>
          </a:xfrm>
        </p:grpSpPr>
        <p:sp>
          <p:nvSpPr>
            <p:cNvPr id="38" name="TextBox 38"/>
            <p:cNvSpPr txBox="1"/>
            <p:nvPr/>
          </p:nvSpPr>
          <p:spPr>
            <a:xfrm>
              <a:off x="0" y="2845725"/>
              <a:ext cx="799734"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Nei</a:t>
              </a:r>
            </a:p>
            <a:p>
              <a:pPr algn="ctr">
                <a:lnSpc>
                  <a:spcPts val="1785"/>
                </a:lnSpc>
              </a:pPr>
              <a:r>
                <a:rPr lang="en-US" sz="1275">
                  <a:solidFill>
                    <a:srgbClr val="000000"/>
                  </a:solidFill>
                  <a:latin typeface="Open Sans Light"/>
                </a:rPr>
                <a:t>67%</a:t>
              </a:r>
            </a:p>
          </p:txBody>
        </p:sp>
        <p:sp>
          <p:nvSpPr>
            <p:cNvPr id="39" name="TextBox 39"/>
            <p:cNvSpPr txBox="1"/>
            <p:nvPr/>
          </p:nvSpPr>
          <p:spPr>
            <a:xfrm>
              <a:off x="4912588" y="413390"/>
              <a:ext cx="799734"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Að hluta</a:t>
              </a:r>
            </a:p>
            <a:p>
              <a:pPr algn="ctr">
                <a:lnSpc>
                  <a:spcPts val="1785"/>
                </a:lnSpc>
              </a:pPr>
              <a:r>
                <a:rPr lang="en-US" sz="1275">
                  <a:solidFill>
                    <a:srgbClr val="000000"/>
                  </a:solidFill>
                  <a:latin typeface="Open Sans Light"/>
                </a:rPr>
                <a:t>33%</a:t>
              </a:r>
            </a:p>
          </p:txBody>
        </p:sp>
        <p:grpSp>
          <p:nvGrpSpPr>
            <p:cNvPr id="40" name="Group 40"/>
            <p:cNvGrpSpPr>
              <a:grpSpLocks noChangeAspect="1"/>
            </p:cNvGrpSpPr>
            <p:nvPr/>
          </p:nvGrpSpPr>
          <p:grpSpPr>
            <a:xfrm>
              <a:off x="920457" y="0"/>
              <a:ext cx="3871409" cy="3871409"/>
              <a:chOff x="0" y="0"/>
              <a:chExt cx="2540000" cy="2540000"/>
            </a:xfrm>
          </p:grpSpPr>
          <p:sp>
            <p:nvSpPr>
              <p:cNvPr id="41" name="Freeform 41"/>
              <p:cNvSpPr/>
              <p:nvPr/>
            </p:nvSpPr>
            <p:spPr>
              <a:xfrm>
                <a:off x="1270000" y="0"/>
                <a:ext cx="1333308" cy="1936685"/>
              </a:xfrm>
              <a:custGeom>
                <a:avLst/>
                <a:gdLst/>
                <a:ahLst/>
                <a:cxnLst/>
                <a:rect l="l" t="t" r="r" b="b"/>
                <a:pathLst>
                  <a:path w="1333308" h="1936685">
                    <a:moveTo>
                      <a:pt x="0" y="0"/>
                    </a:moveTo>
                    <a:cubicBezTo>
                      <a:pt x="460326" y="0"/>
                      <a:pt x="884614" y="249090"/>
                      <a:pt x="1108961" y="651045"/>
                    </a:cubicBezTo>
                    <a:cubicBezTo>
                      <a:pt x="1333308" y="1053000"/>
                      <a:pt x="1322587" y="1544886"/>
                      <a:pt x="1080940" y="1936685"/>
                    </a:cubicBezTo>
                    <a:lnTo>
                      <a:pt x="540470" y="1603342"/>
                    </a:lnTo>
                    <a:cubicBezTo>
                      <a:pt x="661294" y="1407443"/>
                      <a:pt x="666654" y="1161500"/>
                      <a:pt x="554480" y="960523"/>
                    </a:cubicBezTo>
                    <a:cubicBezTo>
                      <a:pt x="442307" y="759545"/>
                      <a:pt x="230163" y="635000"/>
                      <a:pt x="0" y="635000"/>
                    </a:cubicBezTo>
                    <a:close/>
                  </a:path>
                </a:pathLst>
              </a:custGeom>
              <a:solidFill>
                <a:srgbClr val="4D0055"/>
              </a:solidFill>
            </p:spPr>
          </p:sp>
          <p:sp>
            <p:nvSpPr>
              <p:cNvPr id="42" name="Freeform 42"/>
              <p:cNvSpPr/>
              <p:nvPr/>
            </p:nvSpPr>
            <p:spPr>
              <a:xfrm>
                <a:off x="-85527" y="0"/>
                <a:ext cx="2468437" cy="2673137"/>
              </a:xfrm>
              <a:custGeom>
                <a:avLst/>
                <a:gdLst/>
                <a:ahLst/>
                <a:cxnLst/>
                <a:rect l="l" t="t" r="r" b="b"/>
                <a:pathLst>
                  <a:path w="2468437" h="2673137">
                    <a:moveTo>
                      <a:pt x="2468437" y="1881827"/>
                    </a:moveTo>
                    <a:cubicBezTo>
                      <a:pt x="2169915" y="2424836"/>
                      <a:pt x="1523102" y="2673137"/>
                      <a:pt x="937906" y="2469372"/>
                    </a:cubicBezTo>
                    <a:cubicBezTo>
                      <a:pt x="352711" y="2265607"/>
                      <a:pt x="0" y="1669273"/>
                      <a:pt x="103298" y="1058287"/>
                    </a:cubicBezTo>
                    <a:cubicBezTo>
                      <a:pt x="206596" y="447302"/>
                      <a:pt x="735744" y="62"/>
                      <a:pt x="1355400" y="0"/>
                    </a:cubicBezTo>
                    <a:lnTo>
                      <a:pt x="1355464" y="635000"/>
                    </a:lnTo>
                    <a:cubicBezTo>
                      <a:pt x="1045636" y="635031"/>
                      <a:pt x="781062" y="858651"/>
                      <a:pt x="729413" y="1164144"/>
                    </a:cubicBezTo>
                    <a:cubicBezTo>
                      <a:pt x="677763" y="1469636"/>
                      <a:pt x="854119" y="1767804"/>
                      <a:pt x="1146717" y="1869686"/>
                    </a:cubicBezTo>
                    <a:cubicBezTo>
                      <a:pt x="1439314" y="1971568"/>
                      <a:pt x="1762721" y="1847418"/>
                      <a:pt x="1911982" y="1575914"/>
                    </a:cubicBezTo>
                    <a:close/>
                  </a:path>
                </a:pathLst>
              </a:custGeom>
              <a:solidFill>
                <a:srgbClr val="87155E"/>
              </a:solidFill>
            </p:spPr>
          </p:sp>
          <p:sp>
            <p:nvSpPr>
              <p:cNvPr id="43" name="Freeform 43"/>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BA3B61"/>
              </a:solidFill>
            </p:spPr>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2122" y="1009650"/>
            <a:ext cx="14243755" cy="1162050"/>
          </a:xfrm>
          <a:prstGeom prst="rect">
            <a:avLst/>
          </a:prstGeom>
        </p:spPr>
        <p:txBody>
          <a:bodyPr lIns="0" tIns="0" rIns="0" bIns="0" rtlCol="0" anchor="t">
            <a:spAutoFit/>
          </a:bodyPr>
          <a:lstStyle/>
          <a:p>
            <a:pPr algn="ctr">
              <a:lnSpc>
                <a:spcPts val="9000"/>
              </a:lnSpc>
            </a:pPr>
            <a:r>
              <a:rPr lang="en-US" sz="7500" spc="150">
                <a:solidFill>
                  <a:srgbClr val="8B1000"/>
                </a:solidFill>
                <a:latin typeface="Arvo"/>
              </a:rPr>
              <a:t>Viðhorf sveitarstjóra á NV</a:t>
            </a:r>
          </a:p>
        </p:txBody>
      </p:sp>
      <p:sp>
        <p:nvSpPr>
          <p:cNvPr id="3" name="AutoShape 3"/>
          <p:cNvSpPr/>
          <p:nvPr/>
        </p:nvSpPr>
        <p:spPr>
          <a:xfrm>
            <a:off x="1029318" y="3152775"/>
            <a:ext cx="5009985" cy="152400"/>
          </a:xfrm>
          <a:prstGeom prst="rect">
            <a:avLst/>
          </a:prstGeom>
          <a:solidFill>
            <a:srgbClr val="929292"/>
          </a:solidFill>
        </p:spPr>
      </p:sp>
      <p:sp>
        <p:nvSpPr>
          <p:cNvPr id="4" name="AutoShape 4"/>
          <p:cNvSpPr/>
          <p:nvPr/>
        </p:nvSpPr>
        <p:spPr>
          <a:xfrm>
            <a:off x="6639007" y="3152775"/>
            <a:ext cx="5009985" cy="152400"/>
          </a:xfrm>
          <a:prstGeom prst="rect">
            <a:avLst/>
          </a:prstGeom>
          <a:solidFill>
            <a:srgbClr val="929292"/>
          </a:solidFill>
        </p:spPr>
      </p:sp>
      <p:sp>
        <p:nvSpPr>
          <p:cNvPr id="5" name="AutoShape 5"/>
          <p:cNvSpPr/>
          <p:nvPr/>
        </p:nvSpPr>
        <p:spPr>
          <a:xfrm>
            <a:off x="12248696" y="3152775"/>
            <a:ext cx="5009985" cy="152400"/>
          </a:xfrm>
          <a:prstGeom prst="rect">
            <a:avLst/>
          </a:prstGeom>
          <a:solidFill>
            <a:srgbClr val="929292"/>
          </a:solidFill>
        </p:spPr>
      </p:sp>
      <p:grpSp>
        <p:nvGrpSpPr>
          <p:cNvPr id="6" name="Group 6"/>
          <p:cNvGrpSpPr/>
          <p:nvPr/>
        </p:nvGrpSpPr>
        <p:grpSpPr>
          <a:xfrm>
            <a:off x="1028700" y="3514725"/>
            <a:ext cx="5009985" cy="3215246"/>
            <a:chOff x="0" y="0"/>
            <a:chExt cx="2982217" cy="1913890"/>
          </a:xfrm>
        </p:grpSpPr>
        <p:sp>
          <p:nvSpPr>
            <p:cNvPr id="7" name="Freeform 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8" name="Group 8"/>
          <p:cNvGrpSpPr/>
          <p:nvPr/>
        </p:nvGrpSpPr>
        <p:grpSpPr>
          <a:xfrm>
            <a:off x="1075757" y="3514725"/>
            <a:ext cx="4915872" cy="3048826"/>
            <a:chOff x="0" y="0"/>
            <a:chExt cx="6554496" cy="4065101"/>
          </a:xfrm>
        </p:grpSpPr>
        <p:sp>
          <p:nvSpPr>
            <p:cNvPr id="9" name="TextBox 9"/>
            <p:cNvSpPr txBox="1"/>
            <p:nvPr/>
          </p:nvSpPr>
          <p:spPr>
            <a:xfrm>
              <a:off x="5393513" y="1938834"/>
              <a:ext cx="1160983"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Veit það ekki</a:t>
              </a:r>
            </a:p>
            <a:p>
              <a:pPr algn="ctr">
                <a:lnSpc>
                  <a:spcPts val="1699"/>
                </a:lnSpc>
              </a:pPr>
              <a:r>
                <a:rPr lang="en-US" sz="1214">
                  <a:solidFill>
                    <a:srgbClr val="000000"/>
                  </a:solidFill>
                  <a:latin typeface="Open Sans Light"/>
                </a:rPr>
                <a:t>50%</a:t>
              </a:r>
            </a:p>
          </p:txBody>
        </p:sp>
        <p:sp>
          <p:nvSpPr>
            <p:cNvPr id="10" name="TextBox 10"/>
            <p:cNvSpPr txBox="1"/>
            <p:nvPr/>
          </p:nvSpPr>
          <p:spPr>
            <a:xfrm>
              <a:off x="0" y="3096723"/>
              <a:ext cx="1160983"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Já</a:t>
              </a:r>
            </a:p>
            <a:p>
              <a:pPr algn="ctr">
                <a:lnSpc>
                  <a:spcPts val="1699"/>
                </a:lnSpc>
              </a:pPr>
              <a:r>
                <a:rPr lang="en-US" sz="1214">
                  <a:solidFill>
                    <a:srgbClr val="000000"/>
                  </a:solidFill>
                  <a:latin typeface="Open Sans Light"/>
                </a:rPr>
                <a:t>33%</a:t>
              </a:r>
            </a:p>
          </p:txBody>
        </p:sp>
        <p:sp>
          <p:nvSpPr>
            <p:cNvPr id="11" name="TextBox 11"/>
            <p:cNvSpPr txBox="1"/>
            <p:nvPr/>
          </p:nvSpPr>
          <p:spPr>
            <a:xfrm>
              <a:off x="799995" y="-19050"/>
              <a:ext cx="1160983" cy="547591"/>
            </a:xfrm>
            <a:prstGeom prst="rect">
              <a:avLst/>
            </a:prstGeom>
          </p:spPr>
          <p:txBody>
            <a:bodyPr lIns="0" tIns="0" rIns="0" bIns="0" rtlCol="0" anchor="t">
              <a:spAutoFit/>
            </a:bodyPr>
            <a:lstStyle/>
            <a:p>
              <a:pPr algn="ctr">
                <a:lnSpc>
                  <a:spcPts val="1699"/>
                </a:lnSpc>
              </a:pPr>
              <a:r>
                <a:rPr lang="en-US" sz="1214">
                  <a:solidFill>
                    <a:srgbClr val="000000"/>
                  </a:solidFill>
                  <a:latin typeface="Open Sans Light"/>
                </a:rPr>
                <a:t>Nei</a:t>
              </a:r>
            </a:p>
            <a:p>
              <a:pPr algn="ctr">
                <a:lnSpc>
                  <a:spcPts val="1699"/>
                </a:lnSpc>
              </a:pPr>
              <a:r>
                <a:rPr lang="en-US" sz="1214">
                  <a:solidFill>
                    <a:srgbClr val="000000"/>
                  </a:solidFill>
                  <a:latin typeface="Open Sans Light"/>
                </a:rPr>
                <a:t>17%</a:t>
              </a:r>
            </a:p>
          </p:txBody>
        </p:sp>
        <p:grpSp>
          <p:nvGrpSpPr>
            <p:cNvPr id="12" name="Group 12"/>
            <p:cNvGrpSpPr>
              <a:grpSpLocks noChangeAspect="1"/>
            </p:cNvGrpSpPr>
            <p:nvPr/>
          </p:nvGrpSpPr>
          <p:grpSpPr>
            <a:xfrm>
              <a:off x="1275920" y="379208"/>
              <a:ext cx="3685893" cy="3685893"/>
              <a:chOff x="0" y="0"/>
              <a:chExt cx="2540000" cy="2540000"/>
            </a:xfrm>
          </p:grpSpPr>
          <p:sp>
            <p:nvSpPr>
              <p:cNvPr id="13" name="Freeform 13"/>
              <p:cNvSpPr/>
              <p:nvPr/>
            </p:nvSpPr>
            <p:spPr>
              <a:xfrm>
                <a:off x="1206526" y="0"/>
                <a:ext cx="1397714" cy="2561468"/>
              </a:xfrm>
              <a:custGeom>
                <a:avLst/>
                <a:gdLst/>
                <a:ahLst/>
                <a:cxnLst/>
                <a:rect l="l" t="t" r="r" b="b"/>
                <a:pathLst>
                  <a:path w="1397714" h="2561468">
                    <a:moveTo>
                      <a:pt x="63474" y="0"/>
                    </a:moveTo>
                    <a:lnTo>
                      <a:pt x="63474" y="0"/>
                    </a:lnTo>
                    <a:cubicBezTo>
                      <a:pt x="524772" y="0"/>
                      <a:pt x="949797" y="250135"/>
                      <a:pt x="1173755" y="653419"/>
                    </a:cubicBezTo>
                    <a:cubicBezTo>
                      <a:pt x="1397714" y="1056703"/>
                      <a:pt x="1385386" y="1549715"/>
                      <a:pt x="1141552" y="1941302"/>
                    </a:cubicBezTo>
                    <a:cubicBezTo>
                      <a:pt x="897717" y="2332889"/>
                      <a:pt x="460722" y="2561468"/>
                      <a:pt x="0" y="2538413"/>
                    </a:cubicBezTo>
                    <a:lnTo>
                      <a:pt x="31737" y="1904206"/>
                    </a:lnTo>
                    <a:cubicBezTo>
                      <a:pt x="262098" y="1915734"/>
                      <a:pt x="480596" y="1801444"/>
                      <a:pt x="602513" y="1605651"/>
                    </a:cubicBezTo>
                    <a:cubicBezTo>
                      <a:pt x="724430" y="1409858"/>
                      <a:pt x="730594" y="1163351"/>
                      <a:pt x="618615" y="961709"/>
                    </a:cubicBezTo>
                    <a:cubicBezTo>
                      <a:pt x="506635" y="760067"/>
                      <a:pt x="294123" y="635000"/>
                      <a:pt x="63474" y="635000"/>
                    </a:cubicBezTo>
                    <a:close/>
                  </a:path>
                </a:pathLst>
              </a:custGeom>
              <a:solidFill>
                <a:srgbClr val="4D0055"/>
              </a:solidFill>
            </p:spPr>
          </p:sp>
          <p:sp>
            <p:nvSpPr>
              <p:cNvPr id="14" name="Freeform 14"/>
              <p:cNvSpPr/>
              <p:nvPr/>
            </p:nvSpPr>
            <p:spPr>
              <a:xfrm>
                <a:off x="-63308" y="603315"/>
                <a:ext cx="1333308" cy="1936685"/>
              </a:xfrm>
              <a:custGeom>
                <a:avLst/>
                <a:gdLst/>
                <a:ahLst/>
                <a:cxnLst/>
                <a:rect l="l" t="t" r="r" b="b"/>
                <a:pathLst>
                  <a:path w="1333308" h="1936685">
                    <a:moveTo>
                      <a:pt x="1333308" y="1936685"/>
                    </a:moveTo>
                    <a:cubicBezTo>
                      <a:pt x="872982" y="1936685"/>
                      <a:pt x="448694" y="1687595"/>
                      <a:pt x="224347" y="1285640"/>
                    </a:cubicBezTo>
                    <a:cubicBezTo>
                      <a:pt x="0" y="883685"/>
                      <a:pt x="10721" y="391799"/>
                      <a:pt x="252368" y="0"/>
                    </a:cubicBezTo>
                    <a:lnTo>
                      <a:pt x="792838" y="333343"/>
                    </a:lnTo>
                    <a:cubicBezTo>
                      <a:pt x="672014" y="529242"/>
                      <a:pt x="666654" y="775185"/>
                      <a:pt x="778827" y="976162"/>
                    </a:cubicBezTo>
                    <a:cubicBezTo>
                      <a:pt x="891001" y="1177140"/>
                      <a:pt x="1103145" y="1301685"/>
                      <a:pt x="1333308" y="1301685"/>
                    </a:cubicBezTo>
                    <a:close/>
                  </a:path>
                </a:pathLst>
              </a:custGeom>
              <a:solidFill>
                <a:srgbClr val="87155E"/>
              </a:solidFill>
            </p:spPr>
          </p:sp>
          <p:sp>
            <p:nvSpPr>
              <p:cNvPr id="15" name="Freeform 15"/>
              <p:cNvSpPr/>
              <p:nvPr/>
            </p:nvSpPr>
            <p:spPr>
              <a:xfrm>
                <a:off x="157091" y="0"/>
                <a:ext cx="1112846" cy="964086"/>
              </a:xfrm>
              <a:custGeom>
                <a:avLst/>
                <a:gdLst/>
                <a:ahLst/>
                <a:cxnLst/>
                <a:rect l="l" t="t" r="r" b="b"/>
                <a:pathLst>
                  <a:path w="1112846" h="964086">
                    <a:moveTo>
                      <a:pt x="0" y="658173"/>
                    </a:moveTo>
                    <a:cubicBezTo>
                      <a:pt x="223147" y="252269"/>
                      <a:pt x="649584" y="46"/>
                      <a:pt x="1112782" y="0"/>
                    </a:cubicBezTo>
                    <a:lnTo>
                      <a:pt x="1112846" y="635000"/>
                    </a:lnTo>
                    <a:cubicBezTo>
                      <a:pt x="881246" y="635023"/>
                      <a:pt x="668028" y="761135"/>
                      <a:pt x="556454" y="964086"/>
                    </a:cubicBezTo>
                    <a:close/>
                  </a:path>
                </a:pathLst>
              </a:custGeom>
              <a:solidFill>
                <a:srgbClr val="BA3B61"/>
              </a:solidFill>
            </p:spPr>
          </p:sp>
          <p:sp>
            <p:nvSpPr>
              <p:cNvPr id="16" name="Freeform 1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E36960"/>
              </a:solidFill>
            </p:spPr>
          </p:sp>
        </p:grpSp>
      </p:grpSp>
      <p:grpSp>
        <p:nvGrpSpPr>
          <p:cNvPr id="17" name="Group 17"/>
          <p:cNvGrpSpPr/>
          <p:nvPr/>
        </p:nvGrpSpPr>
        <p:grpSpPr>
          <a:xfrm>
            <a:off x="1213032" y="6987491"/>
            <a:ext cx="4642558" cy="2547007"/>
            <a:chOff x="0" y="0"/>
            <a:chExt cx="6190077" cy="3396010"/>
          </a:xfrm>
        </p:grpSpPr>
        <p:sp>
          <p:nvSpPr>
            <p:cNvPr id="18" name="TextBox 18"/>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GETA SKJALASAFNS</a:t>
              </a:r>
            </a:p>
          </p:txBody>
        </p:sp>
        <p:sp>
          <p:nvSpPr>
            <p:cNvPr id="19" name="TextBox 19"/>
            <p:cNvSpPr txBox="1"/>
            <p:nvPr/>
          </p:nvSpPr>
          <p:spPr>
            <a:xfrm>
              <a:off x="0" y="8629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Telur þú að héraðsskjalasafnið á þínu svæði sé í stakk búið til að taka við rafrænum gögnum?</a:t>
              </a:r>
            </a:p>
          </p:txBody>
        </p:sp>
      </p:grpSp>
      <p:grpSp>
        <p:nvGrpSpPr>
          <p:cNvPr id="20" name="Group 20"/>
          <p:cNvGrpSpPr/>
          <p:nvPr/>
        </p:nvGrpSpPr>
        <p:grpSpPr>
          <a:xfrm>
            <a:off x="6822721" y="6987491"/>
            <a:ext cx="4642558" cy="2547007"/>
            <a:chOff x="0" y="0"/>
            <a:chExt cx="6190077" cy="3396010"/>
          </a:xfrm>
        </p:grpSpPr>
        <p:sp>
          <p:nvSpPr>
            <p:cNvPr id="21" name="TextBox 21"/>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SAMVINNA</a:t>
              </a:r>
            </a:p>
          </p:txBody>
        </p:sp>
        <p:sp>
          <p:nvSpPr>
            <p:cNvPr id="22" name="TextBox 22"/>
            <p:cNvSpPr txBox="1"/>
            <p:nvPr/>
          </p:nvSpPr>
          <p:spPr>
            <a:xfrm>
              <a:off x="0" y="8629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Er það fýsilegur kostur að héraðsskjalasöfnin á NV vinni saman að því að koma upp rafrænu viðtökuverkstæði?</a:t>
              </a:r>
            </a:p>
          </p:txBody>
        </p:sp>
      </p:grpSp>
      <p:grpSp>
        <p:nvGrpSpPr>
          <p:cNvPr id="23" name="Group 23"/>
          <p:cNvGrpSpPr/>
          <p:nvPr/>
        </p:nvGrpSpPr>
        <p:grpSpPr>
          <a:xfrm>
            <a:off x="12432410" y="6987491"/>
            <a:ext cx="4642558" cy="2537482"/>
            <a:chOff x="0" y="0"/>
            <a:chExt cx="6190077" cy="3383310"/>
          </a:xfrm>
        </p:grpSpPr>
        <p:sp>
          <p:nvSpPr>
            <p:cNvPr id="24" name="TextBox 24"/>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STEFNA</a:t>
              </a:r>
            </a:p>
          </p:txBody>
        </p:sp>
        <p:sp>
          <p:nvSpPr>
            <p:cNvPr id="25" name="TextBox 25"/>
            <p:cNvSpPr txBox="1"/>
            <p:nvPr/>
          </p:nvSpPr>
          <p:spPr>
            <a:xfrm>
              <a:off x="0" y="8502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Er sveitarfélagið búið að marka sér stefnu varðandi umsýslu og varðveislu rafrænna gagna?</a:t>
              </a:r>
            </a:p>
          </p:txBody>
        </p:sp>
      </p:grpSp>
      <p:grpSp>
        <p:nvGrpSpPr>
          <p:cNvPr id="26" name="Group 26"/>
          <p:cNvGrpSpPr/>
          <p:nvPr/>
        </p:nvGrpSpPr>
        <p:grpSpPr>
          <a:xfrm>
            <a:off x="6639007" y="3535877"/>
            <a:ext cx="5009985" cy="3215246"/>
            <a:chOff x="0" y="0"/>
            <a:chExt cx="2982217" cy="1913890"/>
          </a:xfrm>
        </p:grpSpPr>
        <p:sp>
          <p:nvSpPr>
            <p:cNvPr id="27" name="Freeform 2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28" name="Group 28"/>
          <p:cNvGrpSpPr/>
          <p:nvPr/>
        </p:nvGrpSpPr>
        <p:grpSpPr>
          <a:xfrm>
            <a:off x="12248696" y="3535877"/>
            <a:ext cx="5009985" cy="3215246"/>
            <a:chOff x="0" y="0"/>
            <a:chExt cx="2982217" cy="1913890"/>
          </a:xfrm>
        </p:grpSpPr>
        <p:sp>
          <p:nvSpPr>
            <p:cNvPr id="29" name="Freeform 29"/>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30" name="Group 30"/>
          <p:cNvGrpSpPr/>
          <p:nvPr/>
        </p:nvGrpSpPr>
        <p:grpSpPr>
          <a:xfrm>
            <a:off x="6828535" y="3681146"/>
            <a:ext cx="4913766" cy="2903557"/>
            <a:chOff x="0" y="0"/>
            <a:chExt cx="6551688" cy="3871409"/>
          </a:xfrm>
        </p:grpSpPr>
        <p:sp>
          <p:nvSpPr>
            <p:cNvPr id="31" name="TextBox 31"/>
            <p:cNvSpPr txBox="1"/>
            <p:nvPr/>
          </p:nvSpPr>
          <p:spPr>
            <a:xfrm>
              <a:off x="5332271" y="2845725"/>
              <a:ext cx="1219417"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Já</a:t>
              </a:r>
            </a:p>
            <a:p>
              <a:pPr algn="ctr">
                <a:lnSpc>
                  <a:spcPts val="1785"/>
                </a:lnSpc>
              </a:pPr>
              <a:r>
                <a:rPr lang="en-US" sz="1275">
                  <a:solidFill>
                    <a:srgbClr val="000000"/>
                  </a:solidFill>
                  <a:latin typeface="Open Sans Light"/>
                </a:rPr>
                <a:t>67%</a:t>
              </a:r>
            </a:p>
          </p:txBody>
        </p:sp>
        <p:sp>
          <p:nvSpPr>
            <p:cNvPr id="32" name="TextBox 32"/>
            <p:cNvSpPr txBox="1"/>
            <p:nvPr/>
          </p:nvSpPr>
          <p:spPr>
            <a:xfrm>
              <a:off x="0" y="413390"/>
              <a:ext cx="1219417"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Veit það ekki</a:t>
              </a:r>
            </a:p>
            <a:p>
              <a:pPr algn="ctr">
                <a:lnSpc>
                  <a:spcPts val="1785"/>
                </a:lnSpc>
              </a:pPr>
              <a:r>
                <a:rPr lang="en-US" sz="1275">
                  <a:solidFill>
                    <a:srgbClr val="000000"/>
                  </a:solidFill>
                  <a:latin typeface="Open Sans Light"/>
                </a:rPr>
                <a:t>33%</a:t>
              </a:r>
            </a:p>
          </p:txBody>
        </p:sp>
        <p:grpSp>
          <p:nvGrpSpPr>
            <p:cNvPr id="33" name="Group 33"/>
            <p:cNvGrpSpPr>
              <a:grpSpLocks noChangeAspect="1"/>
            </p:cNvGrpSpPr>
            <p:nvPr/>
          </p:nvGrpSpPr>
          <p:grpSpPr>
            <a:xfrm>
              <a:off x="1340139" y="0"/>
              <a:ext cx="3871409" cy="3871409"/>
              <a:chOff x="0" y="0"/>
              <a:chExt cx="2540000" cy="2540000"/>
            </a:xfrm>
          </p:grpSpPr>
          <p:sp>
            <p:nvSpPr>
              <p:cNvPr id="34" name="Freeform 34"/>
              <p:cNvSpPr/>
              <p:nvPr/>
            </p:nvSpPr>
            <p:spPr>
              <a:xfrm>
                <a:off x="127903" y="0"/>
                <a:ext cx="2492017" cy="2669166"/>
              </a:xfrm>
              <a:custGeom>
                <a:avLst/>
                <a:gdLst/>
                <a:ahLst/>
                <a:cxnLst/>
                <a:rect l="l" t="t" r="r" b="b"/>
                <a:pathLst>
                  <a:path w="2492017" h="2669166">
                    <a:moveTo>
                      <a:pt x="1142097" y="0"/>
                    </a:moveTo>
                    <a:cubicBezTo>
                      <a:pt x="1769782" y="0"/>
                      <a:pt x="2303319" y="458549"/>
                      <a:pt x="2397668" y="1079102"/>
                    </a:cubicBezTo>
                    <a:cubicBezTo>
                      <a:pt x="2492017" y="1699656"/>
                      <a:pt x="2118875" y="2296057"/>
                      <a:pt x="1519554" y="2482611"/>
                    </a:cubicBezTo>
                    <a:cubicBezTo>
                      <a:pt x="920234" y="2669166"/>
                      <a:pt x="274521" y="2389910"/>
                      <a:pt x="0" y="1825440"/>
                    </a:cubicBezTo>
                    <a:lnTo>
                      <a:pt x="571048" y="1547720"/>
                    </a:lnTo>
                    <a:cubicBezTo>
                      <a:pt x="708309" y="1829955"/>
                      <a:pt x="1031165" y="1969583"/>
                      <a:pt x="1330826" y="1876306"/>
                    </a:cubicBezTo>
                    <a:cubicBezTo>
                      <a:pt x="1630486" y="1783028"/>
                      <a:pt x="1817057" y="1484828"/>
                      <a:pt x="1769882" y="1174551"/>
                    </a:cubicBezTo>
                    <a:cubicBezTo>
                      <a:pt x="1722708" y="864275"/>
                      <a:pt x="1455939" y="635000"/>
                      <a:pt x="1142097" y="635000"/>
                    </a:cubicBezTo>
                    <a:close/>
                  </a:path>
                </a:pathLst>
              </a:custGeom>
              <a:solidFill>
                <a:srgbClr val="4D0055"/>
              </a:solidFill>
            </p:spPr>
          </p:sp>
          <p:sp>
            <p:nvSpPr>
              <p:cNvPr id="35" name="Freeform 35"/>
              <p:cNvSpPr/>
              <p:nvPr/>
            </p:nvSpPr>
            <p:spPr>
              <a:xfrm>
                <a:off x="-59196" y="0"/>
                <a:ext cx="1329132" cy="1881827"/>
              </a:xfrm>
              <a:custGeom>
                <a:avLst/>
                <a:gdLst/>
                <a:ahLst/>
                <a:cxnLst/>
                <a:rect l="l" t="t" r="r" b="b"/>
                <a:pathLst>
                  <a:path w="1329132" h="1881827">
                    <a:moveTo>
                      <a:pt x="216287" y="1881827"/>
                    </a:moveTo>
                    <a:cubicBezTo>
                      <a:pt x="0" y="1488404"/>
                      <a:pt x="7503" y="1010019"/>
                      <a:pt x="236021" y="623572"/>
                    </a:cubicBezTo>
                    <a:cubicBezTo>
                      <a:pt x="464539" y="237125"/>
                      <a:pt x="880112" y="45"/>
                      <a:pt x="1329069" y="0"/>
                    </a:cubicBezTo>
                    <a:lnTo>
                      <a:pt x="1329133" y="635000"/>
                    </a:lnTo>
                    <a:cubicBezTo>
                      <a:pt x="1104654" y="635022"/>
                      <a:pt x="896868" y="753562"/>
                      <a:pt x="782609" y="946786"/>
                    </a:cubicBezTo>
                    <a:cubicBezTo>
                      <a:pt x="668350" y="1140010"/>
                      <a:pt x="664598" y="1379202"/>
                      <a:pt x="772741" y="1575914"/>
                    </a:cubicBezTo>
                    <a:close/>
                  </a:path>
                </a:pathLst>
              </a:custGeom>
              <a:solidFill>
                <a:srgbClr val="87155E"/>
              </a:solidFill>
            </p:spPr>
          </p:sp>
          <p:sp>
            <p:nvSpPr>
              <p:cNvPr id="36" name="Freeform 3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BA3B61"/>
              </a:solidFill>
            </p:spPr>
          </p:sp>
        </p:grpSp>
      </p:grpSp>
      <p:grpSp>
        <p:nvGrpSpPr>
          <p:cNvPr id="37" name="Group 37"/>
          <p:cNvGrpSpPr/>
          <p:nvPr/>
        </p:nvGrpSpPr>
        <p:grpSpPr>
          <a:xfrm>
            <a:off x="12611568" y="3670570"/>
            <a:ext cx="4284242" cy="2903557"/>
            <a:chOff x="0" y="0"/>
            <a:chExt cx="5712323" cy="3871409"/>
          </a:xfrm>
        </p:grpSpPr>
        <p:sp>
          <p:nvSpPr>
            <p:cNvPr id="38" name="TextBox 38"/>
            <p:cNvSpPr txBox="1"/>
            <p:nvPr/>
          </p:nvSpPr>
          <p:spPr>
            <a:xfrm>
              <a:off x="0" y="2845725"/>
              <a:ext cx="799734"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Nei</a:t>
              </a:r>
            </a:p>
            <a:p>
              <a:pPr algn="ctr">
                <a:lnSpc>
                  <a:spcPts val="1785"/>
                </a:lnSpc>
              </a:pPr>
              <a:r>
                <a:rPr lang="en-US" sz="1275">
                  <a:solidFill>
                    <a:srgbClr val="000000"/>
                  </a:solidFill>
                  <a:latin typeface="Open Sans Light"/>
                </a:rPr>
                <a:t>67%</a:t>
              </a:r>
            </a:p>
          </p:txBody>
        </p:sp>
        <p:sp>
          <p:nvSpPr>
            <p:cNvPr id="39" name="TextBox 39"/>
            <p:cNvSpPr txBox="1"/>
            <p:nvPr/>
          </p:nvSpPr>
          <p:spPr>
            <a:xfrm>
              <a:off x="4912588" y="413390"/>
              <a:ext cx="799734" cy="583719"/>
            </a:xfrm>
            <a:prstGeom prst="rect">
              <a:avLst/>
            </a:prstGeom>
          </p:spPr>
          <p:txBody>
            <a:bodyPr lIns="0" tIns="0" rIns="0" bIns="0" rtlCol="0" anchor="t">
              <a:spAutoFit/>
            </a:bodyPr>
            <a:lstStyle/>
            <a:p>
              <a:pPr algn="ctr">
                <a:lnSpc>
                  <a:spcPts val="1785"/>
                </a:lnSpc>
              </a:pPr>
              <a:r>
                <a:rPr lang="en-US" sz="1275">
                  <a:solidFill>
                    <a:srgbClr val="000000"/>
                  </a:solidFill>
                  <a:latin typeface="Open Sans Light"/>
                </a:rPr>
                <a:t>Að hluta</a:t>
              </a:r>
            </a:p>
            <a:p>
              <a:pPr algn="ctr">
                <a:lnSpc>
                  <a:spcPts val="1785"/>
                </a:lnSpc>
              </a:pPr>
              <a:r>
                <a:rPr lang="en-US" sz="1275">
                  <a:solidFill>
                    <a:srgbClr val="000000"/>
                  </a:solidFill>
                  <a:latin typeface="Open Sans Light"/>
                </a:rPr>
                <a:t>33%</a:t>
              </a:r>
            </a:p>
          </p:txBody>
        </p:sp>
        <p:grpSp>
          <p:nvGrpSpPr>
            <p:cNvPr id="40" name="Group 40"/>
            <p:cNvGrpSpPr>
              <a:grpSpLocks noChangeAspect="1"/>
            </p:cNvGrpSpPr>
            <p:nvPr/>
          </p:nvGrpSpPr>
          <p:grpSpPr>
            <a:xfrm>
              <a:off x="920457" y="0"/>
              <a:ext cx="3871409" cy="3871409"/>
              <a:chOff x="0" y="0"/>
              <a:chExt cx="2540000" cy="2540000"/>
            </a:xfrm>
          </p:grpSpPr>
          <p:sp>
            <p:nvSpPr>
              <p:cNvPr id="41" name="Freeform 41"/>
              <p:cNvSpPr/>
              <p:nvPr/>
            </p:nvSpPr>
            <p:spPr>
              <a:xfrm>
                <a:off x="1270000" y="0"/>
                <a:ext cx="1333308" cy="1936685"/>
              </a:xfrm>
              <a:custGeom>
                <a:avLst/>
                <a:gdLst/>
                <a:ahLst/>
                <a:cxnLst/>
                <a:rect l="l" t="t" r="r" b="b"/>
                <a:pathLst>
                  <a:path w="1333308" h="1936685">
                    <a:moveTo>
                      <a:pt x="0" y="0"/>
                    </a:moveTo>
                    <a:cubicBezTo>
                      <a:pt x="460326" y="0"/>
                      <a:pt x="884614" y="249090"/>
                      <a:pt x="1108961" y="651045"/>
                    </a:cubicBezTo>
                    <a:cubicBezTo>
                      <a:pt x="1333308" y="1053000"/>
                      <a:pt x="1322587" y="1544886"/>
                      <a:pt x="1080940" y="1936685"/>
                    </a:cubicBezTo>
                    <a:lnTo>
                      <a:pt x="540470" y="1603342"/>
                    </a:lnTo>
                    <a:cubicBezTo>
                      <a:pt x="661294" y="1407443"/>
                      <a:pt x="666654" y="1161500"/>
                      <a:pt x="554480" y="960523"/>
                    </a:cubicBezTo>
                    <a:cubicBezTo>
                      <a:pt x="442307" y="759545"/>
                      <a:pt x="230163" y="635000"/>
                      <a:pt x="0" y="635000"/>
                    </a:cubicBezTo>
                    <a:close/>
                  </a:path>
                </a:pathLst>
              </a:custGeom>
              <a:solidFill>
                <a:srgbClr val="4D0055"/>
              </a:solidFill>
            </p:spPr>
          </p:sp>
          <p:sp>
            <p:nvSpPr>
              <p:cNvPr id="42" name="Freeform 42"/>
              <p:cNvSpPr/>
              <p:nvPr/>
            </p:nvSpPr>
            <p:spPr>
              <a:xfrm>
                <a:off x="-85527" y="0"/>
                <a:ext cx="2468437" cy="2673137"/>
              </a:xfrm>
              <a:custGeom>
                <a:avLst/>
                <a:gdLst/>
                <a:ahLst/>
                <a:cxnLst/>
                <a:rect l="l" t="t" r="r" b="b"/>
                <a:pathLst>
                  <a:path w="2468437" h="2673137">
                    <a:moveTo>
                      <a:pt x="2468437" y="1881827"/>
                    </a:moveTo>
                    <a:cubicBezTo>
                      <a:pt x="2169915" y="2424836"/>
                      <a:pt x="1523102" y="2673137"/>
                      <a:pt x="937906" y="2469372"/>
                    </a:cubicBezTo>
                    <a:cubicBezTo>
                      <a:pt x="352711" y="2265607"/>
                      <a:pt x="0" y="1669273"/>
                      <a:pt x="103298" y="1058287"/>
                    </a:cubicBezTo>
                    <a:cubicBezTo>
                      <a:pt x="206596" y="447302"/>
                      <a:pt x="735744" y="62"/>
                      <a:pt x="1355400" y="0"/>
                    </a:cubicBezTo>
                    <a:lnTo>
                      <a:pt x="1355464" y="635000"/>
                    </a:lnTo>
                    <a:cubicBezTo>
                      <a:pt x="1045636" y="635031"/>
                      <a:pt x="781062" y="858651"/>
                      <a:pt x="729413" y="1164144"/>
                    </a:cubicBezTo>
                    <a:cubicBezTo>
                      <a:pt x="677763" y="1469636"/>
                      <a:pt x="854119" y="1767804"/>
                      <a:pt x="1146717" y="1869686"/>
                    </a:cubicBezTo>
                    <a:cubicBezTo>
                      <a:pt x="1439314" y="1971568"/>
                      <a:pt x="1762721" y="1847418"/>
                      <a:pt x="1911982" y="1575914"/>
                    </a:cubicBezTo>
                    <a:close/>
                  </a:path>
                </a:pathLst>
              </a:custGeom>
              <a:solidFill>
                <a:srgbClr val="87155E"/>
              </a:solidFill>
            </p:spPr>
          </p:sp>
          <p:sp>
            <p:nvSpPr>
              <p:cNvPr id="43" name="Freeform 43"/>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BA3B61"/>
              </a:solidFill>
            </p:spPr>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2122" y="438150"/>
            <a:ext cx="14243755" cy="2305050"/>
          </a:xfrm>
          <a:prstGeom prst="rect">
            <a:avLst/>
          </a:prstGeom>
        </p:spPr>
        <p:txBody>
          <a:bodyPr lIns="0" tIns="0" rIns="0" bIns="0" rtlCol="0" anchor="t">
            <a:spAutoFit/>
          </a:bodyPr>
          <a:lstStyle/>
          <a:p>
            <a:pPr algn="ctr">
              <a:lnSpc>
                <a:spcPts val="9000"/>
              </a:lnSpc>
            </a:pPr>
            <a:r>
              <a:rPr lang="en-US" sz="7500" spc="150">
                <a:solidFill>
                  <a:srgbClr val="8B1000"/>
                </a:solidFill>
                <a:latin typeface="Arvo"/>
              </a:rPr>
              <a:t>Könnun meðal héraðsskjalavarða</a:t>
            </a:r>
          </a:p>
        </p:txBody>
      </p:sp>
      <p:sp>
        <p:nvSpPr>
          <p:cNvPr id="3" name="AutoShape 3"/>
          <p:cNvSpPr/>
          <p:nvPr/>
        </p:nvSpPr>
        <p:spPr>
          <a:xfrm>
            <a:off x="1029318" y="3152775"/>
            <a:ext cx="5009985" cy="152400"/>
          </a:xfrm>
          <a:prstGeom prst="rect">
            <a:avLst/>
          </a:prstGeom>
          <a:solidFill>
            <a:srgbClr val="929292"/>
          </a:solidFill>
        </p:spPr>
      </p:sp>
      <p:sp>
        <p:nvSpPr>
          <p:cNvPr id="4" name="AutoShape 4"/>
          <p:cNvSpPr/>
          <p:nvPr/>
        </p:nvSpPr>
        <p:spPr>
          <a:xfrm>
            <a:off x="6639007" y="3152775"/>
            <a:ext cx="5009985" cy="152400"/>
          </a:xfrm>
          <a:prstGeom prst="rect">
            <a:avLst/>
          </a:prstGeom>
          <a:solidFill>
            <a:srgbClr val="929292"/>
          </a:solidFill>
        </p:spPr>
      </p:sp>
      <p:sp>
        <p:nvSpPr>
          <p:cNvPr id="5" name="AutoShape 5"/>
          <p:cNvSpPr/>
          <p:nvPr/>
        </p:nvSpPr>
        <p:spPr>
          <a:xfrm>
            <a:off x="12248696" y="3152775"/>
            <a:ext cx="5009985" cy="152400"/>
          </a:xfrm>
          <a:prstGeom prst="rect">
            <a:avLst/>
          </a:prstGeom>
          <a:solidFill>
            <a:srgbClr val="929292"/>
          </a:solidFill>
        </p:spPr>
      </p:sp>
      <p:grpSp>
        <p:nvGrpSpPr>
          <p:cNvPr id="6" name="Group 6"/>
          <p:cNvGrpSpPr/>
          <p:nvPr/>
        </p:nvGrpSpPr>
        <p:grpSpPr>
          <a:xfrm>
            <a:off x="1028700" y="3514725"/>
            <a:ext cx="5009985" cy="3215246"/>
            <a:chOff x="0" y="0"/>
            <a:chExt cx="2982217" cy="1913890"/>
          </a:xfrm>
        </p:grpSpPr>
        <p:sp>
          <p:nvSpPr>
            <p:cNvPr id="7" name="Freeform 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8" name="Group 8"/>
          <p:cNvGrpSpPr/>
          <p:nvPr/>
        </p:nvGrpSpPr>
        <p:grpSpPr>
          <a:xfrm>
            <a:off x="2024540" y="3535877"/>
            <a:ext cx="2923917" cy="3038250"/>
            <a:chOff x="0" y="0"/>
            <a:chExt cx="3898555" cy="4051000"/>
          </a:xfrm>
        </p:grpSpPr>
        <p:sp>
          <p:nvSpPr>
            <p:cNvPr id="9" name="TextBox 9"/>
            <p:cNvSpPr txBox="1"/>
            <p:nvPr/>
          </p:nvSpPr>
          <p:spPr>
            <a:xfrm>
              <a:off x="0" y="3547457"/>
              <a:ext cx="553968"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Nei</a:t>
              </a:r>
            </a:p>
            <a:p>
              <a:pPr algn="ctr">
                <a:lnSpc>
                  <a:spcPts val="1588"/>
                </a:lnSpc>
              </a:pPr>
              <a:r>
                <a:rPr lang="en-US" sz="1134">
                  <a:solidFill>
                    <a:srgbClr val="000000"/>
                  </a:solidFill>
                  <a:latin typeface="Open Sans Light"/>
                </a:rPr>
                <a:t>75%</a:t>
              </a:r>
            </a:p>
          </p:txBody>
        </p:sp>
        <p:sp>
          <p:nvSpPr>
            <p:cNvPr id="10" name="TextBox 10"/>
            <p:cNvSpPr txBox="1"/>
            <p:nvPr/>
          </p:nvSpPr>
          <p:spPr>
            <a:xfrm>
              <a:off x="3344587" y="981065"/>
              <a:ext cx="553968"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Já</a:t>
              </a:r>
            </a:p>
            <a:p>
              <a:pPr algn="ctr">
                <a:lnSpc>
                  <a:spcPts val="1588"/>
                </a:lnSpc>
              </a:pPr>
              <a:r>
                <a:rPr lang="en-US" sz="1134">
                  <a:solidFill>
                    <a:srgbClr val="000000"/>
                  </a:solidFill>
                  <a:latin typeface="Open Sans Light"/>
                </a:rPr>
                <a:t>16.7%</a:t>
              </a:r>
            </a:p>
          </p:txBody>
        </p:sp>
        <p:sp>
          <p:nvSpPr>
            <p:cNvPr id="11" name="TextBox 11"/>
            <p:cNvSpPr txBox="1"/>
            <p:nvPr/>
          </p:nvSpPr>
          <p:spPr>
            <a:xfrm>
              <a:off x="2053625" y="-9525"/>
              <a:ext cx="553968"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Annað</a:t>
              </a:r>
            </a:p>
            <a:p>
              <a:pPr algn="ctr">
                <a:lnSpc>
                  <a:spcPts val="1588"/>
                </a:lnSpc>
              </a:pPr>
              <a:r>
                <a:rPr lang="en-US" sz="1134">
                  <a:solidFill>
                    <a:srgbClr val="000000"/>
                  </a:solidFill>
                  <a:latin typeface="Open Sans Light"/>
                </a:rPr>
                <a:t>8.3%</a:t>
              </a:r>
            </a:p>
          </p:txBody>
        </p:sp>
        <p:grpSp>
          <p:nvGrpSpPr>
            <p:cNvPr id="12" name="Group 12"/>
            <p:cNvGrpSpPr>
              <a:grpSpLocks noChangeAspect="1"/>
            </p:cNvGrpSpPr>
            <p:nvPr/>
          </p:nvGrpSpPr>
          <p:grpSpPr>
            <a:xfrm>
              <a:off x="57775" y="578066"/>
              <a:ext cx="3445134" cy="3445134"/>
              <a:chOff x="0" y="0"/>
              <a:chExt cx="2540000" cy="2540000"/>
            </a:xfrm>
          </p:grpSpPr>
          <p:sp>
            <p:nvSpPr>
              <p:cNvPr id="13" name="Freeform 13"/>
              <p:cNvSpPr/>
              <p:nvPr/>
            </p:nvSpPr>
            <p:spPr>
              <a:xfrm>
                <a:off x="1270000" y="0"/>
                <a:ext cx="689176" cy="736630"/>
              </a:xfrm>
              <a:custGeom>
                <a:avLst/>
                <a:gdLst/>
                <a:ahLst/>
                <a:cxnLst/>
                <a:rect l="l" t="t" r="r" b="b"/>
                <a:pathLst>
                  <a:path w="689176" h="736630">
                    <a:moveTo>
                      <a:pt x="0" y="0"/>
                    </a:moveTo>
                    <a:cubicBezTo>
                      <a:pt x="244502" y="0"/>
                      <a:pt x="483806" y="70578"/>
                      <a:pt x="689176" y="203259"/>
                    </a:cubicBezTo>
                    <a:lnTo>
                      <a:pt x="344588" y="736630"/>
                    </a:lnTo>
                    <a:cubicBezTo>
                      <a:pt x="241903" y="670289"/>
                      <a:pt x="122251" y="635000"/>
                      <a:pt x="0" y="635000"/>
                    </a:cubicBezTo>
                    <a:close/>
                  </a:path>
                </a:pathLst>
              </a:custGeom>
              <a:solidFill>
                <a:srgbClr val="4D0055"/>
              </a:solidFill>
            </p:spPr>
          </p:sp>
          <p:sp>
            <p:nvSpPr>
              <p:cNvPr id="14" name="Freeform 14"/>
              <p:cNvSpPr/>
              <p:nvPr/>
            </p:nvSpPr>
            <p:spPr>
              <a:xfrm>
                <a:off x="1587500" y="170148"/>
                <a:ext cx="974728" cy="1163326"/>
              </a:xfrm>
              <a:custGeom>
                <a:avLst/>
                <a:gdLst/>
                <a:ahLst/>
                <a:cxnLst/>
                <a:rect l="l" t="t" r="r" b="b"/>
                <a:pathLst>
                  <a:path w="974728" h="1163326">
                    <a:moveTo>
                      <a:pt x="317500" y="0"/>
                    </a:moveTo>
                    <a:cubicBezTo>
                      <a:pt x="730153" y="238245"/>
                      <a:pt x="974728" y="687430"/>
                      <a:pt x="950913" y="1163326"/>
                    </a:cubicBezTo>
                    <a:lnTo>
                      <a:pt x="316706" y="1131589"/>
                    </a:lnTo>
                    <a:cubicBezTo>
                      <a:pt x="328614" y="893641"/>
                      <a:pt x="206327" y="669049"/>
                      <a:pt x="0" y="549926"/>
                    </a:cubicBezTo>
                    <a:close/>
                  </a:path>
                </a:pathLst>
              </a:custGeom>
              <a:solidFill>
                <a:srgbClr val="87155E"/>
              </a:solidFill>
            </p:spPr>
          </p:sp>
          <p:sp>
            <p:nvSpPr>
              <p:cNvPr id="15" name="Freeform 15"/>
              <p:cNvSpPr/>
              <p:nvPr/>
            </p:nvSpPr>
            <p:spPr>
              <a:xfrm>
                <a:off x="-47" y="0"/>
                <a:ext cx="2540047" cy="2540023"/>
              </a:xfrm>
              <a:custGeom>
                <a:avLst/>
                <a:gdLst/>
                <a:ahLst/>
                <a:cxnLst/>
                <a:rect l="l" t="t" r="r" b="b"/>
                <a:pathLst>
                  <a:path w="2540047" h="2540023">
                    <a:moveTo>
                      <a:pt x="2540047" y="1270000"/>
                    </a:moveTo>
                    <a:cubicBezTo>
                      <a:pt x="2540047" y="1971385"/>
                      <a:pt x="1971475" y="2539977"/>
                      <a:pt x="1270089" y="2540000"/>
                    </a:cubicBezTo>
                    <a:cubicBezTo>
                      <a:pt x="568704" y="2540023"/>
                      <a:pt x="94" y="1971470"/>
                      <a:pt x="47" y="1270085"/>
                    </a:cubicBezTo>
                    <a:cubicBezTo>
                      <a:pt x="0" y="568700"/>
                      <a:pt x="568535" y="70"/>
                      <a:pt x="1269920" y="0"/>
                    </a:cubicBezTo>
                    <a:lnTo>
                      <a:pt x="1269984" y="635000"/>
                    </a:lnTo>
                    <a:cubicBezTo>
                      <a:pt x="919291" y="635035"/>
                      <a:pt x="635024" y="919350"/>
                      <a:pt x="635047" y="1270042"/>
                    </a:cubicBezTo>
                    <a:cubicBezTo>
                      <a:pt x="635070" y="1620735"/>
                      <a:pt x="919376" y="1905012"/>
                      <a:pt x="1270068" y="1905000"/>
                    </a:cubicBezTo>
                    <a:cubicBezTo>
                      <a:pt x="1620761" y="1904988"/>
                      <a:pt x="1905047" y="1620693"/>
                      <a:pt x="1905047" y="1270000"/>
                    </a:cubicBezTo>
                    <a:close/>
                  </a:path>
                </a:pathLst>
              </a:custGeom>
              <a:solidFill>
                <a:srgbClr val="BA3B61"/>
              </a:solidFill>
            </p:spPr>
          </p:sp>
          <p:sp>
            <p:nvSpPr>
              <p:cNvPr id="16" name="Freeform 1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E36960"/>
              </a:solidFill>
            </p:spPr>
          </p:sp>
        </p:grpSp>
      </p:grpSp>
      <p:grpSp>
        <p:nvGrpSpPr>
          <p:cNvPr id="17" name="Group 17"/>
          <p:cNvGrpSpPr/>
          <p:nvPr/>
        </p:nvGrpSpPr>
        <p:grpSpPr>
          <a:xfrm>
            <a:off x="1213032" y="6987491"/>
            <a:ext cx="4642558" cy="2547007"/>
            <a:chOff x="0" y="0"/>
            <a:chExt cx="6190077" cy="3396010"/>
          </a:xfrm>
        </p:grpSpPr>
        <p:sp>
          <p:nvSpPr>
            <p:cNvPr id="18" name="TextBox 18"/>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FORMLEG ÁKVÖRÐUN</a:t>
              </a:r>
            </a:p>
          </p:txBody>
        </p:sp>
        <p:sp>
          <p:nvSpPr>
            <p:cNvPr id="19" name="TextBox 19"/>
            <p:cNvSpPr txBox="1"/>
            <p:nvPr/>
          </p:nvSpPr>
          <p:spPr>
            <a:xfrm>
              <a:off x="0" y="862995"/>
              <a:ext cx="6190077"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Hefur sveitarfélag formlega ákveðið að fara í rafræna skjalavörslu og rafræn gagnaskil?</a:t>
              </a:r>
            </a:p>
          </p:txBody>
        </p:sp>
      </p:grpSp>
      <p:grpSp>
        <p:nvGrpSpPr>
          <p:cNvPr id="20" name="Group 20"/>
          <p:cNvGrpSpPr/>
          <p:nvPr/>
        </p:nvGrpSpPr>
        <p:grpSpPr>
          <a:xfrm>
            <a:off x="6822721" y="6987491"/>
            <a:ext cx="4642558" cy="3032782"/>
            <a:chOff x="0" y="0"/>
            <a:chExt cx="6190077" cy="4043710"/>
          </a:xfrm>
        </p:grpSpPr>
        <p:sp>
          <p:nvSpPr>
            <p:cNvPr id="21" name="TextBox 21"/>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VIÐRÆÐUR</a:t>
              </a:r>
            </a:p>
          </p:txBody>
        </p:sp>
        <p:sp>
          <p:nvSpPr>
            <p:cNvPr id="22" name="TextBox 22"/>
            <p:cNvSpPr txBox="1"/>
            <p:nvPr/>
          </p:nvSpPr>
          <p:spPr>
            <a:xfrm>
              <a:off x="0" y="862995"/>
              <a:ext cx="6190077" cy="31807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Hefur sveitarfélag rætt við héraðsskjalavörð um möguleika á að fara í rafræna skjalavörslu og rafræn gagnaskil?</a:t>
              </a:r>
            </a:p>
          </p:txBody>
        </p:sp>
      </p:grpSp>
      <p:grpSp>
        <p:nvGrpSpPr>
          <p:cNvPr id="23" name="Group 23"/>
          <p:cNvGrpSpPr/>
          <p:nvPr/>
        </p:nvGrpSpPr>
        <p:grpSpPr>
          <a:xfrm>
            <a:off x="12432410" y="6987491"/>
            <a:ext cx="4642558" cy="3023257"/>
            <a:chOff x="0" y="0"/>
            <a:chExt cx="6190077" cy="4031010"/>
          </a:xfrm>
        </p:grpSpPr>
        <p:sp>
          <p:nvSpPr>
            <p:cNvPr id="24" name="TextBox 24"/>
            <p:cNvSpPr txBox="1"/>
            <p:nvPr/>
          </p:nvSpPr>
          <p:spPr>
            <a:xfrm>
              <a:off x="0" y="-142875"/>
              <a:ext cx="6190077"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TILKYNNING</a:t>
              </a:r>
            </a:p>
          </p:txBody>
        </p:sp>
        <p:sp>
          <p:nvSpPr>
            <p:cNvPr id="25" name="TextBox 25"/>
            <p:cNvSpPr txBox="1"/>
            <p:nvPr/>
          </p:nvSpPr>
          <p:spPr>
            <a:xfrm>
              <a:off x="0" y="850295"/>
              <a:ext cx="6190077" cy="31807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Er búið að tilkynna formlega rafræna/stafræna gagnagrunna/gagnasöfn/ skjalavörslukerfi til héraðsskjalasafnsins?</a:t>
              </a:r>
            </a:p>
          </p:txBody>
        </p:sp>
      </p:grpSp>
      <p:grpSp>
        <p:nvGrpSpPr>
          <p:cNvPr id="26" name="Group 26"/>
          <p:cNvGrpSpPr/>
          <p:nvPr/>
        </p:nvGrpSpPr>
        <p:grpSpPr>
          <a:xfrm>
            <a:off x="6639007" y="3535877"/>
            <a:ext cx="5009985" cy="3215246"/>
            <a:chOff x="0" y="0"/>
            <a:chExt cx="2982217" cy="1913890"/>
          </a:xfrm>
        </p:grpSpPr>
        <p:sp>
          <p:nvSpPr>
            <p:cNvPr id="27" name="Freeform 27"/>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28" name="Group 28"/>
          <p:cNvGrpSpPr/>
          <p:nvPr/>
        </p:nvGrpSpPr>
        <p:grpSpPr>
          <a:xfrm>
            <a:off x="12248696" y="3535877"/>
            <a:ext cx="5009985" cy="3215246"/>
            <a:chOff x="0" y="0"/>
            <a:chExt cx="2982217" cy="1913890"/>
          </a:xfrm>
        </p:grpSpPr>
        <p:sp>
          <p:nvSpPr>
            <p:cNvPr id="29" name="Freeform 29"/>
            <p:cNvSpPr/>
            <p:nvPr/>
          </p:nvSpPr>
          <p:spPr>
            <a:xfrm>
              <a:off x="0" y="0"/>
              <a:ext cx="2982217" cy="1913890"/>
            </a:xfrm>
            <a:custGeom>
              <a:avLst/>
              <a:gdLst/>
              <a:ahLst/>
              <a:cxnLst/>
              <a:rect l="l" t="t" r="r" b="b"/>
              <a:pathLst>
                <a:path w="2982217" h="1913890">
                  <a:moveTo>
                    <a:pt x="0" y="0"/>
                  </a:moveTo>
                  <a:lnTo>
                    <a:pt x="2982217" y="0"/>
                  </a:lnTo>
                  <a:lnTo>
                    <a:pt x="2982217" y="1913890"/>
                  </a:lnTo>
                  <a:lnTo>
                    <a:pt x="0" y="1913890"/>
                  </a:lnTo>
                  <a:close/>
                </a:path>
              </a:pathLst>
            </a:custGeom>
            <a:solidFill>
              <a:srgbClr val="E4E2EA"/>
            </a:solidFill>
          </p:spPr>
        </p:sp>
      </p:grpSp>
      <p:grpSp>
        <p:nvGrpSpPr>
          <p:cNvPr id="30" name="Group 30"/>
          <p:cNvGrpSpPr/>
          <p:nvPr/>
        </p:nvGrpSpPr>
        <p:grpSpPr>
          <a:xfrm>
            <a:off x="7444735" y="3514725"/>
            <a:ext cx="3424091" cy="3096506"/>
            <a:chOff x="0" y="0"/>
            <a:chExt cx="4565455" cy="4128674"/>
          </a:xfrm>
        </p:grpSpPr>
        <p:sp>
          <p:nvSpPr>
            <p:cNvPr id="31" name="TextBox 31"/>
            <p:cNvSpPr txBox="1"/>
            <p:nvPr/>
          </p:nvSpPr>
          <p:spPr>
            <a:xfrm>
              <a:off x="3996963" y="3179317"/>
              <a:ext cx="568492" cy="526019"/>
            </a:xfrm>
            <a:prstGeom prst="rect">
              <a:avLst/>
            </a:prstGeom>
          </p:spPr>
          <p:txBody>
            <a:bodyPr lIns="0" tIns="0" rIns="0" bIns="0" rtlCol="0" anchor="t">
              <a:spAutoFit/>
            </a:bodyPr>
            <a:lstStyle/>
            <a:p>
              <a:pPr algn="ctr">
                <a:lnSpc>
                  <a:spcPts val="1630"/>
                </a:lnSpc>
              </a:pPr>
              <a:r>
                <a:rPr lang="en-US" sz="1164">
                  <a:solidFill>
                    <a:srgbClr val="000000"/>
                  </a:solidFill>
                  <a:latin typeface="Open Sans Light"/>
                </a:rPr>
                <a:t>Nei</a:t>
              </a:r>
            </a:p>
            <a:p>
              <a:pPr algn="ctr">
                <a:lnSpc>
                  <a:spcPts val="1630"/>
                </a:lnSpc>
              </a:pPr>
              <a:r>
                <a:rPr lang="en-US" sz="1164">
                  <a:solidFill>
                    <a:srgbClr val="000000"/>
                  </a:solidFill>
                  <a:latin typeface="Open Sans Light"/>
                </a:rPr>
                <a:t>50%</a:t>
              </a:r>
            </a:p>
          </p:txBody>
        </p:sp>
        <p:sp>
          <p:nvSpPr>
            <p:cNvPr id="32" name="TextBox 32"/>
            <p:cNvSpPr txBox="1"/>
            <p:nvPr/>
          </p:nvSpPr>
          <p:spPr>
            <a:xfrm>
              <a:off x="0" y="1523720"/>
              <a:ext cx="568492" cy="526019"/>
            </a:xfrm>
            <a:prstGeom prst="rect">
              <a:avLst/>
            </a:prstGeom>
          </p:spPr>
          <p:txBody>
            <a:bodyPr lIns="0" tIns="0" rIns="0" bIns="0" rtlCol="0" anchor="t">
              <a:spAutoFit/>
            </a:bodyPr>
            <a:lstStyle/>
            <a:p>
              <a:pPr algn="ctr">
                <a:lnSpc>
                  <a:spcPts val="1630"/>
                </a:lnSpc>
              </a:pPr>
              <a:r>
                <a:rPr lang="en-US" sz="1164">
                  <a:solidFill>
                    <a:srgbClr val="000000"/>
                  </a:solidFill>
                  <a:latin typeface="Open Sans Light"/>
                </a:rPr>
                <a:t>Já</a:t>
              </a:r>
            </a:p>
            <a:p>
              <a:pPr algn="ctr">
                <a:lnSpc>
                  <a:spcPts val="1630"/>
                </a:lnSpc>
              </a:pPr>
              <a:r>
                <a:rPr lang="en-US" sz="1164">
                  <a:solidFill>
                    <a:srgbClr val="000000"/>
                  </a:solidFill>
                  <a:latin typeface="Open Sans Light"/>
                </a:rPr>
                <a:t>41.7%</a:t>
              </a:r>
            </a:p>
          </p:txBody>
        </p:sp>
        <p:sp>
          <p:nvSpPr>
            <p:cNvPr id="33" name="TextBox 33"/>
            <p:cNvSpPr txBox="1"/>
            <p:nvPr/>
          </p:nvSpPr>
          <p:spPr>
            <a:xfrm>
              <a:off x="2672156" y="-19050"/>
              <a:ext cx="568492" cy="526019"/>
            </a:xfrm>
            <a:prstGeom prst="rect">
              <a:avLst/>
            </a:prstGeom>
          </p:spPr>
          <p:txBody>
            <a:bodyPr lIns="0" tIns="0" rIns="0" bIns="0" rtlCol="0" anchor="t">
              <a:spAutoFit/>
            </a:bodyPr>
            <a:lstStyle/>
            <a:p>
              <a:pPr algn="ctr">
                <a:lnSpc>
                  <a:spcPts val="1630"/>
                </a:lnSpc>
              </a:pPr>
              <a:r>
                <a:rPr lang="en-US" sz="1164">
                  <a:solidFill>
                    <a:srgbClr val="000000"/>
                  </a:solidFill>
                  <a:latin typeface="Open Sans Light"/>
                </a:rPr>
                <a:t>Annað</a:t>
              </a:r>
            </a:p>
            <a:p>
              <a:pPr algn="ctr">
                <a:lnSpc>
                  <a:spcPts val="1630"/>
                </a:lnSpc>
              </a:pPr>
              <a:r>
                <a:rPr lang="en-US" sz="1164">
                  <a:solidFill>
                    <a:srgbClr val="000000"/>
                  </a:solidFill>
                  <a:latin typeface="Open Sans Light"/>
                </a:rPr>
                <a:t>8.3%</a:t>
              </a:r>
            </a:p>
          </p:txBody>
        </p:sp>
        <p:grpSp>
          <p:nvGrpSpPr>
            <p:cNvPr id="34" name="Group 34"/>
            <p:cNvGrpSpPr>
              <a:grpSpLocks noChangeAspect="1"/>
            </p:cNvGrpSpPr>
            <p:nvPr/>
          </p:nvGrpSpPr>
          <p:grpSpPr>
            <a:xfrm>
              <a:off x="623983" y="593221"/>
              <a:ext cx="3535453" cy="3535453"/>
              <a:chOff x="0" y="0"/>
              <a:chExt cx="2540000" cy="2540000"/>
            </a:xfrm>
          </p:grpSpPr>
          <p:sp>
            <p:nvSpPr>
              <p:cNvPr id="35" name="Freeform 35"/>
              <p:cNvSpPr/>
              <p:nvPr/>
            </p:nvSpPr>
            <p:spPr>
              <a:xfrm>
                <a:off x="1270000" y="0"/>
                <a:ext cx="689176" cy="736630"/>
              </a:xfrm>
              <a:custGeom>
                <a:avLst/>
                <a:gdLst/>
                <a:ahLst/>
                <a:cxnLst/>
                <a:rect l="l" t="t" r="r" b="b"/>
                <a:pathLst>
                  <a:path w="689176" h="736630">
                    <a:moveTo>
                      <a:pt x="0" y="0"/>
                    </a:moveTo>
                    <a:cubicBezTo>
                      <a:pt x="244502" y="0"/>
                      <a:pt x="483806" y="70578"/>
                      <a:pt x="689176" y="203259"/>
                    </a:cubicBezTo>
                    <a:lnTo>
                      <a:pt x="344588" y="736630"/>
                    </a:lnTo>
                    <a:cubicBezTo>
                      <a:pt x="241903" y="670289"/>
                      <a:pt x="122251" y="635000"/>
                      <a:pt x="0" y="635000"/>
                    </a:cubicBezTo>
                    <a:close/>
                  </a:path>
                </a:pathLst>
              </a:custGeom>
              <a:solidFill>
                <a:srgbClr val="4D0055"/>
              </a:solidFill>
            </p:spPr>
          </p:sp>
          <p:sp>
            <p:nvSpPr>
              <p:cNvPr id="36" name="Freeform 36"/>
              <p:cNvSpPr/>
              <p:nvPr/>
            </p:nvSpPr>
            <p:spPr>
              <a:xfrm>
                <a:off x="580824" y="170148"/>
                <a:ext cx="1966689" cy="2437464"/>
              </a:xfrm>
              <a:custGeom>
                <a:avLst/>
                <a:gdLst/>
                <a:ahLst/>
                <a:cxnLst/>
                <a:rect l="l" t="t" r="r" b="b"/>
                <a:pathLst>
                  <a:path w="1966689" h="2437464">
                    <a:moveTo>
                      <a:pt x="1324176" y="0"/>
                    </a:moveTo>
                    <a:cubicBezTo>
                      <a:pt x="1723672" y="230648"/>
                      <a:pt x="1966689" y="659784"/>
                      <a:pt x="1959001" y="1121018"/>
                    </a:cubicBezTo>
                    <a:cubicBezTo>
                      <a:pt x="1951313" y="1582252"/>
                      <a:pt x="1694130" y="2003050"/>
                      <a:pt x="1287169" y="2220257"/>
                    </a:cubicBezTo>
                    <a:cubicBezTo>
                      <a:pt x="880208" y="2437464"/>
                      <a:pt x="387469" y="2416921"/>
                      <a:pt x="0" y="2166593"/>
                    </a:cubicBezTo>
                    <a:lnTo>
                      <a:pt x="344588" y="1633223"/>
                    </a:lnTo>
                    <a:cubicBezTo>
                      <a:pt x="538322" y="1758386"/>
                      <a:pt x="784691" y="1768657"/>
                      <a:pt x="988172" y="1660053"/>
                    </a:cubicBezTo>
                    <a:cubicBezTo>
                      <a:pt x="1191652" y="1551450"/>
                      <a:pt x="1320243" y="1341051"/>
                      <a:pt x="1324087" y="1110435"/>
                    </a:cubicBezTo>
                    <a:cubicBezTo>
                      <a:pt x="1327931" y="879818"/>
                      <a:pt x="1206423" y="665251"/>
                      <a:pt x="1006676" y="549926"/>
                    </a:cubicBezTo>
                    <a:close/>
                  </a:path>
                </a:pathLst>
              </a:custGeom>
              <a:solidFill>
                <a:srgbClr val="87155E"/>
              </a:solidFill>
            </p:spPr>
          </p:sp>
          <p:sp>
            <p:nvSpPr>
              <p:cNvPr id="37" name="Freeform 37"/>
              <p:cNvSpPr/>
              <p:nvPr/>
            </p:nvSpPr>
            <p:spPr>
              <a:xfrm>
                <a:off x="-105480" y="0"/>
                <a:ext cx="1375416" cy="2369852"/>
              </a:xfrm>
              <a:custGeom>
                <a:avLst/>
                <a:gdLst/>
                <a:ahLst/>
                <a:cxnLst/>
                <a:rect l="l" t="t" r="r" b="b"/>
                <a:pathLst>
                  <a:path w="1375416" h="2369852">
                    <a:moveTo>
                      <a:pt x="740480" y="2369852"/>
                    </a:moveTo>
                    <a:cubicBezTo>
                      <a:pt x="242701" y="2082460"/>
                      <a:pt x="0" y="1496569"/>
                      <a:pt x="148738" y="941361"/>
                    </a:cubicBezTo>
                    <a:cubicBezTo>
                      <a:pt x="297475" y="386153"/>
                      <a:pt x="800567" y="58"/>
                      <a:pt x="1375353" y="0"/>
                    </a:cubicBezTo>
                    <a:lnTo>
                      <a:pt x="1375417" y="635000"/>
                    </a:lnTo>
                    <a:cubicBezTo>
                      <a:pt x="1088024" y="635029"/>
                      <a:pt x="836478" y="828077"/>
                      <a:pt x="762109" y="1105681"/>
                    </a:cubicBezTo>
                    <a:cubicBezTo>
                      <a:pt x="687740" y="1383284"/>
                      <a:pt x="809091" y="1676230"/>
                      <a:pt x="1057980" y="1819926"/>
                    </a:cubicBezTo>
                    <a:close/>
                  </a:path>
                </a:pathLst>
              </a:custGeom>
              <a:solidFill>
                <a:srgbClr val="BA3B61"/>
              </a:solidFill>
            </p:spPr>
          </p:sp>
          <p:sp>
            <p:nvSpPr>
              <p:cNvPr id="38" name="Freeform 38"/>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E36960"/>
              </a:solidFill>
            </p:spPr>
          </p:sp>
        </p:grpSp>
      </p:grpSp>
      <p:grpSp>
        <p:nvGrpSpPr>
          <p:cNvPr id="39" name="Group 39"/>
          <p:cNvGrpSpPr/>
          <p:nvPr/>
        </p:nvGrpSpPr>
        <p:grpSpPr>
          <a:xfrm>
            <a:off x="13534167" y="3514725"/>
            <a:ext cx="2423208" cy="3236398"/>
            <a:chOff x="0" y="0"/>
            <a:chExt cx="3230943" cy="4315198"/>
          </a:xfrm>
        </p:grpSpPr>
        <p:sp>
          <p:nvSpPr>
            <p:cNvPr id="40" name="TextBox 40"/>
            <p:cNvSpPr txBox="1"/>
            <p:nvPr/>
          </p:nvSpPr>
          <p:spPr>
            <a:xfrm>
              <a:off x="850974" y="3842369"/>
              <a:ext cx="496884" cy="472829"/>
            </a:xfrm>
            <a:prstGeom prst="rect">
              <a:avLst/>
            </a:prstGeom>
          </p:spPr>
          <p:txBody>
            <a:bodyPr lIns="0" tIns="0" rIns="0" bIns="0" rtlCol="0" anchor="t">
              <a:spAutoFit/>
            </a:bodyPr>
            <a:lstStyle/>
            <a:p>
              <a:pPr algn="ctr">
                <a:lnSpc>
                  <a:spcPts val="1489"/>
                </a:lnSpc>
              </a:pPr>
              <a:r>
                <a:rPr lang="en-US" sz="1064">
                  <a:solidFill>
                    <a:srgbClr val="000000"/>
                  </a:solidFill>
                  <a:latin typeface="Open Sans Light"/>
                </a:rPr>
                <a:t>Nei</a:t>
              </a:r>
            </a:p>
            <a:p>
              <a:pPr algn="ctr">
                <a:lnSpc>
                  <a:spcPts val="1489"/>
                </a:lnSpc>
              </a:pPr>
              <a:r>
                <a:rPr lang="en-US" sz="1064">
                  <a:solidFill>
                    <a:srgbClr val="000000"/>
                  </a:solidFill>
                  <a:latin typeface="Open Sans Light"/>
                </a:rPr>
                <a:t>91.7%</a:t>
              </a:r>
            </a:p>
          </p:txBody>
        </p:sp>
        <p:sp>
          <p:nvSpPr>
            <p:cNvPr id="41" name="TextBox 41"/>
            <p:cNvSpPr txBox="1"/>
            <p:nvPr/>
          </p:nvSpPr>
          <p:spPr>
            <a:xfrm>
              <a:off x="1883086" y="-9525"/>
              <a:ext cx="496884" cy="472829"/>
            </a:xfrm>
            <a:prstGeom prst="rect">
              <a:avLst/>
            </a:prstGeom>
          </p:spPr>
          <p:txBody>
            <a:bodyPr lIns="0" tIns="0" rIns="0" bIns="0" rtlCol="0" anchor="t">
              <a:spAutoFit/>
            </a:bodyPr>
            <a:lstStyle/>
            <a:p>
              <a:pPr algn="ctr">
                <a:lnSpc>
                  <a:spcPts val="1489"/>
                </a:lnSpc>
              </a:pPr>
              <a:r>
                <a:rPr lang="en-US" sz="1064">
                  <a:solidFill>
                    <a:srgbClr val="000000"/>
                  </a:solidFill>
                  <a:latin typeface="Open Sans Light"/>
                </a:rPr>
                <a:t>Já</a:t>
              </a:r>
            </a:p>
            <a:p>
              <a:pPr algn="ctr">
                <a:lnSpc>
                  <a:spcPts val="1489"/>
                </a:lnSpc>
              </a:pPr>
              <a:r>
                <a:rPr lang="en-US" sz="1064">
                  <a:solidFill>
                    <a:srgbClr val="000000"/>
                  </a:solidFill>
                  <a:latin typeface="Open Sans Light"/>
                </a:rPr>
                <a:t>8.3%</a:t>
              </a:r>
            </a:p>
          </p:txBody>
        </p:sp>
        <p:grpSp>
          <p:nvGrpSpPr>
            <p:cNvPr id="42" name="Group 42"/>
            <p:cNvGrpSpPr>
              <a:grpSpLocks noChangeAspect="1"/>
            </p:cNvGrpSpPr>
            <p:nvPr/>
          </p:nvGrpSpPr>
          <p:grpSpPr>
            <a:xfrm>
              <a:off x="0" y="542127"/>
              <a:ext cx="3230943" cy="3230943"/>
              <a:chOff x="0" y="0"/>
              <a:chExt cx="2540000" cy="2540000"/>
            </a:xfrm>
          </p:grpSpPr>
          <p:sp>
            <p:nvSpPr>
              <p:cNvPr id="43" name="Freeform 43"/>
              <p:cNvSpPr/>
              <p:nvPr/>
            </p:nvSpPr>
            <p:spPr>
              <a:xfrm>
                <a:off x="1270000" y="0"/>
                <a:ext cx="689176" cy="736630"/>
              </a:xfrm>
              <a:custGeom>
                <a:avLst/>
                <a:gdLst/>
                <a:ahLst/>
                <a:cxnLst/>
                <a:rect l="l" t="t" r="r" b="b"/>
                <a:pathLst>
                  <a:path w="689176" h="736630">
                    <a:moveTo>
                      <a:pt x="0" y="0"/>
                    </a:moveTo>
                    <a:cubicBezTo>
                      <a:pt x="244502" y="0"/>
                      <a:pt x="483806" y="70578"/>
                      <a:pt x="689176" y="203259"/>
                    </a:cubicBezTo>
                    <a:lnTo>
                      <a:pt x="344588" y="736630"/>
                    </a:lnTo>
                    <a:cubicBezTo>
                      <a:pt x="241903" y="670289"/>
                      <a:pt x="122251" y="635000"/>
                      <a:pt x="0" y="635000"/>
                    </a:cubicBezTo>
                    <a:close/>
                  </a:path>
                </a:pathLst>
              </a:custGeom>
              <a:solidFill>
                <a:srgbClr val="4D0055"/>
              </a:solidFill>
            </p:spPr>
          </p:sp>
          <p:sp>
            <p:nvSpPr>
              <p:cNvPr id="44" name="Freeform 44"/>
              <p:cNvSpPr/>
              <p:nvPr/>
            </p:nvSpPr>
            <p:spPr>
              <a:xfrm>
                <a:off x="-72286" y="0"/>
                <a:ext cx="2759500" cy="2661660"/>
              </a:xfrm>
              <a:custGeom>
                <a:avLst/>
                <a:gdLst/>
                <a:ahLst/>
                <a:cxnLst/>
                <a:rect l="l" t="t" r="r" b="b"/>
                <a:pathLst>
                  <a:path w="2759500" h="2661660">
                    <a:moveTo>
                      <a:pt x="1977286" y="170148"/>
                    </a:moveTo>
                    <a:cubicBezTo>
                      <a:pt x="2529216" y="488804"/>
                      <a:pt x="2759500" y="1167172"/>
                      <a:pt x="2515625" y="1755979"/>
                    </a:cubicBezTo>
                    <a:cubicBezTo>
                      <a:pt x="2271751" y="2344786"/>
                      <a:pt x="1629253" y="2661660"/>
                      <a:pt x="1013647" y="2496742"/>
                    </a:cubicBezTo>
                    <a:cubicBezTo>
                      <a:pt x="398041" y="2331824"/>
                      <a:pt x="0" y="1736194"/>
                      <a:pt x="83139" y="1104326"/>
                    </a:cubicBezTo>
                    <a:cubicBezTo>
                      <a:pt x="166277" y="472459"/>
                      <a:pt x="704845" y="64"/>
                      <a:pt x="1342159" y="0"/>
                    </a:cubicBezTo>
                    <a:lnTo>
                      <a:pt x="1342223" y="635000"/>
                    </a:lnTo>
                    <a:cubicBezTo>
                      <a:pt x="1023566" y="635032"/>
                      <a:pt x="754282" y="871229"/>
                      <a:pt x="712712" y="1187163"/>
                    </a:cubicBezTo>
                    <a:cubicBezTo>
                      <a:pt x="671143" y="1503097"/>
                      <a:pt x="870164" y="1800912"/>
                      <a:pt x="1177966" y="1883371"/>
                    </a:cubicBezTo>
                    <a:cubicBezTo>
                      <a:pt x="1485769" y="1965830"/>
                      <a:pt x="1807018" y="1807393"/>
                      <a:pt x="1928956" y="1512989"/>
                    </a:cubicBezTo>
                    <a:cubicBezTo>
                      <a:pt x="2050893" y="1218586"/>
                      <a:pt x="1935751" y="879402"/>
                      <a:pt x="1659786" y="720074"/>
                    </a:cubicBezTo>
                    <a:close/>
                  </a:path>
                </a:pathLst>
              </a:custGeom>
              <a:solidFill>
                <a:srgbClr val="87155E"/>
              </a:solidFill>
            </p:spPr>
          </p:sp>
          <p:sp>
            <p:nvSpPr>
              <p:cNvPr id="45" name="Freeform 45"/>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BA3B61"/>
              </a:solidFill>
            </p:spPr>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2122" y="438150"/>
            <a:ext cx="14243755" cy="2305050"/>
          </a:xfrm>
          <a:prstGeom prst="rect">
            <a:avLst/>
          </a:prstGeom>
        </p:spPr>
        <p:txBody>
          <a:bodyPr lIns="0" tIns="0" rIns="0" bIns="0" rtlCol="0" anchor="t">
            <a:spAutoFit/>
          </a:bodyPr>
          <a:lstStyle/>
          <a:p>
            <a:pPr algn="ctr">
              <a:lnSpc>
                <a:spcPts val="9000"/>
              </a:lnSpc>
            </a:pPr>
            <a:r>
              <a:rPr lang="en-US" sz="7500" spc="150">
                <a:solidFill>
                  <a:srgbClr val="8B1000"/>
                </a:solidFill>
                <a:latin typeface="Arvo"/>
              </a:rPr>
              <a:t>Könnun meðal héraðsskjalavarða</a:t>
            </a:r>
          </a:p>
        </p:txBody>
      </p:sp>
      <p:sp>
        <p:nvSpPr>
          <p:cNvPr id="3" name="AutoShape 3"/>
          <p:cNvSpPr/>
          <p:nvPr/>
        </p:nvSpPr>
        <p:spPr>
          <a:xfrm>
            <a:off x="1029318" y="3152775"/>
            <a:ext cx="5009985" cy="152400"/>
          </a:xfrm>
          <a:prstGeom prst="rect">
            <a:avLst/>
          </a:prstGeom>
          <a:solidFill>
            <a:srgbClr val="929292"/>
          </a:solidFill>
        </p:spPr>
      </p:sp>
      <p:sp>
        <p:nvSpPr>
          <p:cNvPr id="4" name="AutoShape 4"/>
          <p:cNvSpPr/>
          <p:nvPr/>
        </p:nvSpPr>
        <p:spPr>
          <a:xfrm>
            <a:off x="6639007" y="3152775"/>
            <a:ext cx="5009985" cy="152400"/>
          </a:xfrm>
          <a:prstGeom prst="rect">
            <a:avLst/>
          </a:prstGeom>
          <a:solidFill>
            <a:srgbClr val="929292"/>
          </a:solidFill>
        </p:spPr>
      </p:sp>
      <p:sp>
        <p:nvSpPr>
          <p:cNvPr id="5" name="AutoShape 5"/>
          <p:cNvSpPr/>
          <p:nvPr/>
        </p:nvSpPr>
        <p:spPr>
          <a:xfrm>
            <a:off x="11465279" y="3152775"/>
            <a:ext cx="5009985" cy="152400"/>
          </a:xfrm>
          <a:prstGeom prst="rect">
            <a:avLst/>
          </a:prstGeom>
          <a:solidFill>
            <a:srgbClr val="929292"/>
          </a:solidFill>
        </p:spPr>
      </p:sp>
      <p:grpSp>
        <p:nvGrpSpPr>
          <p:cNvPr id="6" name="Group 6"/>
          <p:cNvGrpSpPr/>
          <p:nvPr/>
        </p:nvGrpSpPr>
        <p:grpSpPr>
          <a:xfrm>
            <a:off x="1028700" y="3514725"/>
            <a:ext cx="5009985" cy="3910672"/>
            <a:chOff x="0" y="0"/>
            <a:chExt cx="2982217" cy="2327845"/>
          </a:xfrm>
        </p:grpSpPr>
        <p:sp>
          <p:nvSpPr>
            <p:cNvPr id="7" name="Freeform 7"/>
            <p:cNvSpPr/>
            <p:nvPr/>
          </p:nvSpPr>
          <p:spPr>
            <a:xfrm>
              <a:off x="0" y="0"/>
              <a:ext cx="2982217" cy="2327845"/>
            </a:xfrm>
            <a:custGeom>
              <a:avLst/>
              <a:gdLst/>
              <a:ahLst/>
              <a:cxnLst/>
              <a:rect l="l" t="t" r="r" b="b"/>
              <a:pathLst>
                <a:path w="2982217" h="2327845">
                  <a:moveTo>
                    <a:pt x="0" y="0"/>
                  </a:moveTo>
                  <a:lnTo>
                    <a:pt x="2982217" y="0"/>
                  </a:lnTo>
                  <a:lnTo>
                    <a:pt x="2982217" y="2327845"/>
                  </a:lnTo>
                  <a:lnTo>
                    <a:pt x="0" y="2327845"/>
                  </a:lnTo>
                  <a:close/>
                </a:path>
              </a:pathLst>
            </a:custGeom>
            <a:solidFill>
              <a:srgbClr val="E4E2EA"/>
            </a:solidFill>
          </p:spPr>
        </p:sp>
      </p:grpSp>
      <p:grpSp>
        <p:nvGrpSpPr>
          <p:cNvPr id="8" name="Group 8"/>
          <p:cNvGrpSpPr/>
          <p:nvPr/>
        </p:nvGrpSpPr>
        <p:grpSpPr>
          <a:xfrm>
            <a:off x="1681888" y="3595670"/>
            <a:ext cx="3944191" cy="3053357"/>
            <a:chOff x="0" y="0"/>
            <a:chExt cx="5258922" cy="4071143"/>
          </a:xfrm>
        </p:grpSpPr>
        <p:sp>
          <p:nvSpPr>
            <p:cNvPr id="9" name="TextBox 9"/>
            <p:cNvSpPr txBox="1"/>
            <p:nvPr/>
          </p:nvSpPr>
          <p:spPr>
            <a:xfrm>
              <a:off x="0" y="3567600"/>
              <a:ext cx="1087771"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Innan 10 ára</a:t>
              </a:r>
            </a:p>
            <a:p>
              <a:pPr algn="ctr">
                <a:lnSpc>
                  <a:spcPts val="1588"/>
                </a:lnSpc>
              </a:pPr>
              <a:r>
                <a:rPr lang="en-US" sz="1134">
                  <a:solidFill>
                    <a:srgbClr val="000000"/>
                  </a:solidFill>
                  <a:latin typeface="Open Sans Light"/>
                </a:rPr>
                <a:t>45.5%</a:t>
              </a:r>
            </a:p>
          </p:txBody>
        </p:sp>
        <p:sp>
          <p:nvSpPr>
            <p:cNvPr id="10" name="TextBox 10"/>
            <p:cNvSpPr txBox="1"/>
            <p:nvPr/>
          </p:nvSpPr>
          <p:spPr>
            <a:xfrm>
              <a:off x="4171151" y="895837"/>
              <a:ext cx="1087771"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Innan 5 ára</a:t>
              </a:r>
            </a:p>
            <a:p>
              <a:pPr algn="ctr">
                <a:lnSpc>
                  <a:spcPts val="1588"/>
                </a:lnSpc>
              </a:pPr>
              <a:r>
                <a:rPr lang="en-US" sz="1134">
                  <a:solidFill>
                    <a:srgbClr val="000000"/>
                  </a:solidFill>
                  <a:latin typeface="Open Sans Light"/>
                </a:rPr>
                <a:t>36.4%</a:t>
              </a:r>
            </a:p>
          </p:txBody>
        </p:sp>
        <p:sp>
          <p:nvSpPr>
            <p:cNvPr id="11" name="TextBox 11"/>
            <p:cNvSpPr txBox="1"/>
            <p:nvPr/>
          </p:nvSpPr>
          <p:spPr>
            <a:xfrm>
              <a:off x="0" y="-9525"/>
              <a:ext cx="1087771" cy="503543"/>
            </a:xfrm>
            <a:prstGeom prst="rect">
              <a:avLst/>
            </a:prstGeom>
          </p:spPr>
          <p:txBody>
            <a:bodyPr lIns="0" tIns="0" rIns="0" bIns="0" rtlCol="0" anchor="t">
              <a:spAutoFit/>
            </a:bodyPr>
            <a:lstStyle/>
            <a:p>
              <a:pPr algn="ctr">
                <a:lnSpc>
                  <a:spcPts val="1588"/>
                </a:lnSpc>
              </a:pPr>
              <a:r>
                <a:rPr lang="en-US" sz="1134">
                  <a:solidFill>
                    <a:srgbClr val="000000"/>
                  </a:solidFill>
                  <a:latin typeface="Open Sans Light"/>
                </a:rPr>
                <a:t>Annað</a:t>
              </a:r>
            </a:p>
            <a:p>
              <a:pPr algn="ctr">
                <a:lnSpc>
                  <a:spcPts val="1588"/>
                </a:lnSpc>
              </a:pPr>
              <a:r>
                <a:rPr lang="en-US" sz="1134">
                  <a:solidFill>
                    <a:srgbClr val="000000"/>
                  </a:solidFill>
                  <a:latin typeface="Open Sans Light"/>
                </a:rPr>
                <a:t>18.2%</a:t>
              </a:r>
            </a:p>
          </p:txBody>
        </p:sp>
        <p:grpSp>
          <p:nvGrpSpPr>
            <p:cNvPr id="12" name="Group 12"/>
            <p:cNvGrpSpPr>
              <a:grpSpLocks noChangeAspect="1"/>
            </p:cNvGrpSpPr>
            <p:nvPr/>
          </p:nvGrpSpPr>
          <p:grpSpPr>
            <a:xfrm>
              <a:off x="514644" y="313005"/>
              <a:ext cx="3445134" cy="3445134"/>
              <a:chOff x="0" y="0"/>
              <a:chExt cx="2540000" cy="2540000"/>
            </a:xfrm>
          </p:grpSpPr>
          <p:sp>
            <p:nvSpPr>
              <p:cNvPr id="13" name="Freeform 13"/>
              <p:cNvSpPr/>
              <p:nvPr/>
            </p:nvSpPr>
            <p:spPr>
              <a:xfrm>
                <a:off x="1270000" y="0"/>
                <a:ext cx="1367758" cy="2148604"/>
              </a:xfrm>
              <a:custGeom>
                <a:avLst/>
                <a:gdLst/>
                <a:ahLst/>
                <a:cxnLst/>
                <a:rect l="l" t="t" r="r" b="b"/>
                <a:pathLst>
                  <a:path w="1367758" h="2148604">
                    <a:moveTo>
                      <a:pt x="0" y="0"/>
                    </a:moveTo>
                    <a:cubicBezTo>
                      <a:pt x="508725" y="0"/>
                      <a:pt x="968362" y="303575"/>
                      <a:pt x="1168060" y="771466"/>
                    </a:cubicBezTo>
                    <a:cubicBezTo>
                      <a:pt x="1367758" y="1239356"/>
                      <a:pt x="1268979" y="1781266"/>
                      <a:pt x="917036" y="2148604"/>
                    </a:cubicBezTo>
                    <a:lnTo>
                      <a:pt x="458518" y="1709302"/>
                    </a:lnTo>
                    <a:cubicBezTo>
                      <a:pt x="634490" y="1525633"/>
                      <a:pt x="683879" y="1254678"/>
                      <a:pt x="584030" y="1020733"/>
                    </a:cubicBezTo>
                    <a:cubicBezTo>
                      <a:pt x="484181" y="786788"/>
                      <a:pt x="254362" y="635000"/>
                      <a:pt x="0" y="635000"/>
                    </a:cubicBezTo>
                    <a:close/>
                  </a:path>
                </a:pathLst>
              </a:custGeom>
              <a:solidFill>
                <a:srgbClr val="4D0055"/>
              </a:solidFill>
            </p:spPr>
          </p:sp>
          <p:sp>
            <p:nvSpPr>
              <p:cNvPr id="14" name="Freeform 14"/>
              <p:cNvSpPr/>
              <p:nvPr/>
            </p:nvSpPr>
            <p:spPr>
              <a:xfrm>
                <a:off x="-153737" y="685345"/>
                <a:ext cx="2383539" cy="1996968"/>
              </a:xfrm>
              <a:custGeom>
                <a:avLst/>
                <a:gdLst/>
                <a:ahLst/>
                <a:cxnLst/>
                <a:rect l="l" t="t" r="r" b="b"/>
                <a:pathLst>
                  <a:path w="2383539" h="1996968">
                    <a:moveTo>
                      <a:pt x="2383539" y="1416328"/>
                    </a:moveTo>
                    <a:cubicBezTo>
                      <a:pt x="1962028" y="1902777"/>
                      <a:pt x="1243248" y="1996967"/>
                      <a:pt x="710631" y="1635549"/>
                    </a:cubicBezTo>
                    <a:cubicBezTo>
                      <a:pt x="178014" y="1274131"/>
                      <a:pt x="0" y="571402"/>
                      <a:pt x="296316" y="0"/>
                    </a:cubicBezTo>
                    <a:lnTo>
                      <a:pt x="860026" y="292327"/>
                    </a:lnTo>
                    <a:cubicBezTo>
                      <a:pt x="711868" y="578029"/>
                      <a:pt x="800875" y="929393"/>
                      <a:pt x="1067184" y="1110102"/>
                    </a:cubicBezTo>
                    <a:cubicBezTo>
                      <a:pt x="1333492" y="1290811"/>
                      <a:pt x="1692883" y="1243716"/>
                      <a:pt x="1903638" y="1000492"/>
                    </a:cubicBezTo>
                    <a:close/>
                  </a:path>
                </a:pathLst>
              </a:custGeom>
              <a:solidFill>
                <a:srgbClr val="87155E"/>
              </a:solidFill>
            </p:spPr>
          </p:sp>
          <p:sp>
            <p:nvSpPr>
              <p:cNvPr id="15" name="Freeform 15"/>
              <p:cNvSpPr/>
              <p:nvPr/>
            </p:nvSpPr>
            <p:spPr>
              <a:xfrm>
                <a:off x="114767" y="0"/>
                <a:ext cx="1155169" cy="1006211"/>
              </a:xfrm>
              <a:custGeom>
                <a:avLst/>
                <a:gdLst/>
                <a:ahLst/>
                <a:cxnLst/>
                <a:rect l="l" t="t" r="r" b="b"/>
                <a:pathLst>
                  <a:path w="1155169" h="1006211">
                    <a:moveTo>
                      <a:pt x="0" y="742423"/>
                    </a:moveTo>
                    <a:cubicBezTo>
                      <a:pt x="206529" y="290189"/>
                      <a:pt x="657944" y="50"/>
                      <a:pt x="1155106" y="0"/>
                    </a:cubicBezTo>
                    <a:lnTo>
                      <a:pt x="1155170" y="635000"/>
                    </a:lnTo>
                    <a:cubicBezTo>
                      <a:pt x="906589" y="635025"/>
                      <a:pt x="680881" y="780094"/>
                      <a:pt x="577617" y="1006211"/>
                    </a:cubicBezTo>
                    <a:close/>
                  </a:path>
                </a:pathLst>
              </a:custGeom>
              <a:solidFill>
                <a:srgbClr val="BA3B61"/>
              </a:solidFill>
            </p:spPr>
          </p:sp>
          <p:sp>
            <p:nvSpPr>
              <p:cNvPr id="16" name="Freeform 16"/>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E36960"/>
              </a:solidFill>
            </p:spPr>
          </p:sp>
        </p:grpSp>
      </p:grpSp>
      <p:grpSp>
        <p:nvGrpSpPr>
          <p:cNvPr id="17" name="Group 17"/>
          <p:cNvGrpSpPr/>
          <p:nvPr/>
        </p:nvGrpSpPr>
        <p:grpSpPr>
          <a:xfrm>
            <a:off x="1028082" y="7566746"/>
            <a:ext cx="5010604" cy="2547007"/>
            <a:chOff x="0" y="0"/>
            <a:chExt cx="6680805" cy="3396010"/>
          </a:xfrm>
        </p:grpSpPr>
        <p:sp>
          <p:nvSpPr>
            <p:cNvPr id="18" name="TextBox 18"/>
            <p:cNvSpPr txBox="1"/>
            <p:nvPr/>
          </p:nvSpPr>
          <p:spPr>
            <a:xfrm>
              <a:off x="0" y="-142875"/>
              <a:ext cx="6680805"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GETA SVEITARFÉLAGA</a:t>
              </a:r>
            </a:p>
          </p:txBody>
        </p:sp>
        <p:sp>
          <p:nvSpPr>
            <p:cNvPr id="19" name="TextBox 19"/>
            <p:cNvSpPr txBox="1"/>
            <p:nvPr/>
          </p:nvSpPr>
          <p:spPr>
            <a:xfrm>
              <a:off x="0" y="862995"/>
              <a:ext cx="6680805" cy="25330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Telur þú að sveitarfélög og stofnanir þeirra séu í stakk búin til að fara í rafræna skjalavörslu?</a:t>
              </a:r>
            </a:p>
          </p:txBody>
        </p:sp>
      </p:grpSp>
      <p:grpSp>
        <p:nvGrpSpPr>
          <p:cNvPr id="20" name="Group 20"/>
          <p:cNvGrpSpPr/>
          <p:nvPr/>
        </p:nvGrpSpPr>
        <p:grpSpPr>
          <a:xfrm>
            <a:off x="6639007" y="7566746"/>
            <a:ext cx="9835089" cy="1575457"/>
            <a:chOff x="0" y="0"/>
            <a:chExt cx="13113452" cy="2100610"/>
          </a:xfrm>
        </p:grpSpPr>
        <p:sp>
          <p:nvSpPr>
            <p:cNvPr id="21" name="TextBox 21"/>
            <p:cNvSpPr txBox="1"/>
            <p:nvPr/>
          </p:nvSpPr>
          <p:spPr>
            <a:xfrm>
              <a:off x="0" y="-142875"/>
              <a:ext cx="13113452" cy="752475"/>
            </a:xfrm>
            <a:prstGeom prst="rect">
              <a:avLst/>
            </a:prstGeom>
          </p:spPr>
          <p:txBody>
            <a:bodyPr lIns="0" tIns="0" rIns="0" bIns="0" rtlCol="0" anchor="t">
              <a:spAutoFit/>
            </a:bodyPr>
            <a:lstStyle/>
            <a:p>
              <a:pPr algn="ctr">
                <a:lnSpc>
                  <a:spcPts val="4950"/>
                </a:lnSpc>
              </a:pPr>
              <a:r>
                <a:rPr lang="en-US" sz="3000" spc="240">
                  <a:solidFill>
                    <a:srgbClr val="8B1000"/>
                  </a:solidFill>
                  <a:latin typeface="Roboto"/>
                </a:rPr>
                <a:t>VIÐTÖKUVERKSTÆÐI</a:t>
              </a:r>
            </a:p>
          </p:txBody>
        </p:sp>
        <p:sp>
          <p:nvSpPr>
            <p:cNvPr id="22" name="TextBox 22"/>
            <p:cNvSpPr txBox="1"/>
            <p:nvPr/>
          </p:nvSpPr>
          <p:spPr>
            <a:xfrm>
              <a:off x="0" y="862995"/>
              <a:ext cx="13113452" cy="1237615"/>
            </a:xfrm>
            <a:prstGeom prst="rect">
              <a:avLst/>
            </a:prstGeom>
          </p:spPr>
          <p:txBody>
            <a:bodyPr lIns="0" tIns="0" rIns="0" bIns="0" rtlCol="0" anchor="t">
              <a:spAutoFit/>
            </a:bodyPr>
            <a:lstStyle/>
            <a:p>
              <a:pPr algn="ctr">
                <a:lnSpc>
                  <a:spcPts val="3840"/>
                </a:lnSpc>
              </a:pPr>
              <a:r>
                <a:rPr lang="en-US" sz="2400" spc="168">
                  <a:solidFill>
                    <a:srgbClr val="000000"/>
                  </a:solidFill>
                  <a:latin typeface="Roboto"/>
                </a:rPr>
                <a:t>Hvaða lausnir varðandi rafrænt viðtökuverkstæði hugnast þér best?</a:t>
              </a:r>
            </a:p>
          </p:txBody>
        </p:sp>
      </p:grpSp>
      <p:grpSp>
        <p:nvGrpSpPr>
          <p:cNvPr id="23" name="Group 23"/>
          <p:cNvGrpSpPr/>
          <p:nvPr/>
        </p:nvGrpSpPr>
        <p:grpSpPr>
          <a:xfrm>
            <a:off x="6639007" y="3535877"/>
            <a:ext cx="9836257" cy="3889520"/>
            <a:chOff x="0" y="0"/>
            <a:chExt cx="5855077" cy="2315255"/>
          </a:xfrm>
        </p:grpSpPr>
        <p:sp>
          <p:nvSpPr>
            <p:cNvPr id="24" name="Freeform 24"/>
            <p:cNvSpPr/>
            <p:nvPr/>
          </p:nvSpPr>
          <p:spPr>
            <a:xfrm>
              <a:off x="0" y="0"/>
              <a:ext cx="5855077" cy="2315255"/>
            </a:xfrm>
            <a:custGeom>
              <a:avLst/>
              <a:gdLst/>
              <a:ahLst/>
              <a:cxnLst/>
              <a:rect l="l" t="t" r="r" b="b"/>
              <a:pathLst>
                <a:path w="5855077" h="2315255">
                  <a:moveTo>
                    <a:pt x="0" y="0"/>
                  </a:moveTo>
                  <a:lnTo>
                    <a:pt x="5855077" y="0"/>
                  </a:lnTo>
                  <a:lnTo>
                    <a:pt x="5855077" y="2315255"/>
                  </a:lnTo>
                  <a:lnTo>
                    <a:pt x="0" y="2315255"/>
                  </a:lnTo>
                  <a:close/>
                </a:path>
              </a:pathLst>
            </a:custGeom>
            <a:solidFill>
              <a:srgbClr val="E4E2EA"/>
            </a:solidFill>
          </p:spPr>
        </p:sp>
      </p:grpSp>
      <p:grpSp>
        <p:nvGrpSpPr>
          <p:cNvPr id="25" name="Group 25"/>
          <p:cNvGrpSpPr/>
          <p:nvPr/>
        </p:nvGrpSpPr>
        <p:grpSpPr>
          <a:xfrm>
            <a:off x="6817676" y="3860976"/>
            <a:ext cx="9478919" cy="3239322"/>
            <a:chOff x="0" y="0"/>
            <a:chExt cx="12638558" cy="4319095"/>
          </a:xfrm>
        </p:grpSpPr>
        <p:grpSp>
          <p:nvGrpSpPr>
            <p:cNvPr id="26" name="Group 26"/>
            <p:cNvGrpSpPr>
              <a:grpSpLocks noChangeAspect="1"/>
            </p:cNvGrpSpPr>
            <p:nvPr/>
          </p:nvGrpSpPr>
          <p:grpSpPr>
            <a:xfrm>
              <a:off x="6265977" y="0"/>
              <a:ext cx="6309731" cy="3947960"/>
              <a:chOff x="0" y="0"/>
              <a:chExt cx="12082586" cy="7560000"/>
            </a:xfrm>
          </p:grpSpPr>
          <p:sp>
            <p:nvSpPr>
              <p:cNvPr id="27" name="Freeform 27"/>
              <p:cNvSpPr/>
              <p:nvPr/>
            </p:nvSpPr>
            <p:spPr>
              <a:xfrm>
                <a:off x="-6350" y="0"/>
                <a:ext cx="12095287" cy="7560000"/>
              </a:xfrm>
              <a:custGeom>
                <a:avLst/>
                <a:gdLst/>
                <a:ahLst/>
                <a:cxnLst/>
                <a:rect l="l" t="t" r="r" b="b"/>
                <a:pathLst>
                  <a:path w="12095287" h="7560000">
                    <a:moveTo>
                      <a:pt x="0" y="0"/>
                    </a:moveTo>
                    <a:lnTo>
                      <a:pt x="12700" y="0"/>
                    </a:lnTo>
                    <a:lnTo>
                      <a:pt x="12700" y="7560000"/>
                    </a:lnTo>
                    <a:lnTo>
                      <a:pt x="0" y="7560000"/>
                    </a:lnTo>
                    <a:close/>
                    <a:moveTo>
                      <a:pt x="3020647" y="0"/>
                    </a:moveTo>
                    <a:lnTo>
                      <a:pt x="3033347" y="0"/>
                    </a:lnTo>
                    <a:lnTo>
                      <a:pt x="3033347" y="7560000"/>
                    </a:lnTo>
                    <a:lnTo>
                      <a:pt x="3020647" y="7560000"/>
                    </a:lnTo>
                    <a:close/>
                    <a:moveTo>
                      <a:pt x="6041293" y="0"/>
                    </a:moveTo>
                    <a:lnTo>
                      <a:pt x="6053993" y="0"/>
                    </a:lnTo>
                    <a:lnTo>
                      <a:pt x="6053993" y="7560000"/>
                    </a:lnTo>
                    <a:lnTo>
                      <a:pt x="6041293" y="7560000"/>
                    </a:lnTo>
                    <a:close/>
                    <a:moveTo>
                      <a:pt x="9061940" y="0"/>
                    </a:moveTo>
                    <a:lnTo>
                      <a:pt x="9074640" y="0"/>
                    </a:lnTo>
                    <a:lnTo>
                      <a:pt x="9074640" y="7560000"/>
                    </a:lnTo>
                    <a:lnTo>
                      <a:pt x="9061940" y="7560000"/>
                    </a:lnTo>
                    <a:close/>
                    <a:moveTo>
                      <a:pt x="12082587" y="0"/>
                    </a:moveTo>
                    <a:lnTo>
                      <a:pt x="12095287" y="0"/>
                    </a:lnTo>
                    <a:lnTo>
                      <a:pt x="12095287" y="7560000"/>
                    </a:lnTo>
                    <a:lnTo>
                      <a:pt x="12082587" y="7560000"/>
                    </a:lnTo>
                    <a:close/>
                  </a:path>
                </a:pathLst>
              </a:custGeom>
              <a:solidFill>
                <a:srgbClr val="000000">
                  <a:alpha val="24706"/>
                </a:srgbClr>
              </a:solidFill>
            </p:spPr>
          </p:sp>
        </p:grpSp>
        <p:sp>
          <p:nvSpPr>
            <p:cNvPr id="28" name="TextBox 28"/>
            <p:cNvSpPr txBox="1"/>
            <p:nvPr/>
          </p:nvSpPr>
          <p:spPr>
            <a:xfrm>
              <a:off x="6203127" y="4019954"/>
              <a:ext cx="125700" cy="299142"/>
            </a:xfrm>
            <a:prstGeom prst="rect">
              <a:avLst/>
            </a:prstGeom>
          </p:spPr>
          <p:txBody>
            <a:bodyPr lIns="0" tIns="0" rIns="0" bIns="0" rtlCol="0" anchor="t">
              <a:spAutoFit/>
            </a:bodyPr>
            <a:lstStyle/>
            <a:p>
              <a:pPr algn="ctr">
                <a:lnSpc>
                  <a:spcPts val="1820"/>
                </a:lnSpc>
              </a:pPr>
              <a:r>
                <a:rPr lang="en-US" sz="1300">
                  <a:solidFill>
                    <a:srgbClr val="000000"/>
                  </a:solidFill>
                  <a:latin typeface="Open Sans Light"/>
                </a:rPr>
                <a:t>0</a:t>
              </a:r>
            </a:p>
          </p:txBody>
        </p:sp>
        <p:sp>
          <p:nvSpPr>
            <p:cNvPr id="29" name="TextBox 29"/>
            <p:cNvSpPr txBox="1"/>
            <p:nvPr/>
          </p:nvSpPr>
          <p:spPr>
            <a:xfrm>
              <a:off x="7780560" y="4019954"/>
              <a:ext cx="125700" cy="299142"/>
            </a:xfrm>
            <a:prstGeom prst="rect">
              <a:avLst/>
            </a:prstGeom>
          </p:spPr>
          <p:txBody>
            <a:bodyPr lIns="0" tIns="0" rIns="0" bIns="0" rtlCol="0" anchor="t">
              <a:spAutoFit/>
            </a:bodyPr>
            <a:lstStyle/>
            <a:p>
              <a:pPr algn="ctr">
                <a:lnSpc>
                  <a:spcPts val="1820"/>
                </a:lnSpc>
              </a:pPr>
              <a:r>
                <a:rPr lang="en-US" sz="1300">
                  <a:solidFill>
                    <a:srgbClr val="000000"/>
                  </a:solidFill>
                  <a:latin typeface="Open Sans Light"/>
                </a:rPr>
                <a:t>1</a:t>
              </a:r>
            </a:p>
          </p:txBody>
        </p:sp>
        <p:sp>
          <p:nvSpPr>
            <p:cNvPr id="30" name="TextBox 30"/>
            <p:cNvSpPr txBox="1"/>
            <p:nvPr/>
          </p:nvSpPr>
          <p:spPr>
            <a:xfrm>
              <a:off x="9357993" y="4019954"/>
              <a:ext cx="125700" cy="299142"/>
            </a:xfrm>
            <a:prstGeom prst="rect">
              <a:avLst/>
            </a:prstGeom>
          </p:spPr>
          <p:txBody>
            <a:bodyPr lIns="0" tIns="0" rIns="0" bIns="0" rtlCol="0" anchor="t">
              <a:spAutoFit/>
            </a:bodyPr>
            <a:lstStyle/>
            <a:p>
              <a:pPr algn="ctr">
                <a:lnSpc>
                  <a:spcPts val="1820"/>
                </a:lnSpc>
              </a:pPr>
              <a:r>
                <a:rPr lang="en-US" sz="1300">
                  <a:solidFill>
                    <a:srgbClr val="000000"/>
                  </a:solidFill>
                  <a:latin typeface="Open Sans Light"/>
                </a:rPr>
                <a:t>2</a:t>
              </a:r>
            </a:p>
          </p:txBody>
        </p:sp>
        <p:sp>
          <p:nvSpPr>
            <p:cNvPr id="31" name="TextBox 31"/>
            <p:cNvSpPr txBox="1"/>
            <p:nvPr/>
          </p:nvSpPr>
          <p:spPr>
            <a:xfrm>
              <a:off x="10935426" y="4019954"/>
              <a:ext cx="125700" cy="299142"/>
            </a:xfrm>
            <a:prstGeom prst="rect">
              <a:avLst/>
            </a:prstGeom>
          </p:spPr>
          <p:txBody>
            <a:bodyPr lIns="0" tIns="0" rIns="0" bIns="0" rtlCol="0" anchor="t">
              <a:spAutoFit/>
            </a:bodyPr>
            <a:lstStyle/>
            <a:p>
              <a:pPr algn="ctr">
                <a:lnSpc>
                  <a:spcPts val="1820"/>
                </a:lnSpc>
              </a:pPr>
              <a:r>
                <a:rPr lang="en-US" sz="1300">
                  <a:solidFill>
                    <a:srgbClr val="000000"/>
                  </a:solidFill>
                  <a:latin typeface="Open Sans Light"/>
                </a:rPr>
                <a:t>3</a:t>
              </a:r>
            </a:p>
          </p:txBody>
        </p:sp>
        <p:sp>
          <p:nvSpPr>
            <p:cNvPr id="32" name="TextBox 32"/>
            <p:cNvSpPr txBox="1"/>
            <p:nvPr/>
          </p:nvSpPr>
          <p:spPr>
            <a:xfrm>
              <a:off x="12512858" y="4019954"/>
              <a:ext cx="125700" cy="299142"/>
            </a:xfrm>
            <a:prstGeom prst="rect">
              <a:avLst/>
            </a:prstGeom>
          </p:spPr>
          <p:txBody>
            <a:bodyPr lIns="0" tIns="0" rIns="0" bIns="0" rtlCol="0" anchor="t">
              <a:spAutoFit/>
            </a:bodyPr>
            <a:lstStyle/>
            <a:p>
              <a:pPr algn="ctr">
                <a:lnSpc>
                  <a:spcPts val="1820"/>
                </a:lnSpc>
              </a:pPr>
              <a:r>
                <a:rPr lang="en-US" sz="1300">
                  <a:solidFill>
                    <a:srgbClr val="000000"/>
                  </a:solidFill>
                  <a:latin typeface="Open Sans Light"/>
                </a:rPr>
                <a:t>4</a:t>
              </a:r>
            </a:p>
          </p:txBody>
        </p:sp>
        <p:sp>
          <p:nvSpPr>
            <p:cNvPr id="33" name="TextBox 33"/>
            <p:cNvSpPr txBox="1"/>
            <p:nvPr/>
          </p:nvSpPr>
          <p:spPr>
            <a:xfrm>
              <a:off x="0" y="135701"/>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Semja við ÞÍ </a:t>
              </a:r>
            </a:p>
          </p:txBody>
        </p:sp>
        <p:sp>
          <p:nvSpPr>
            <p:cNvPr id="34" name="TextBox 34"/>
            <p:cNvSpPr txBox="1"/>
            <p:nvPr/>
          </p:nvSpPr>
          <p:spPr>
            <a:xfrm>
              <a:off x="0" y="803564"/>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Sveitarfélög reki sameiginlega viðtökuverkstæði </a:t>
              </a:r>
            </a:p>
          </p:txBody>
        </p:sp>
        <p:sp>
          <p:nvSpPr>
            <p:cNvPr id="35" name="TextBox 35"/>
            <p:cNvSpPr txBox="1"/>
            <p:nvPr/>
          </p:nvSpPr>
          <p:spPr>
            <a:xfrm>
              <a:off x="0" y="1471428"/>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Nokkur sveitarfélög sameinist um rekstur viðtökuverkstæðis </a:t>
              </a:r>
            </a:p>
          </p:txBody>
        </p:sp>
        <p:sp>
          <p:nvSpPr>
            <p:cNvPr id="36" name="TextBox 36"/>
            <p:cNvSpPr txBox="1"/>
            <p:nvPr/>
          </p:nvSpPr>
          <p:spPr>
            <a:xfrm>
              <a:off x="0" y="2139291"/>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Öll opinber skjalasöfn sameinist um rekstur viðtökuverkstæðis </a:t>
              </a:r>
            </a:p>
          </p:txBody>
        </p:sp>
        <p:sp>
          <p:nvSpPr>
            <p:cNvPr id="37" name="TextBox 37"/>
            <p:cNvSpPr txBox="1"/>
            <p:nvPr/>
          </p:nvSpPr>
          <p:spPr>
            <a:xfrm>
              <a:off x="0" y="2807154"/>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Leita til erlendra aðila </a:t>
              </a:r>
            </a:p>
          </p:txBody>
        </p:sp>
        <p:sp>
          <p:nvSpPr>
            <p:cNvPr id="38" name="TextBox 38"/>
            <p:cNvSpPr txBox="1"/>
            <p:nvPr/>
          </p:nvSpPr>
          <p:spPr>
            <a:xfrm>
              <a:off x="0" y="3475017"/>
              <a:ext cx="6155883" cy="299142"/>
            </a:xfrm>
            <a:prstGeom prst="rect">
              <a:avLst/>
            </a:prstGeom>
          </p:spPr>
          <p:txBody>
            <a:bodyPr lIns="0" tIns="0" rIns="0" bIns="0" rtlCol="0" anchor="t">
              <a:spAutoFit/>
            </a:bodyPr>
            <a:lstStyle/>
            <a:p>
              <a:pPr algn="r">
                <a:lnSpc>
                  <a:spcPts val="1820"/>
                </a:lnSpc>
              </a:pPr>
              <a:r>
                <a:rPr lang="en-US" sz="1300">
                  <a:solidFill>
                    <a:srgbClr val="000000"/>
                  </a:solidFill>
                  <a:latin typeface="Open Sans Light"/>
                </a:rPr>
                <a:t>Hvert héraðsskjalasafn reki viðtökuverkstæði </a:t>
              </a:r>
            </a:p>
          </p:txBody>
        </p:sp>
        <p:grpSp>
          <p:nvGrpSpPr>
            <p:cNvPr id="39" name="Group 39"/>
            <p:cNvGrpSpPr>
              <a:grpSpLocks noChangeAspect="1"/>
            </p:cNvGrpSpPr>
            <p:nvPr/>
          </p:nvGrpSpPr>
          <p:grpSpPr>
            <a:xfrm>
              <a:off x="6265977" y="0"/>
              <a:ext cx="6309731" cy="3947960"/>
              <a:chOff x="0" y="0"/>
              <a:chExt cx="12082586" cy="7560000"/>
            </a:xfrm>
          </p:grpSpPr>
          <p:sp>
            <p:nvSpPr>
              <p:cNvPr id="40" name="Freeform 40"/>
              <p:cNvSpPr/>
              <p:nvPr/>
            </p:nvSpPr>
            <p:spPr>
              <a:xfrm>
                <a:off x="0" y="0"/>
                <a:ext cx="6047643" cy="1165500"/>
              </a:xfrm>
              <a:custGeom>
                <a:avLst/>
                <a:gdLst/>
                <a:ahLst/>
                <a:cxnLst/>
                <a:rect l="l" t="t" r="r" b="b"/>
                <a:pathLst>
                  <a:path w="6047643" h="1165500">
                    <a:moveTo>
                      <a:pt x="0" y="0"/>
                    </a:moveTo>
                    <a:lnTo>
                      <a:pt x="5954403" y="0"/>
                    </a:lnTo>
                    <a:cubicBezTo>
                      <a:pt x="5979132" y="0"/>
                      <a:pt x="6002848" y="9823"/>
                      <a:pt x="6020334" y="27309"/>
                    </a:cubicBezTo>
                    <a:cubicBezTo>
                      <a:pt x="6037820" y="44795"/>
                      <a:pt x="6047643" y="68511"/>
                      <a:pt x="6047643" y="93240"/>
                    </a:cubicBezTo>
                    <a:lnTo>
                      <a:pt x="6047643" y="1072260"/>
                    </a:lnTo>
                    <a:cubicBezTo>
                      <a:pt x="6047643" y="1123755"/>
                      <a:pt x="6005898" y="1165500"/>
                      <a:pt x="5954403" y="1165500"/>
                    </a:cubicBezTo>
                    <a:lnTo>
                      <a:pt x="0" y="1165500"/>
                    </a:lnTo>
                    <a:close/>
                  </a:path>
                </a:pathLst>
              </a:custGeom>
              <a:solidFill>
                <a:srgbClr val="4D0055"/>
              </a:solidFill>
            </p:spPr>
          </p:sp>
          <p:sp>
            <p:nvSpPr>
              <p:cNvPr id="41" name="Freeform 41"/>
              <p:cNvSpPr/>
              <p:nvPr/>
            </p:nvSpPr>
            <p:spPr>
              <a:xfrm>
                <a:off x="0" y="1278900"/>
                <a:ext cx="12088937" cy="1165500"/>
              </a:xfrm>
              <a:custGeom>
                <a:avLst/>
                <a:gdLst/>
                <a:ahLst/>
                <a:cxnLst/>
                <a:rect l="l" t="t" r="r" b="b"/>
                <a:pathLst>
                  <a:path w="12088937" h="1165500">
                    <a:moveTo>
                      <a:pt x="0" y="0"/>
                    </a:moveTo>
                    <a:lnTo>
                      <a:pt x="11995696" y="0"/>
                    </a:lnTo>
                    <a:cubicBezTo>
                      <a:pt x="12047192" y="0"/>
                      <a:pt x="12088937" y="41745"/>
                      <a:pt x="12088937" y="93240"/>
                    </a:cubicBezTo>
                    <a:lnTo>
                      <a:pt x="12088937" y="1072260"/>
                    </a:lnTo>
                    <a:cubicBezTo>
                      <a:pt x="12088937" y="1096989"/>
                      <a:pt x="12079113" y="1120705"/>
                      <a:pt x="12061627" y="1138191"/>
                    </a:cubicBezTo>
                    <a:cubicBezTo>
                      <a:pt x="12044142" y="1155677"/>
                      <a:pt x="12020425" y="1165500"/>
                      <a:pt x="11995696" y="1165500"/>
                    </a:cubicBezTo>
                    <a:lnTo>
                      <a:pt x="0" y="1165500"/>
                    </a:lnTo>
                    <a:close/>
                  </a:path>
                </a:pathLst>
              </a:custGeom>
              <a:solidFill>
                <a:srgbClr val="7C0E5D"/>
              </a:solidFill>
            </p:spPr>
          </p:sp>
          <p:sp>
            <p:nvSpPr>
              <p:cNvPr id="42" name="Freeform 42"/>
              <p:cNvSpPr/>
              <p:nvPr/>
            </p:nvSpPr>
            <p:spPr>
              <a:xfrm>
                <a:off x="0" y="2557800"/>
                <a:ext cx="12088937" cy="1165500"/>
              </a:xfrm>
              <a:custGeom>
                <a:avLst/>
                <a:gdLst/>
                <a:ahLst/>
                <a:cxnLst/>
                <a:rect l="l" t="t" r="r" b="b"/>
                <a:pathLst>
                  <a:path w="12088937" h="1165500">
                    <a:moveTo>
                      <a:pt x="0" y="0"/>
                    </a:moveTo>
                    <a:lnTo>
                      <a:pt x="11995696" y="0"/>
                    </a:lnTo>
                    <a:cubicBezTo>
                      <a:pt x="12047192" y="0"/>
                      <a:pt x="12088937" y="41745"/>
                      <a:pt x="12088937" y="93240"/>
                    </a:cubicBezTo>
                    <a:lnTo>
                      <a:pt x="12088937" y="1072260"/>
                    </a:lnTo>
                    <a:cubicBezTo>
                      <a:pt x="12088937" y="1096989"/>
                      <a:pt x="12079113" y="1120705"/>
                      <a:pt x="12061627" y="1138191"/>
                    </a:cubicBezTo>
                    <a:cubicBezTo>
                      <a:pt x="12044142" y="1155676"/>
                      <a:pt x="12020425" y="1165500"/>
                      <a:pt x="11995696" y="1165500"/>
                    </a:cubicBezTo>
                    <a:lnTo>
                      <a:pt x="0" y="1165500"/>
                    </a:lnTo>
                    <a:close/>
                  </a:path>
                </a:pathLst>
              </a:custGeom>
              <a:solidFill>
                <a:srgbClr val="A72B60"/>
              </a:solidFill>
            </p:spPr>
          </p:sp>
          <p:sp>
            <p:nvSpPr>
              <p:cNvPr id="43" name="Freeform 43"/>
              <p:cNvSpPr/>
              <p:nvPr/>
            </p:nvSpPr>
            <p:spPr>
              <a:xfrm>
                <a:off x="0" y="3836700"/>
                <a:ext cx="3026997" cy="1165500"/>
              </a:xfrm>
              <a:custGeom>
                <a:avLst/>
                <a:gdLst/>
                <a:ahLst/>
                <a:cxnLst/>
                <a:rect l="l" t="t" r="r" b="b"/>
                <a:pathLst>
                  <a:path w="3026997" h="1165500">
                    <a:moveTo>
                      <a:pt x="0" y="0"/>
                    </a:moveTo>
                    <a:lnTo>
                      <a:pt x="2933757" y="0"/>
                    </a:lnTo>
                    <a:cubicBezTo>
                      <a:pt x="2958485" y="0"/>
                      <a:pt x="2982201" y="9823"/>
                      <a:pt x="2999687" y="27309"/>
                    </a:cubicBezTo>
                    <a:cubicBezTo>
                      <a:pt x="3017173" y="44795"/>
                      <a:pt x="3026997" y="68511"/>
                      <a:pt x="3026997" y="93240"/>
                    </a:cubicBezTo>
                    <a:lnTo>
                      <a:pt x="3026997" y="1072260"/>
                    </a:lnTo>
                    <a:cubicBezTo>
                      <a:pt x="3026997" y="1096989"/>
                      <a:pt x="3017173" y="1120705"/>
                      <a:pt x="2999687" y="1138191"/>
                    </a:cubicBezTo>
                    <a:cubicBezTo>
                      <a:pt x="2982201" y="1155677"/>
                      <a:pt x="2958485" y="1165500"/>
                      <a:pt x="2933757" y="1165500"/>
                    </a:cubicBezTo>
                    <a:lnTo>
                      <a:pt x="0" y="1165500"/>
                    </a:lnTo>
                    <a:close/>
                  </a:path>
                </a:pathLst>
              </a:custGeom>
              <a:solidFill>
                <a:srgbClr val="CC4D60"/>
              </a:solidFill>
            </p:spPr>
          </p:sp>
          <p:sp>
            <p:nvSpPr>
              <p:cNvPr id="44" name="Freeform 44"/>
              <p:cNvSpPr/>
              <p:nvPr/>
            </p:nvSpPr>
            <p:spPr>
              <a:xfrm>
                <a:off x="0" y="5115600"/>
                <a:ext cx="3026997" cy="1165500"/>
              </a:xfrm>
              <a:custGeom>
                <a:avLst/>
                <a:gdLst/>
                <a:ahLst/>
                <a:cxnLst/>
                <a:rect l="l" t="t" r="r" b="b"/>
                <a:pathLst>
                  <a:path w="3026997" h="1165500">
                    <a:moveTo>
                      <a:pt x="0" y="0"/>
                    </a:moveTo>
                    <a:lnTo>
                      <a:pt x="2933757" y="0"/>
                    </a:lnTo>
                    <a:cubicBezTo>
                      <a:pt x="2985252" y="0"/>
                      <a:pt x="3026996" y="41745"/>
                      <a:pt x="3026997" y="93240"/>
                    </a:cubicBezTo>
                    <a:lnTo>
                      <a:pt x="3026997" y="1072260"/>
                    </a:lnTo>
                    <a:cubicBezTo>
                      <a:pt x="3026997" y="1096989"/>
                      <a:pt x="3017173" y="1120705"/>
                      <a:pt x="2999687" y="1138191"/>
                    </a:cubicBezTo>
                    <a:cubicBezTo>
                      <a:pt x="2982201" y="1155677"/>
                      <a:pt x="2958485" y="1165500"/>
                      <a:pt x="2933757" y="1165500"/>
                    </a:cubicBezTo>
                    <a:lnTo>
                      <a:pt x="0" y="1165500"/>
                    </a:lnTo>
                    <a:close/>
                  </a:path>
                </a:pathLst>
              </a:custGeom>
              <a:solidFill>
                <a:srgbClr val="E97360"/>
              </a:solidFill>
            </p:spPr>
          </p:sp>
          <p:sp>
            <p:nvSpPr>
              <p:cNvPr id="45" name="Freeform 45"/>
              <p:cNvSpPr/>
              <p:nvPr/>
            </p:nvSpPr>
            <p:spPr>
              <a:xfrm>
                <a:off x="0" y="0"/>
                <a:ext cx="0" cy="0"/>
              </a:xfrm>
              <a:custGeom>
                <a:avLst/>
                <a:gdLst/>
                <a:ahLst/>
                <a:cxnLst/>
                <a:rect l="l" t="t" r="r" b="b"/>
                <a:pathLst>
                  <a:path/>
                </a:pathLst>
              </a:custGeom>
              <a:solidFill>
                <a:srgbClr val="FF9D61"/>
              </a:solidFill>
            </p:spPr>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1152537" y="1028700"/>
            <a:ext cx="17585452" cy="9583675"/>
          </a:xfrm>
          <a:prstGeom prst="rect">
            <a:avLst/>
          </a:prstGeom>
          <a:solidFill>
            <a:srgbClr val="FFFFFF"/>
          </a:solidFill>
        </p:spPr>
      </p:sp>
      <p:grpSp>
        <p:nvGrpSpPr>
          <p:cNvPr id="3" name="Group 3"/>
          <p:cNvGrpSpPr/>
          <p:nvPr/>
        </p:nvGrpSpPr>
        <p:grpSpPr>
          <a:xfrm>
            <a:off x="2933570" y="1414503"/>
            <a:ext cx="14023385" cy="8479096"/>
            <a:chOff x="0" y="0"/>
            <a:chExt cx="18697847" cy="11305462"/>
          </a:xfrm>
        </p:grpSpPr>
        <p:sp>
          <p:nvSpPr>
            <p:cNvPr id="4" name="TextBox 4"/>
            <p:cNvSpPr txBox="1"/>
            <p:nvPr/>
          </p:nvSpPr>
          <p:spPr>
            <a:xfrm>
              <a:off x="0" y="-19050"/>
              <a:ext cx="18697847" cy="1543050"/>
            </a:xfrm>
            <a:prstGeom prst="rect">
              <a:avLst/>
            </a:prstGeom>
          </p:spPr>
          <p:txBody>
            <a:bodyPr lIns="0" tIns="0" rIns="0" bIns="0" rtlCol="0" anchor="t">
              <a:spAutoFit/>
            </a:bodyPr>
            <a:lstStyle/>
            <a:p>
              <a:pPr algn="l">
                <a:lnSpc>
                  <a:spcPts val="9000"/>
                </a:lnSpc>
              </a:pPr>
              <a:r>
                <a:rPr lang="en-US" sz="7500" spc="150">
                  <a:solidFill>
                    <a:srgbClr val="8B1000"/>
                  </a:solidFill>
                  <a:latin typeface="Arvo"/>
                </a:rPr>
                <a:t>Stafræn umbreyting</a:t>
              </a:r>
            </a:p>
          </p:txBody>
        </p:sp>
        <p:sp>
          <p:nvSpPr>
            <p:cNvPr id="5" name="TextBox 5"/>
            <p:cNvSpPr txBox="1"/>
            <p:nvPr/>
          </p:nvSpPr>
          <p:spPr>
            <a:xfrm>
              <a:off x="0" y="1864969"/>
              <a:ext cx="18697847" cy="69532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SVEITARFÉLAGA</a:t>
              </a:r>
            </a:p>
          </p:txBody>
        </p:sp>
        <p:sp>
          <p:nvSpPr>
            <p:cNvPr id="6" name="TextBox 6"/>
            <p:cNvSpPr txBox="1"/>
            <p:nvPr/>
          </p:nvSpPr>
          <p:spPr>
            <a:xfrm>
              <a:off x="0" y="3166032"/>
              <a:ext cx="18697847" cy="8139430"/>
            </a:xfrm>
            <a:prstGeom prst="rect">
              <a:avLst/>
            </a:prstGeom>
          </p:spPr>
          <p:txBody>
            <a:bodyPr lIns="0" tIns="0" rIns="0" bIns="0" rtlCol="0" anchor="t">
              <a:spAutoFit/>
            </a:bodyPr>
            <a:lstStyle/>
            <a:p>
              <a:pPr>
                <a:lnSpc>
                  <a:spcPts val="3680"/>
                </a:lnSpc>
              </a:pPr>
              <a:r>
                <a:rPr lang="en-US" sz="2300" spc="115">
                  <a:solidFill>
                    <a:srgbClr val="000000"/>
                  </a:solidFill>
                  <a:latin typeface="Roboto Bold"/>
                </a:rPr>
                <a:t>Árið 2020 var stofnað stafrænt ráð sveitarfélaga. Helstu verkefni</a:t>
              </a:r>
              <a:r>
                <a:rPr lang="en-US" sz="2300" spc="115">
                  <a:solidFill>
                    <a:srgbClr val="000000"/>
                  </a:solidFill>
                  <a:latin typeface="Roboto"/>
                </a:rPr>
                <a:t>:</a:t>
              </a:r>
            </a:p>
            <a:p>
              <a:pPr marL="496572" lvl="1" indent="-248286">
                <a:lnSpc>
                  <a:spcPts val="3680"/>
                </a:lnSpc>
                <a:buFont typeface="Arial"/>
                <a:buChar char="•"/>
              </a:pPr>
              <a:r>
                <a:rPr lang="en-US" sz="2300" spc="115">
                  <a:solidFill>
                    <a:srgbClr val="000000"/>
                  </a:solidFill>
                  <a:latin typeface="Roboto"/>
                </a:rPr>
                <a:t>Taka þátt í undirbúningi stefnumörkunar sambandsins um stafræna framþróun sveitarfélaga og undirbúningi samstarfsverkefna sveitarfélaga.</a:t>
              </a:r>
            </a:p>
            <a:p>
              <a:pPr marL="496572" lvl="1" indent="-248286">
                <a:lnSpc>
                  <a:spcPts val="3680"/>
                </a:lnSpc>
                <a:buFont typeface="Arial"/>
                <a:buChar char="•"/>
              </a:pPr>
              <a:r>
                <a:rPr lang="en-US" sz="2300" spc="115">
                  <a:solidFill>
                    <a:srgbClr val="000000"/>
                  </a:solidFill>
                  <a:latin typeface="Roboto"/>
                </a:rPr>
                <a:t>Leggja mat á forgangsröðun stafrænna þróunarverkefna sveitarfélaganna og gera tillögur um forgangsröðun og stjórnunar- og fjármögnunarfyrirkomulag til stjórnar sambandsins.</a:t>
              </a:r>
            </a:p>
            <a:p>
              <a:pPr marL="496572" lvl="1" indent="-248286">
                <a:lnSpc>
                  <a:spcPts val="3680"/>
                </a:lnSpc>
                <a:buFont typeface="Arial"/>
                <a:buChar char="•"/>
              </a:pPr>
              <a:r>
                <a:rPr lang="en-US" sz="2300" spc="115">
                  <a:solidFill>
                    <a:srgbClr val="000000"/>
                  </a:solidFill>
                  <a:latin typeface="Roboto"/>
                </a:rPr>
                <a:t>Styðja við vinnu sambandsins er snýr að miðlægu samstarfi sveitarfélaga um stafræna þróun og vinnu þess að eftirfylgni samstarfsverkefna.</a:t>
              </a:r>
            </a:p>
            <a:p>
              <a:pPr marL="496572" lvl="1" indent="-248286">
                <a:lnSpc>
                  <a:spcPts val="3680"/>
                </a:lnSpc>
                <a:buFont typeface="Arial"/>
                <a:buChar char="•"/>
              </a:pPr>
              <a:r>
                <a:rPr lang="en-US" sz="2300" spc="115">
                  <a:solidFill>
                    <a:srgbClr val="000000"/>
                  </a:solidFill>
                  <a:latin typeface="Roboto"/>
                </a:rPr>
                <a:t>Vekja athygli á stafrænum málum sem ráðið telur að þarfnist úrlausnar.</a:t>
              </a:r>
            </a:p>
            <a:p>
              <a:pPr marL="496572" lvl="1" indent="-248286">
                <a:lnSpc>
                  <a:spcPts val="3680"/>
                </a:lnSpc>
                <a:buFont typeface="Arial"/>
                <a:buChar char="•"/>
              </a:pPr>
              <a:r>
                <a:rPr lang="en-US" sz="2300" spc="115">
                  <a:solidFill>
                    <a:srgbClr val="000000"/>
                  </a:solidFill>
                  <a:latin typeface="Roboto"/>
                </a:rPr>
                <a:t>Vera til ráðgjafar við undirbúning stærri viðburða sambandsins í sviði stafrænnar þróunar.</a:t>
              </a:r>
            </a:p>
            <a:p>
              <a:pPr marL="496572" lvl="1" indent="-248286">
                <a:lnSpc>
                  <a:spcPts val="3680"/>
                </a:lnSpc>
                <a:buFont typeface="Arial"/>
                <a:buChar char="•"/>
              </a:pPr>
              <a:r>
                <a:rPr lang="en-US" sz="2300" spc="115">
                  <a:solidFill>
                    <a:srgbClr val="000000"/>
                  </a:solidFill>
                  <a:latin typeface="Roboto"/>
                </a:rPr>
                <a:t>Styðja við umsagnagerð sambandsins um stefnumótun og laga- og reglugerðarsetningu ríkisins sem tengist stafrænni framþróun.</a:t>
              </a:r>
            </a:p>
            <a:p>
              <a:pPr marL="496572" lvl="1" indent="-248286">
                <a:lnSpc>
                  <a:spcPts val="3680"/>
                </a:lnSpc>
                <a:buFont typeface="Arial"/>
                <a:buChar char="•"/>
              </a:pPr>
              <a:r>
                <a:rPr lang="en-US" sz="2300" u="sng" spc="115">
                  <a:solidFill>
                    <a:srgbClr val="000000"/>
                  </a:solidFill>
                  <a:latin typeface="Roboto"/>
                </a:rPr>
                <a:t>https://samvinna-sveitarfelaga.betraisland.is/community/3408 </a:t>
              </a:r>
            </a:p>
            <a:p>
              <a:pPr marL="0" lvl="0" indent="0" algn="l">
                <a:lnSpc>
                  <a:spcPts val="4479"/>
                </a:lnSpc>
              </a:pPr>
              <a:r>
                <a:rPr lang="en-US" sz="2799" spc="139">
                  <a:solidFill>
                    <a:srgbClr val="000000"/>
                  </a:solidFill>
                  <a:latin typeface="Roboto"/>
                </a:rPr>
                <a:t> </a:t>
              </a:r>
            </a:p>
          </p:txBody>
        </p:sp>
      </p:grpSp>
      <p:sp>
        <p:nvSpPr>
          <p:cNvPr id="7" name="AutoShape 7"/>
          <p:cNvSpPr/>
          <p:nvPr/>
        </p:nvSpPr>
        <p:spPr>
          <a:xfrm>
            <a:off x="2080182" y="2529852"/>
            <a:ext cx="152400" cy="6248400"/>
          </a:xfrm>
          <a:prstGeom prst="rect">
            <a:avLst/>
          </a:prstGeom>
          <a:solidFill>
            <a:srgbClr val="929292"/>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1152537" y="1028700"/>
            <a:ext cx="17585452" cy="9583675"/>
          </a:xfrm>
          <a:prstGeom prst="rect">
            <a:avLst/>
          </a:prstGeom>
          <a:solidFill>
            <a:srgbClr val="FFFFFF"/>
          </a:solidFill>
        </p:spPr>
      </p:sp>
      <p:sp>
        <p:nvSpPr>
          <p:cNvPr id="3" name="AutoShape 3"/>
          <p:cNvSpPr/>
          <p:nvPr/>
        </p:nvSpPr>
        <p:spPr>
          <a:xfrm>
            <a:off x="2080182" y="2529852"/>
            <a:ext cx="152400" cy="6248400"/>
          </a:xfrm>
          <a:prstGeom prst="rect">
            <a:avLst/>
          </a:prstGeom>
          <a:solidFill>
            <a:srgbClr val="929292"/>
          </a:solidFill>
        </p:spPr>
      </p:sp>
      <p:grpSp>
        <p:nvGrpSpPr>
          <p:cNvPr id="4" name="Group 4"/>
          <p:cNvGrpSpPr/>
          <p:nvPr/>
        </p:nvGrpSpPr>
        <p:grpSpPr>
          <a:xfrm>
            <a:off x="2933570" y="1304698"/>
            <a:ext cx="14023385" cy="6529646"/>
            <a:chOff x="0" y="0"/>
            <a:chExt cx="18697847" cy="8706195"/>
          </a:xfrm>
        </p:grpSpPr>
        <p:sp>
          <p:nvSpPr>
            <p:cNvPr id="5" name="TextBox 5"/>
            <p:cNvSpPr txBox="1"/>
            <p:nvPr/>
          </p:nvSpPr>
          <p:spPr>
            <a:xfrm>
              <a:off x="0" y="-19050"/>
              <a:ext cx="18697847" cy="1543050"/>
            </a:xfrm>
            <a:prstGeom prst="rect">
              <a:avLst/>
            </a:prstGeom>
          </p:spPr>
          <p:txBody>
            <a:bodyPr lIns="0" tIns="0" rIns="0" bIns="0" rtlCol="0" anchor="t">
              <a:spAutoFit/>
            </a:bodyPr>
            <a:lstStyle/>
            <a:p>
              <a:pPr algn="l">
                <a:lnSpc>
                  <a:spcPts val="9000"/>
                </a:lnSpc>
              </a:pPr>
              <a:r>
                <a:rPr lang="en-US" sz="7500" spc="150">
                  <a:solidFill>
                    <a:srgbClr val="8B1000"/>
                  </a:solidFill>
                  <a:latin typeface="Arvo"/>
                </a:rPr>
                <a:t>Stafræn umbreyting</a:t>
              </a:r>
            </a:p>
          </p:txBody>
        </p:sp>
        <p:sp>
          <p:nvSpPr>
            <p:cNvPr id="6" name="TextBox 6"/>
            <p:cNvSpPr txBox="1"/>
            <p:nvPr/>
          </p:nvSpPr>
          <p:spPr>
            <a:xfrm>
              <a:off x="0" y="1864969"/>
              <a:ext cx="18697847" cy="69532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SVEITARFÉLAGA</a:t>
              </a:r>
            </a:p>
          </p:txBody>
        </p:sp>
        <p:sp>
          <p:nvSpPr>
            <p:cNvPr id="7" name="TextBox 7"/>
            <p:cNvSpPr txBox="1"/>
            <p:nvPr/>
          </p:nvSpPr>
          <p:spPr>
            <a:xfrm>
              <a:off x="0" y="3166032"/>
              <a:ext cx="18697847" cy="5540163"/>
            </a:xfrm>
            <a:prstGeom prst="rect">
              <a:avLst/>
            </a:prstGeom>
          </p:spPr>
          <p:txBody>
            <a:bodyPr lIns="0" tIns="0" rIns="0" bIns="0" rtlCol="0" anchor="t">
              <a:spAutoFit/>
            </a:bodyPr>
            <a:lstStyle/>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marL="0" lvl="0" indent="0" algn="l">
                <a:lnSpc>
                  <a:spcPts val="3680"/>
                </a:lnSpc>
              </a:pPr>
              <a:endParaRPr/>
            </a:p>
          </p:txBody>
        </p:sp>
      </p:grpSp>
      <p:pic>
        <p:nvPicPr>
          <p:cNvPr id="8" name="Picture 8"/>
          <p:cNvPicPr>
            <a:picLocks noChangeAspect="1"/>
          </p:cNvPicPr>
          <p:nvPr/>
        </p:nvPicPr>
        <p:blipFill>
          <a:blip r:embed="rId3"/>
          <a:srcRect/>
          <a:stretch>
            <a:fillRect/>
          </a:stretch>
        </p:blipFill>
        <p:spPr>
          <a:xfrm>
            <a:off x="2933570" y="3283422"/>
            <a:ext cx="10898098" cy="65797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335735" y="-343317"/>
            <a:ext cx="4574360" cy="10973635"/>
          </a:xfrm>
          <a:prstGeom prst="rect">
            <a:avLst/>
          </a:prstGeom>
          <a:solidFill>
            <a:srgbClr val="FFFFFF"/>
          </a:solidFill>
        </p:spPr>
      </p:sp>
      <p:sp>
        <p:nvSpPr>
          <p:cNvPr id="3" name="AutoShape 3"/>
          <p:cNvSpPr/>
          <p:nvPr/>
        </p:nvSpPr>
        <p:spPr>
          <a:xfrm>
            <a:off x="6916622" y="2019300"/>
            <a:ext cx="152400" cy="6248400"/>
          </a:xfrm>
          <a:prstGeom prst="rect">
            <a:avLst/>
          </a:prstGeom>
          <a:solidFill>
            <a:srgbClr val="929292"/>
          </a:solidFill>
        </p:spPr>
      </p:sp>
      <p:pic>
        <p:nvPicPr>
          <p:cNvPr id="4" name="Picture 4"/>
          <p:cNvPicPr>
            <a:picLocks noChangeAspect="1"/>
          </p:cNvPicPr>
          <p:nvPr/>
        </p:nvPicPr>
        <p:blipFill>
          <a:blip r:embed="rId3"/>
          <a:srcRect l="28963" t="22" r="28817"/>
          <a:stretch>
            <a:fillRect/>
          </a:stretch>
        </p:blipFill>
        <p:spPr>
          <a:xfrm>
            <a:off x="0" y="1030532"/>
            <a:ext cx="6176879" cy="8227768"/>
          </a:xfrm>
          <a:prstGeom prst="rect">
            <a:avLst/>
          </a:prstGeom>
        </p:spPr>
      </p:pic>
      <p:grpSp>
        <p:nvGrpSpPr>
          <p:cNvPr id="5" name="Group 5"/>
          <p:cNvGrpSpPr/>
          <p:nvPr/>
        </p:nvGrpSpPr>
        <p:grpSpPr>
          <a:xfrm>
            <a:off x="7761297" y="1181764"/>
            <a:ext cx="9498003" cy="7923472"/>
            <a:chOff x="0" y="0"/>
            <a:chExt cx="12664004" cy="10564629"/>
          </a:xfrm>
        </p:grpSpPr>
        <p:sp>
          <p:nvSpPr>
            <p:cNvPr id="6" name="TextBox 6"/>
            <p:cNvSpPr txBox="1"/>
            <p:nvPr/>
          </p:nvSpPr>
          <p:spPr>
            <a:xfrm>
              <a:off x="0" y="-19050"/>
              <a:ext cx="12664004" cy="1543050"/>
            </a:xfrm>
            <a:prstGeom prst="rect">
              <a:avLst/>
            </a:prstGeom>
          </p:spPr>
          <p:txBody>
            <a:bodyPr lIns="0" tIns="0" rIns="0" bIns="0" rtlCol="0" anchor="t">
              <a:spAutoFit/>
            </a:bodyPr>
            <a:lstStyle/>
            <a:p>
              <a:pPr algn="l">
                <a:lnSpc>
                  <a:spcPts val="9000"/>
                </a:lnSpc>
              </a:pPr>
              <a:r>
                <a:rPr lang="en-US" sz="7500" spc="150">
                  <a:solidFill>
                    <a:srgbClr val="FFFFFF"/>
                  </a:solidFill>
                  <a:latin typeface="Arvo"/>
                </a:rPr>
                <a:t>Skýrsla</a:t>
              </a:r>
            </a:p>
          </p:txBody>
        </p:sp>
        <p:sp>
          <p:nvSpPr>
            <p:cNvPr id="7" name="TextBox 7"/>
            <p:cNvSpPr txBox="1"/>
            <p:nvPr/>
          </p:nvSpPr>
          <p:spPr>
            <a:xfrm>
              <a:off x="0" y="1864969"/>
              <a:ext cx="12664004" cy="695325"/>
            </a:xfrm>
            <a:prstGeom prst="rect">
              <a:avLst/>
            </a:prstGeom>
          </p:spPr>
          <p:txBody>
            <a:bodyPr lIns="0" tIns="0" rIns="0" bIns="0" rtlCol="0" anchor="t">
              <a:spAutoFit/>
            </a:bodyPr>
            <a:lstStyle/>
            <a:p>
              <a:pPr>
                <a:lnSpc>
                  <a:spcPts val="4079"/>
                </a:lnSpc>
              </a:pPr>
              <a:r>
                <a:rPr lang="en-US" sz="3399" spc="339">
                  <a:solidFill>
                    <a:srgbClr val="929292"/>
                  </a:solidFill>
                  <a:latin typeface="Arvo"/>
                </a:rPr>
                <a:t>HÉRAÐSSKJALASÖFN Á NV</a:t>
              </a:r>
            </a:p>
          </p:txBody>
        </p:sp>
        <p:sp>
          <p:nvSpPr>
            <p:cNvPr id="8" name="TextBox 8"/>
            <p:cNvSpPr txBox="1"/>
            <p:nvPr/>
          </p:nvSpPr>
          <p:spPr>
            <a:xfrm>
              <a:off x="0" y="3137457"/>
              <a:ext cx="12664004" cy="7427172"/>
            </a:xfrm>
            <a:prstGeom prst="rect">
              <a:avLst/>
            </a:prstGeom>
          </p:spPr>
          <p:txBody>
            <a:bodyPr lIns="0" tIns="0" rIns="0" bIns="0" rtlCol="0" anchor="t">
              <a:spAutoFit/>
            </a:bodyPr>
            <a:lstStyle/>
            <a:p>
              <a:pPr>
                <a:lnSpc>
                  <a:spcPts val="4479"/>
                </a:lnSpc>
              </a:pPr>
              <a:r>
                <a:rPr lang="en-US" sz="2799" spc="139">
                  <a:solidFill>
                    <a:srgbClr val="FFFFFF"/>
                  </a:solidFill>
                  <a:latin typeface="Roboto"/>
                </a:rPr>
                <a:t>Verkefnið var styrkt af Sambandi sveitarfélaga á Norðurlandi vestra. Meginmarkmið:</a:t>
              </a:r>
            </a:p>
            <a:p>
              <a:pPr marL="604519" lvl="1" indent="-302260">
                <a:lnSpc>
                  <a:spcPts val="4479"/>
                </a:lnSpc>
                <a:buFont typeface="Arial"/>
                <a:buChar char="•"/>
              </a:pPr>
              <a:r>
                <a:rPr lang="en-US" sz="2799" spc="139">
                  <a:solidFill>
                    <a:srgbClr val="FFFFFF"/>
                  </a:solidFill>
                  <a:latin typeface="Roboto"/>
                </a:rPr>
                <a:t>Greina núverandi stöðu á skjalavörslu sveitarfélaga á svæðinu</a:t>
              </a:r>
            </a:p>
            <a:p>
              <a:pPr marL="604519" lvl="1" indent="-302260">
                <a:lnSpc>
                  <a:spcPts val="4479"/>
                </a:lnSpc>
                <a:buFont typeface="Arial"/>
                <a:buChar char="•"/>
              </a:pPr>
              <a:r>
                <a:rPr lang="en-US" sz="2799" spc="139">
                  <a:solidFill>
                    <a:srgbClr val="FFFFFF"/>
                  </a:solidFill>
                  <a:latin typeface="Roboto"/>
                </a:rPr>
                <a:t>Auka skilning starfsmanna og sveitarstjórnarmanna á málefninu</a:t>
              </a:r>
            </a:p>
            <a:p>
              <a:pPr marL="604519" lvl="1" indent="-302260">
                <a:lnSpc>
                  <a:spcPts val="4479"/>
                </a:lnSpc>
                <a:buFont typeface="Arial"/>
                <a:buChar char="•"/>
              </a:pPr>
              <a:r>
                <a:rPr lang="en-US" sz="2799" spc="139">
                  <a:solidFill>
                    <a:srgbClr val="FFFFFF"/>
                  </a:solidFill>
                  <a:latin typeface="Roboto"/>
                </a:rPr>
                <a:t>Greina möguleika og áhuga á rafrænni skjalavörslu og langtímavarðveislu rafrænna/stafrænna gagna og þeim tækifærum sem af því skapast</a:t>
              </a:r>
            </a:p>
            <a:p>
              <a:pPr marL="604519" lvl="1" indent="-302260" algn="l">
                <a:lnSpc>
                  <a:spcPts val="4479"/>
                </a:lnSpc>
                <a:buFont typeface="Arial"/>
                <a:buChar char="•"/>
              </a:pPr>
              <a:r>
                <a:rPr lang="en-US" sz="2799" spc="139">
                  <a:solidFill>
                    <a:srgbClr val="FFFFFF"/>
                  </a:solidFill>
                  <a:latin typeface="Roboto"/>
                </a:rPr>
                <a:t>Hlutverk héraðsskjalasafna í "stafrænni" framtíð</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1152537" y="1028700"/>
            <a:ext cx="17585452" cy="9583675"/>
          </a:xfrm>
          <a:prstGeom prst="rect">
            <a:avLst/>
          </a:prstGeom>
          <a:solidFill>
            <a:srgbClr val="FFFFFF"/>
          </a:solidFill>
        </p:spPr>
      </p:sp>
      <p:sp>
        <p:nvSpPr>
          <p:cNvPr id="3" name="AutoShape 3"/>
          <p:cNvSpPr/>
          <p:nvPr/>
        </p:nvSpPr>
        <p:spPr>
          <a:xfrm>
            <a:off x="2080182" y="2529852"/>
            <a:ext cx="152400" cy="6248400"/>
          </a:xfrm>
          <a:prstGeom prst="rect">
            <a:avLst/>
          </a:prstGeom>
          <a:solidFill>
            <a:srgbClr val="929292"/>
          </a:solidFill>
        </p:spPr>
      </p:sp>
      <p:grpSp>
        <p:nvGrpSpPr>
          <p:cNvPr id="4" name="Group 4"/>
          <p:cNvGrpSpPr/>
          <p:nvPr/>
        </p:nvGrpSpPr>
        <p:grpSpPr>
          <a:xfrm>
            <a:off x="2933570" y="1304698"/>
            <a:ext cx="14023385" cy="6529646"/>
            <a:chOff x="0" y="0"/>
            <a:chExt cx="18697847" cy="8706195"/>
          </a:xfrm>
        </p:grpSpPr>
        <p:sp>
          <p:nvSpPr>
            <p:cNvPr id="5" name="TextBox 5"/>
            <p:cNvSpPr txBox="1"/>
            <p:nvPr/>
          </p:nvSpPr>
          <p:spPr>
            <a:xfrm>
              <a:off x="0" y="-19050"/>
              <a:ext cx="18697847" cy="1543050"/>
            </a:xfrm>
            <a:prstGeom prst="rect">
              <a:avLst/>
            </a:prstGeom>
          </p:spPr>
          <p:txBody>
            <a:bodyPr lIns="0" tIns="0" rIns="0" bIns="0" rtlCol="0" anchor="t">
              <a:spAutoFit/>
            </a:bodyPr>
            <a:lstStyle/>
            <a:p>
              <a:pPr algn="l">
                <a:lnSpc>
                  <a:spcPts val="9000"/>
                </a:lnSpc>
              </a:pPr>
              <a:r>
                <a:rPr lang="en-US" sz="7500" spc="150">
                  <a:solidFill>
                    <a:srgbClr val="8B1000"/>
                  </a:solidFill>
                  <a:latin typeface="Arvo"/>
                </a:rPr>
                <a:t>Stafræn umbreyting</a:t>
              </a:r>
            </a:p>
          </p:txBody>
        </p:sp>
        <p:sp>
          <p:nvSpPr>
            <p:cNvPr id="6" name="TextBox 6"/>
            <p:cNvSpPr txBox="1"/>
            <p:nvPr/>
          </p:nvSpPr>
          <p:spPr>
            <a:xfrm>
              <a:off x="0" y="1864969"/>
              <a:ext cx="18697847" cy="69532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SVEITARFÉLAGA</a:t>
              </a:r>
            </a:p>
          </p:txBody>
        </p:sp>
        <p:sp>
          <p:nvSpPr>
            <p:cNvPr id="7" name="TextBox 7"/>
            <p:cNvSpPr txBox="1"/>
            <p:nvPr/>
          </p:nvSpPr>
          <p:spPr>
            <a:xfrm>
              <a:off x="0" y="3166032"/>
              <a:ext cx="18697847" cy="5540163"/>
            </a:xfrm>
            <a:prstGeom prst="rect">
              <a:avLst/>
            </a:prstGeom>
          </p:spPr>
          <p:txBody>
            <a:bodyPr lIns="0" tIns="0" rIns="0" bIns="0" rtlCol="0" anchor="t">
              <a:spAutoFit/>
            </a:bodyPr>
            <a:lstStyle/>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a:lnSpc>
                  <a:spcPts val="3680"/>
                </a:lnSpc>
              </a:pPr>
              <a:endParaRPr/>
            </a:p>
            <a:p>
              <a:pPr marL="0" lvl="0" indent="0" algn="l">
                <a:lnSpc>
                  <a:spcPts val="3680"/>
                </a:lnSpc>
              </a:pPr>
              <a:endParaRPr/>
            </a:p>
          </p:txBody>
        </p:sp>
      </p:grpSp>
      <p:pic>
        <p:nvPicPr>
          <p:cNvPr id="8" name="Picture 8"/>
          <p:cNvPicPr>
            <a:picLocks noChangeAspect="1"/>
          </p:cNvPicPr>
          <p:nvPr/>
        </p:nvPicPr>
        <p:blipFill>
          <a:blip r:embed="rId3"/>
          <a:srcRect t="103" b="103"/>
          <a:stretch>
            <a:fillRect/>
          </a:stretch>
        </p:blipFill>
        <p:spPr>
          <a:xfrm>
            <a:off x="2933570" y="3283422"/>
            <a:ext cx="10898098" cy="65797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16230600" cy="9569201"/>
          </a:xfrm>
          <a:prstGeom prst="rect">
            <a:avLst/>
          </a:prstGeom>
          <a:solidFill>
            <a:srgbClr val="8B1000"/>
          </a:solidFill>
        </p:spPr>
      </p:sp>
      <p:sp>
        <p:nvSpPr>
          <p:cNvPr id="3" name="TextBox 3"/>
          <p:cNvSpPr txBox="1"/>
          <p:nvPr/>
        </p:nvSpPr>
        <p:spPr>
          <a:xfrm>
            <a:off x="2035142" y="1738254"/>
            <a:ext cx="14217715" cy="927608"/>
          </a:xfrm>
          <a:prstGeom prst="rect">
            <a:avLst/>
          </a:prstGeom>
        </p:spPr>
        <p:txBody>
          <a:bodyPr lIns="0" tIns="0" rIns="0" bIns="0" rtlCol="0" anchor="t">
            <a:spAutoFit/>
          </a:bodyPr>
          <a:lstStyle/>
          <a:p>
            <a:pPr algn="l">
              <a:lnSpc>
                <a:spcPts val="7336"/>
              </a:lnSpc>
            </a:pPr>
            <a:r>
              <a:rPr lang="en-US" sz="5600" spc="112">
                <a:solidFill>
                  <a:srgbClr val="FFFFFF"/>
                </a:solidFill>
                <a:latin typeface="Arvo"/>
              </a:rPr>
              <a:t>Að lokum ...</a:t>
            </a:r>
          </a:p>
        </p:txBody>
      </p:sp>
      <p:grpSp>
        <p:nvGrpSpPr>
          <p:cNvPr id="4" name="Group 4"/>
          <p:cNvGrpSpPr/>
          <p:nvPr/>
        </p:nvGrpSpPr>
        <p:grpSpPr>
          <a:xfrm>
            <a:off x="2976154" y="3353854"/>
            <a:ext cx="5416730" cy="2640311"/>
            <a:chOff x="0" y="0"/>
            <a:chExt cx="7222307" cy="3520414"/>
          </a:xfrm>
        </p:grpSpPr>
        <p:sp>
          <p:nvSpPr>
            <p:cNvPr id="5" name="TextBox 5"/>
            <p:cNvSpPr txBox="1"/>
            <p:nvPr/>
          </p:nvSpPr>
          <p:spPr>
            <a:xfrm>
              <a:off x="0" y="1627479"/>
              <a:ext cx="7222307" cy="1892935"/>
            </a:xfrm>
            <a:prstGeom prst="rect">
              <a:avLst/>
            </a:prstGeom>
          </p:spPr>
          <p:txBody>
            <a:bodyPr lIns="0" tIns="0" rIns="0" bIns="0" rtlCol="0" anchor="t">
              <a:spAutoFit/>
            </a:bodyPr>
            <a:lstStyle/>
            <a:p>
              <a:pPr>
                <a:lnSpc>
                  <a:spcPts val="3840"/>
                </a:lnSpc>
              </a:pPr>
              <a:r>
                <a:rPr lang="en-US" sz="2400" spc="168">
                  <a:solidFill>
                    <a:srgbClr val="FFFFFF"/>
                  </a:solidFill>
                  <a:latin typeface="Roboto"/>
                </a:rPr>
                <a:t>Kanna hvort ekki sé ráðlegt að taka þátt í komandi áhersluverkefnum</a:t>
              </a:r>
            </a:p>
          </p:txBody>
        </p:sp>
        <p:sp>
          <p:nvSpPr>
            <p:cNvPr id="6" name="TextBox 6"/>
            <p:cNvSpPr txBox="1"/>
            <p:nvPr/>
          </p:nvSpPr>
          <p:spPr>
            <a:xfrm>
              <a:off x="0" y="-9525"/>
              <a:ext cx="7222307" cy="139128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STAFRÆNT RÁÐ SVEITARFÉLAGA</a:t>
              </a:r>
            </a:p>
          </p:txBody>
        </p:sp>
      </p:grpSp>
      <p:grpSp>
        <p:nvGrpSpPr>
          <p:cNvPr id="7" name="Group 7"/>
          <p:cNvGrpSpPr/>
          <p:nvPr/>
        </p:nvGrpSpPr>
        <p:grpSpPr>
          <a:xfrm>
            <a:off x="2976154" y="6827795"/>
            <a:ext cx="5416730" cy="2152631"/>
            <a:chOff x="0" y="0"/>
            <a:chExt cx="7222307" cy="2870174"/>
          </a:xfrm>
        </p:grpSpPr>
        <p:sp>
          <p:nvSpPr>
            <p:cNvPr id="8" name="TextBox 8"/>
            <p:cNvSpPr txBox="1"/>
            <p:nvPr/>
          </p:nvSpPr>
          <p:spPr>
            <a:xfrm>
              <a:off x="0" y="1627479"/>
              <a:ext cx="7222307" cy="1242695"/>
            </a:xfrm>
            <a:prstGeom prst="rect">
              <a:avLst/>
            </a:prstGeom>
          </p:spPr>
          <p:txBody>
            <a:bodyPr lIns="0" tIns="0" rIns="0" bIns="0" rtlCol="0" anchor="t">
              <a:spAutoFit/>
            </a:bodyPr>
            <a:lstStyle/>
            <a:p>
              <a:pPr>
                <a:lnSpc>
                  <a:spcPts val="3840"/>
                </a:lnSpc>
              </a:pPr>
              <a:r>
                <a:rPr lang="en-US" sz="2400" spc="168">
                  <a:solidFill>
                    <a:srgbClr val="FFFFFF"/>
                  </a:solidFill>
                  <a:latin typeface="Roboto"/>
                </a:rPr>
                <a:t>Byrja á því að vinna nauðsynlega grunnvinnu </a:t>
              </a:r>
            </a:p>
          </p:txBody>
        </p:sp>
        <p:sp>
          <p:nvSpPr>
            <p:cNvPr id="9" name="TextBox 9"/>
            <p:cNvSpPr txBox="1"/>
            <p:nvPr/>
          </p:nvSpPr>
          <p:spPr>
            <a:xfrm>
              <a:off x="0" y="-9525"/>
              <a:ext cx="7222307" cy="139128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ÁTAK Í SKJALAMÁLUM</a:t>
              </a:r>
            </a:p>
          </p:txBody>
        </p:sp>
      </p:grpSp>
      <p:grpSp>
        <p:nvGrpSpPr>
          <p:cNvPr id="10" name="Group 10"/>
          <p:cNvGrpSpPr/>
          <p:nvPr/>
        </p:nvGrpSpPr>
        <p:grpSpPr>
          <a:xfrm>
            <a:off x="10498582" y="3654834"/>
            <a:ext cx="5491405" cy="2099430"/>
            <a:chOff x="0" y="0"/>
            <a:chExt cx="7321873" cy="2799240"/>
          </a:xfrm>
        </p:grpSpPr>
        <p:sp>
          <p:nvSpPr>
            <p:cNvPr id="11" name="TextBox 11"/>
            <p:cNvSpPr txBox="1"/>
            <p:nvPr/>
          </p:nvSpPr>
          <p:spPr>
            <a:xfrm>
              <a:off x="0" y="906305"/>
              <a:ext cx="7321873" cy="1892935"/>
            </a:xfrm>
            <a:prstGeom prst="rect">
              <a:avLst/>
            </a:prstGeom>
          </p:spPr>
          <p:txBody>
            <a:bodyPr lIns="0" tIns="0" rIns="0" bIns="0" rtlCol="0" anchor="t">
              <a:spAutoFit/>
            </a:bodyPr>
            <a:lstStyle/>
            <a:p>
              <a:pPr>
                <a:lnSpc>
                  <a:spcPts val="3840"/>
                </a:lnSpc>
              </a:pPr>
              <a:r>
                <a:rPr lang="en-US" sz="2400" spc="168">
                  <a:solidFill>
                    <a:srgbClr val="FFFFFF"/>
                  </a:solidFill>
                  <a:latin typeface="Roboto"/>
                </a:rPr>
                <a:t>Fræða forstöðumenn og sveitarstjórnarmenn um ábyrgð þeirra gagnvart skjalavörslu</a:t>
              </a:r>
            </a:p>
          </p:txBody>
        </p:sp>
        <p:sp>
          <p:nvSpPr>
            <p:cNvPr id="12" name="TextBox 12"/>
            <p:cNvSpPr txBox="1"/>
            <p:nvPr/>
          </p:nvSpPr>
          <p:spPr>
            <a:xfrm>
              <a:off x="0" y="-9525"/>
              <a:ext cx="7321873" cy="70040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AUKA FRÆÐSLU</a:t>
              </a:r>
            </a:p>
          </p:txBody>
        </p:sp>
      </p:grpSp>
      <p:grpSp>
        <p:nvGrpSpPr>
          <p:cNvPr id="13" name="Group 13"/>
          <p:cNvGrpSpPr/>
          <p:nvPr/>
        </p:nvGrpSpPr>
        <p:grpSpPr>
          <a:xfrm>
            <a:off x="10498582" y="7086875"/>
            <a:ext cx="5491405" cy="1634471"/>
            <a:chOff x="0" y="0"/>
            <a:chExt cx="7321873" cy="2179294"/>
          </a:xfrm>
        </p:grpSpPr>
        <p:sp>
          <p:nvSpPr>
            <p:cNvPr id="14" name="TextBox 14"/>
            <p:cNvSpPr txBox="1"/>
            <p:nvPr/>
          </p:nvSpPr>
          <p:spPr>
            <a:xfrm>
              <a:off x="0" y="936599"/>
              <a:ext cx="7321873" cy="1242695"/>
            </a:xfrm>
            <a:prstGeom prst="rect">
              <a:avLst/>
            </a:prstGeom>
          </p:spPr>
          <p:txBody>
            <a:bodyPr lIns="0" tIns="0" rIns="0" bIns="0" rtlCol="0" anchor="t">
              <a:spAutoFit/>
            </a:bodyPr>
            <a:lstStyle/>
            <a:p>
              <a:pPr>
                <a:lnSpc>
                  <a:spcPts val="3840"/>
                </a:lnSpc>
              </a:pPr>
              <a:r>
                <a:rPr lang="en-US" sz="2400" spc="168">
                  <a:solidFill>
                    <a:srgbClr val="FFFFFF"/>
                  </a:solidFill>
                  <a:latin typeface="Roboto"/>
                </a:rPr>
                <a:t>Marka stefnu í þessum málaflokki. Vinna að sameiginlegum lausnum.</a:t>
              </a:r>
            </a:p>
          </p:txBody>
        </p:sp>
        <p:sp>
          <p:nvSpPr>
            <p:cNvPr id="15" name="TextBox 15"/>
            <p:cNvSpPr txBox="1"/>
            <p:nvPr/>
          </p:nvSpPr>
          <p:spPr>
            <a:xfrm>
              <a:off x="0" y="-9525"/>
              <a:ext cx="7321873" cy="70040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SAMVINNA</a:t>
              </a:r>
            </a:p>
          </p:txBody>
        </p:sp>
      </p:grpSp>
      <p:sp>
        <p:nvSpPr>
          <p:cNvPr id="16" name="AutoShape 16"/>
          <p:cNvSpPr/>
          <p:nvPr/>
        </p:nvSpPr>
        <p:spPr>
          <a:xfrm>
            <a:off x="2298013" y="3442493"/>
            <a:ext cx="152400" cy="2463033"/>
          </a:xfrm>
          <a:prstGeom prst="rect">
            <a:avLst/>
          </a:prstGeom>
          <a:solidFill>
            <a:srgbClr val="929292"/>
          </a:solidFill>
        </p:spPr>
      </p:sp>
      <p:sp>
        <p:nvSpPr>
          <p:cNvPr id="17" name="AutoShape 17"/>
          <p:cNvSpPr/>
          <p:nvPr/>
        </p:nvSpPr>
        <p:spPr>
          <a:xfrm>
            <a:off x="9820441" y="3442493"/>
            <a:ext cx="152400" cy="2463033"/>
          </a:xfrm>
          <a:prstGeom prst="rect">
            <a:avLst/>
          </a:prstGeom>
          <a:solidFill>
            <a:srgbClr val="929292"/>
          </a:solidFill>
        </p:spPr>
      </p:sp>
      <p:sp>
        <p:nvSpPr>
          <p:cNvPr id="18" name="AutoShape 18"/>
          <p:cNvSpPr/>
          <p:nvPr/>
        </p:nvSpPr>
        <p:spPr>
          <a:xfrm>
            <a:off x="9820441" y="6672594"/>
            <a:ext cx="152400" cy="2463033"/>
          </a:xfrm>
          <a:prstGeom prst="rect">
            <a:avLst/>
          </a:prstGeom>
          <a:solidFill>
            <a:srgbClr val="929292"/>
          </a:solidFill>
        </p:spPr>
      </p:sp>
      <p:sp>
        <p:nvSpPr>
          <p:cNvPr id="19" name="AutoShape 19"/>
          <p:cNvSpPr/>
          <p:nvPr/>
        </p:nvSpPr>
        <p:spPr>
          <a:xfrm>
            <a:off x="2298013" y="6672594"/>
            <a:ext cx="152400" cy="2463033"/>
          </a:xfrm>
          <a:prstGeom prst="rect">
            <a:avLst/>
          </a:prstGeom>
          <a:solidFill>
            <a:srgbClr val="929292"/>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497" y="-1272140"/>
            <a:ext cx="12033800" cy="12588738"/>
            <a:chOff x="0" y="0"/>
            <a:chExt cx="16045067" cy="16784985"/>
          </a:xfrm>
        </p:grpSpPr>
        <p:pic>
          <p:nvPicPr>
            <p:cNvPr id="3" name="Picture 3"/>
            <p:cNvPicPr>
              <a:picLocks noChangeAspect="1"/>
            </p:cNvPicPr>
            <p:nvPr/>
          </p:nvPicPr>
          <p:blipFill>
            <a:blip r:embed="rId3"/>
            <a:srcRect l="8533" r="27181"/>
            <a:stretch>
              <a:fillRect/>
            </a:stretch>
          </p:blipFill>
          <p:spPr>
            <a:xfrm>
              <a:off x="0" y="0"/>
              <a:ext cx="16045067" cy="16784985"/>
            </a:xfrm>
            <a:prstGeom prst="rect">
              <a:avLst/>
            </a:prstGeom>
          </p:spPr>
        </p:pic>
      </p:grpSp>
      <p:sp>
        <p:nvSpPr>
          <p:cNvPr id="4" name="AutoShape 4"/>
          <p:cNvSpPr/>
          <p:nvPr/>
        </p:nvSpPr>
        <p:spPr>
          <a:xfrm rot="877649">
            <a:off x="7316485" y="-1268162"/>
            <a:ext cx="12251331" cy="13513775"/>
          </a:xfrm>
          <a:prstGeom prst="rect">
            <a:avLst/>
          </a:prstGeom>
          <a:solidFill>
            <a:srgbClr val="FFFFFF"/>
          </a:solidFill>
        </p:spPr>
      </p:sp>
      <p:grpSp>
        <p:nvGrpSpPr>
          <p:cNvPr id="5" name="Group 5"/>
          <p:cNvGrpSpPr/>
          <p:nvPr/>
        </p:nvGrpSpPr>
        <p:grpSpPr>
          <a:xfrm>
            <a:off x="8850487" y="2296189"/>
            <a:ext cx="8408813" cy="5694622"/>
            <a:chOff x="0" y="0"/>
            <a:chExt cx="11211751" cy="7592829"/>
          </a:xfrm>
        </p:grpSpPr>
        <p:sp>
          <p:nvSpPr>
            <p:cNvPr id="6" name="TextBox 6"/>
            <p:cNvSpPr txBox="1"/>
            <p:nvPr/>
          </p:nvSpPr>
          <p:spPr>
            <a:xfrm>
              <a:off x="0" y="-19050"/>
              <a:ext cx="11211751" cy="3067050"/>
            </a:xfrm>
            <a:prstGeom prst="rect">
              <a:avLst/>
            </a:prstGeom>
          </p:spPr>
          <p:txBody>
            <a:bodyPr lIns="0" tIns="0" rIns="0" bIns="0" rtlCol="0" anchor="t">
              <a:spAutoFit/>
            </a:bodyPr>
            <a:lstStyle/>
            <a:p>
              <a:pPr>
                <a:lnSpc>
                  <a:spcPts val="9000"/>
                </a:lnSpc>
              </a:pPr>
              <a:r>
                <a:rPr lang="en-US" sz="7500" spc="150">
                  <a:solidFill>
                    <a:srgbClr val="8B1000"/>
                  </a:solidFill>
                  <a:latin typeface="Arvo"/>
                </a:rPr>
                <a:t>Skyldur</a:t>
              </a:r>
            </a:p>
            <a:p>
              <a:pPr algn="l">
                <a:lnSpc>
                  <a:spcPts val="9000"/>
                </a:lnSpc>
              </a:pPr>
              <a:r>
                <a:rPr lang="en-US" sz="7500" spc="150">
                  <a:solidFill>
                    <a:srgbClr val="8B1000"/>
                  </a:solidFill>
                  <a:latin typeface="Arvo"/>
                </a:rPr>
                <a:t>sveitarfélaga</a:t>
              </a:r>
            </a:p>
          </p:txBody>
        </p:sp>
        <p:sp>
          <p:nvSpPr>
            <p:cNvPr id="7" name="TextBox 7"/>
            <p:cNvSpPr txBox="1"/>
            <p:nvPr/>
          </p:nvSpPr>
          <p:spPr>
            <a:xfrm>
              <a:off x="0" y="3388969"/>
              <a:ext cx="11211751" cy="69532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LÖGBUNDNAR SKYLDUR</a:t>
              </a:r>
            </a:p>
          </p:txBody>
        </p:sp>
        <p:sp>
          <p:nvSpPr>
            <p:cNvPr id="8" name="TextBox 8"/>
            <p:cNvSpPr txBox="1"/>
            <p:nvPr/>
          </p:nvSpPr>
          <p:spPr>
            <a:xfrm>
              <a:off x="0" y="4661457"/>
              <a:ext cx="11211751" cy="2931372"/>
            </a:xfrm>
            <a:prstGeom prst="rect">
              <a:avLst/>
            </a:prstGeom>
          </p:spPr>
          <p:txBody>
            <a:bodyPr lIns="0" tIns="0" rIns="0" bIns="0" rtlCol="0" anchor="t">
              <a:spAutoFit/>
            </a:bodyPr>
            <a:lstStyle/>
            <a:p>
              <a:pPr algn="l">
                <a:lnSpc>
                  <a:spcPts val="4479"/>
                </a:lnSpc>
              </a:pPr>
              <a:r>
                <a:rPr lang="en-US" sz="2799" spc="139">
                  <a:solidFill>
                    <a:srgbClr val="000000"/>
                  </a:solidFill>
                  <a:latin typeface="Roboto"/>
                </a:rPr>
                <a:t>"Varðveisla skjala opinberra aðila er lögbundin og eyðing þeirra óheimil nema með sérstakri heimild þar um"</a:t>
              </a:r>
              <a:r>
                <a:rPr lang="en-US" sz="2800" spc="140">
                  <a:solidFill>
                    <a:srgbClr val="000000"/>
                  </a:solidFill>
                  <a:latin typeface="Roboto"/>
                </a:rPr>
                <a:t>.</a:t>
              </a:r>
            </a:p>
            <a:p>
              <a:pPr marL="0" lvl="0" indent="0" algn="l">
                <a:lnSpc>
                  <a:spcPts val="4479"/>
                </a:lnSpc>
              </a:pPr>
              <a:endParaRPr lang="en-US" sz="2800" spc="140">
                <a:solidFill>
                  <a:srgbClr val="000000"/>
                </a:solidFill>
                <a:latin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46181" y="-1272140"/>
            <a:ext cx="12596668" cy="12588738"/>
            <a:chOff x="0" y="0"/>
            <a:chExt cx="16795557" cy="16784985"/>
          </a:xfrm>
        </p:grpSpPr>
        <p:pic>
          <p:nvPicPr>
            <p:cNvPr id="3" name="Picture 3"/>
            <p:cNvPicPr>
              <a:picLocks noChangeAspect="1"/>
            </p:cNvPicPr>
            <p:nvPr/>
          </p:nvPicPr>
          <p:blipFill>
            <a:blip r:embed="rId3"/>
            <a:srcRect l="21345" r="11361"/>
            <a:stretch>
              <a:fillRect/>
            </a:stretch>
          </p:blipFill>
          <p:spPr>
            <a:xfrm>
              <a:off x="0" y="0"/>
              <a:ext cx="16795557" cy="16784985"/>
            </a:xfrm>
            <a:prstGeom prst="rect">
              <a:avLst/>
            </a:prstGeom>
          </p:spPr>
        </p:pic>
      </p:grpSp>
      <p:sp>
        <p:nvSpPr>
          <p:cNvPr id="4" name="AutoShape 4"/>
          <p:cNvSpPr/>
          <p:nvPr/>
        </p:nvSpPr>
        <p:spPr>
          <a:xfrm rot="877649">
            <a:off x="7316485" y="-1268162"/>
            <a:ext cx="12251331" cy="13513775"/>
          </a:xfrm>
          <a:prstGeom prst="rect">
            <a:avLst/>
          </a:prstGeom>
          <a:solidFill>
            <a:srgbClr val="FFFFFF"/>
          </a:solidFill>
        </p:spPr>
      </p:sp>
      <p:grpSp>
        <p:nvGrpSpPr>
          <p:cNvPr id="5" name="Group 5"/>
          <p:cNvGrpSpPr/>
          <p:nvPr/>
        </p:nvGrpSpPr>
        <p:grpSpPr>
          <a:xfrm>
            <a:off x="8850487" y="1519902"/>
            <a:ext cx="8408813" cy="7247197"/>
            <a:chOff x="0" y="0"/>
            <a:chExt cx="11211751" cy="9662929"/>
          </a:xfrm>
        </p:grpSpPr>
        <p:sp>
          <p:nvSpPr>
            <p:cNvPr id="6" name="TextBox 6"/>
            <p:cNvSpPr txBox="1"/>
            <p:nvPr/>
          </p:nvSpPr>
          <p:spPr>
            <a:xfrm>
              <a:off x="0" y="-19050"/>
              <a:ext cx="11211751" cy="2889250"/>
            </a:xfrm>
            <a:prstGeom prst="rect">
              <a:avLst/>
            </a:prstGeom>
          </p:spPr>
          <p:txBody>
            <a:bodyPr lIns="0" tIns="0" rIns="0" bIns="0" rtlCol="0" anchor="t">
              <a:spAutoFit/>
            </a:bodyPr>
            <a:lstStyle/>
            <a:p>
              <a:pPr>
                <a:lnSpc>
                  <a:spcPts val="8520"/>
                </a:lnSpc>
              </a:pPr>
              <a:r>
                <a:rPr lang="en-US" sz="7100" spc="142">
                  <a:solidFill>
                    <a:srgbClr val="8B1000"/>
                  </a:solidFill>
                  <a:latin typeface="Arvo"/>
                </a:rPr>
                <a:t>Skyldur</a:t>
              </a:r>
            </a:p>
            <a:p>
              <a:pPr algn="l">
                <a:lnSpc>
                  <a:spcPts val="8520"/>
                </a:lnSpc>
              </a:pPr>
              <a:r>
                <a:rPr lang="en-US" sz="7100" spc="142">
                  <a:solidFill>
                    <a:srgbClr val="8B1000"/>
                  </a:solidFill>
                  <a:latin typeface="Arvo"/>
                </a:rPr>
                <a:t>héraðsskjalasafna</a:t>
              </a:r>
            </a:p>
          </p:txBody>
        </p:sp>
        <p:sp>
          <p:nvSpPr>
            <p:cNvPr id="7" name="TextBox 7"/>
            <p:cNvSpPr txBox="1"/>
            <p:nvPr/>
          </p:nvSpPr>
          <p:spPr>
            <a:xfrm>
              <a:off x="0" y="3211169"/>
              <a:ext cx="11211751" cy="695325"/>
            </a:xfrm>
            <a:prstGeom prst="rect">
              <a:avLst/>
            </a:prstGeom>
          </p:spPr>
          <p:txBody>
            <a:bodyPr lIns="0" tIns="0" rIns="0" bIns="0" rtlCol="0" anchor="t">
              <a:spAutoFit/>
            </a:bodyPr>
            <a:lstStyle/>
            <a:p>
              <a:pPr algn="l">
                <a:lnSpc>
                  <a:spcPts val="4079"/>
                </a:lnSpc>
              </a:pPr>
              <a:r>
                <a:rPr lang="en-US" sz="3399" spc="339">
                  <a:solidFill>
                    <a:srgbClr val="929292"/>
                  </a:solidFill>
                  <a:latin typeface="Arvo"/>
                </a:rPr>
                <a:t>LÖGBUNDNAR SKYLDUR</a:t>
              </a:r>
            </a:p>
          </p:txBody>
        </p:sp>
        <p:sp>
          <p:nvSpPr>
            <p:cNvPr id="8" name="TextBox 8"/>
            <p:cNvSpPr txBox="1"/>
            <p:nvPr/>
          </p:nvSpPr>
          <p:spPr>
            <a:xfrm>
              <a:off x="0" y="4483657"/>
              <a:ext cx="11211751" cy="51792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Opinberum skjalasöfnum ber að taka við og heimta inn skjöl og varðveita þau og önnur gögn frá afhendingarskyldum aðilum sem hafa að geyma upplýsingar sem þýðingu hafa fyrri stjórnsýlu eða hagmuni og réttindi borgaranna eða hafa sögulegt gildi (13. gr. laga um opinber skjalasöfn nr. 77/2014).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5704" y="-302512"/>
            <a:ext cx="9263624" cy="10892025"/>
            <a:chOff x="0" y="0"/>
            <a:chExt cx="12351498" cy="14522699"/>
          </a:xfrm>
        </p:grpSpPr>
        <p:pic>
          <p:nvPicPr>
            <p:cNvPr id="3" name="Picture 3"/>
            <p:cNvPicPr>
              <a:picLocks noChangeAspect="1"/>
            </p:cNvPicPr>
            <p:nvPr/>
          </p:nvPicPr>
          <p:blipFill>
            <a:blip r:embed="rId3"/>
            <a:srcRect t="4426" b="4426"/>
            <a:stretch>
              <a:fillRect/>
            </a:stretch>
          </p:blipFill>
          <p:spPr>
            <a:xfrm>
              <a:off x="0" y="0"/>
              <a:ext cx="12351498" cy="7261350"/>
            </a:xfrm>
            <a:prstGeom prst="rect">
              <a:avLst/>
            </a:prstGeom>
          </p:spPr>
        </p:pic>
        <p:pic>
          <p:nvPicPr>
            <p:cNvPr id="4" name="Picture 4"/>
            <p:cNvPicPr>
              <a:picLocks noChangeAspect="1"/>
            </p:cNvPicPr>
            <p:nvPr/>
          </p:nvPicPr>
          <p:blipFill>
            <a:blip r:embed="rId4"/>
            <a:srcRect t="30397" b="30397"/>
            <a:stretch>
              <a:fillRect/>
            </a:stretch>
          </p:blipFill>
          <p:spPr>
            <a:xfrm>
              <a:off x="0" y="7261350"/>
              <a:ext cx="12351498" cy="7261350"/>
            </a:xfrm>
            <a:prstGeom prst="rect">
              <a:avLst/>
            </a:prstGeom>
          </p:spPr>
        </p:pic>
      </p:grpSp>
      <p:sp>
        <p:nvSpPr>
          <p:cNvPr id="5" name="AutoShape 5"/>
          <p:cNvSpPr/>
          <p:nvPr/>
        </p:nvSpPr>
        <p:spPr>
          <a:xfrm rot="877649">
            <a:off x="7274218" y="-1296900"/>
            <a:ext cx="12372218" cy="13607410"/>
          </a:xfrm>
          <a:prstGeom prst="rect">
            <a:avLst/>
          </a:prstGeom>
          <a:solidFill>
            <a:srgbClr val="FFFFFF"/>
          </a:solidFill>
        </p:spPr>
      </p:sp>
      <p:grpSp>
        <p:nvGrpSpPr>
          <p:cNvPr id="6" name="Group 6"/>
          <p:cNvGrpSpPr/>
          <p:nvPr/>
        </p:nvGrpSpPr>
        <p:grpSpPr>
          <a:xfrm>
            <a:off x="9366070" y="424428"/>
            <a:ext cx="7893230" cy="2882881"/>
            <a:chOff x="0" y="0"/>
            <a:chExt cx="10524307" cy="3843841"/>
          </a:xfrm>
        </p:grpSpPr>
        <p:sp>
          <p:nvSpPr>
            <p:cNvPr id="7" name="TextBox 7"/>
            <p:cNvSpPr txBox="1"/>
            <p:nvPr/>
          </p:nvSpPr>
          <p:spPr>
            <a:xfrm>
              <a:off x="0" y="-9525"/>
              <a:ext cx="10524307" cy="695325"/>
            </a:xfrm>
            <a:prstGeom prst="rect">
              <a:avLst/>
            </a:prstGeom>
          </p:spPr>
          <p:txBody>
            <a:bodyPr lIns="0" tIns="0" rIns="0" bIns="0" rtlCol="0" anchor="t">
              <a:spAutoFit/>
            </a:bodyPr>
            <a:lstStyle/>
            <a:p>
              <a:pPr algn="l">
                <a:lnSpc>
                  <a:spcPts val="4079"/>
                </a:lnSpc>
              </a:pPr>
              <a:r>
                <a:rPr lang="en-US" sz="3399" spc="339">
                  <a:solidFill>
                    <a:srgbClr val="8B1000"/>
                  </a:solidFill>
                  <a:latin typeface="Arvo"/>
                </a:rPr>
                <a:t>RAFRÆN GÖGN</a:t>
              </a:r>
            </a:p>
          </p:txBody>
        </p:sp>
        <p:sp>
          <p:nvSpPr>
            <p:cNvPr id="8" name="TextBox 8"/>
            <p:cNvSpPr txBox="1"/>
            <p:nvPr/>
          </p:nvSpPr>
          <p:spPr>
            <a:xfrm>
              <a:off x="0" y="912469"/>
              <a:ext cx="10524307" cy="2931372"/>
            </a:xfrm>
            <a:prstGeom prst="rect">
              <a:avLst/>
            </a:prstGeom>
          </p:spPr>
          <p:txBody>
            <a:bodyPr lIns="0" tIns="0" rIns="0" bIns="0" rtlCol="0" anchor="t">
              <a:spAutoFit/>
            </a:bodyPr>
            <a:lstStyle/>
            <a:p>
              <a:pPr marL="0" lvl="0" indent="0" algn="l">
                <a:lnSpc>
                  <a:spcPts val="4479"/>
                </a:lnSpc>
              </a:pPr>
              <a:r>
                <a:rPr lang="en-US" sz="2799" spc="139">
                  <a:solidFill>
                    <a:srgbClr val="000000"/>
                  </a:solidFill>
                  <a:latin typeface="Roboto"/>
                </a:rPr>
                <a:t>Þetta þýðir að opinbert skjalasafn verður að geta tekið við gögnum hvort sem þau eru í pappírsformi eða rafrænu/stafrænu formi. En hvað felst í því?</a:t>
              </a:r>
            </a:p>
          </p:txBody>
        </p:sp>
      </p:grpSp>
      <p:grpSp>
        <p:nvGrpSpPr>
          <p:cNvPr id="9" name="Group 9"/>
          <p:cNvGrpSpPr/>
          <p:nvPr/>
        </p:nvGrpSpPr>
        <p:grpSpPr>
          <a:xfrm>
            <a:off x="9366070" y="3630716"/>
            <a:ext cx="7893230" cy="6254731"/>
            <a:chOff x="0" y="0"/>
            <a:chExt cx="10524307" cy="8339641"/>
          </a:xfrm>
        </p:grpSpPr>
        <p:sp>
          <p:nvSpPr>
            <p:cNvPr id="10" name="TextBox 10"/>
            <p:cNvSpPr txBox="1"/>
            <p:nvPr/>
          </p:nvSpPr>
          <p:spPr>
            <a:xfrm>
              <a:off x="0" y="-9525"/>
              <a:ext cx="10524307" cy="695325"/>
            </a:xfrm>
            <a:prstGeom prst="rect">
              <a:avLst/>
            </a:prstGeom>
          </p:spPr>
          <p:txBody>
            <a:bodyPr lIns="0" tIns="0" rIns="0" bIns="0" rtlCol="0" anchor="t">
              <a:spAutoFit/>
            </a:bodyPr>
            <a:lstStyle/>
            <a:p>
              <a:pPr algn="l">
                <a:lnSpc>
                  <a:spcPts val="4079"/>
                </a:lnSpc>
              </a:pPr>
              <a:r>
                <a:rPr lang="en-US" sz="3399" spc="339">
                  <a:solidFill>
                    <a:srgbClr val="8B1000"/>
                  </a:solidFill>
                  <a:latin typeface="Arvo"/>
                </a:rPr>
                <a:t>MÓTTAKA RAFRÆNNA GAGNA</a:t>
              </a:r>
            </a:p>
          </p:txBody>
        </p:sp>
        <p:sp>
          <p:nvSpPr>
            <p:cNvPr id="11" name="TextBox 11"/>
            <p:cNvSpPr txBox="1"/>
            <p:nvPr/>
          </p:nvSpPr>
          <p:spPr>
            <a:xfrm>
              <a:off x="0" y="912469"/>
              <a:ext cx="10524307" cy="7427172"/>
            </a:xfrm>
            <a:prstGeom prst="rect">
              <a:avLst/>
            </a:prstGeom>
          </p:spPr>
          <p:txBody>
            <a:bodyPr lIns="0" tIns="0" rIns="0" bIns="0" rtlCol="0" anchor="t">
              <a:spAutoFit/>
            </a:bodyPr>
            <a:lstStyle/>
            <a:p>
              <a:pPr marL="604519" lvl="1" indent="-302260">
                <a:lnSpc>
                  <a:spcPts val="4479"/>
                </a:lnSpc>
                <a:buFont typeface="Arial"/>
                <a:buChar char="•"/>
              </a:pPr>
              <a:r>
                <a:rPr lang="en-US" sz="2799" spc="139">
                  <a:solidFill>
                    <a:srgbClr val="000000"/>
                  </a:solidFill>
                  <a:latin typeface="Roboto"/>
                </a:rPr>
                <a:t>Opinbert skjalasafn verður að geta farið yfir tilkynningar um rafræn (gagnagrunna, skjalavörslukerfi o.s.frv.) sem í notkun eru hjá sveitarfélaginu.</a:t>
              </a:r>
            </a:p>
            <a:p>
              <a:pPr marL="604519" lvl="1" indent="-302260">
                <a:lnSpc>
                  <a:spcPts val="4479"/>
                </a:lnSpc>
                <a:buFont typeface="Arial"/>
                <a:buChar char="•"/>
              </a:pPr>
              <a:r>
                <a:rPr lang="en-US" sz="2799" spc="139">
                  <a:solidFill>
                    <a:srgbClr val="000000"/>
                  </a:solidFill>
                  <a:latin typeface="Roboto"/>
                </a:rPr>
                <a:t>Opinbert skjalasafn verður að reka eða hafa aðgang að viðtökuverkstæði þar sem farið er yfir vörsluútgáfur.</a:t>
              </a:r>
            </a:p>
            <a:p>
              <a:pPr marL="604519" lvl="1" indent="-302260" algn="l">
                <a:lnSpc>
                  <a:spcPts val="4479"/>
                </a:lnSpc>
                <a:buFont typeface="Arial"/>
                <a:buChar char="•"/>
              </a:pPr>
              <a:r>
                <a:rPr lang="en-US" sz="2799" spc="139">
                  <a:solidFill>
                    <a:srgbClr val="000000"/>
                  </a:solidFill>
                  <a:latin typeface="Roboto"/>
                </a:rPr>
                <a:t>Opinbert skjalasafn verður að geta varðveitt rafræn gögn til langs tíma og tryggt aðgengi að gögnunum.</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585452" cy="9583675"/>
          </a:xfrm>
          <a:prstGeom prst="rect">
            <a:avLst/>
          </a:prstGeom>
          <a:solidFill>
            <a:srgbClr val="FFFFFF"/>
          </a:solidFill>
        </p:spPr>
      </p:sp>
      <p:sp>
        <p:nvSpPr>
          <p:cNvPr id="3" name="AutoShape 3"/>
          <p:cNvSpPr/>
          <p:nvPr/>
        </p:nvSpPr>
        <p:spPr>
          <a:xfrm>
            <a:off x="2080182" y="2529852"/>
            <a:ext cx="152400" cy="6248400"/>
          </a:xfrm>
          <a:prstGeom prst="rect">
            <a:avLst/>
          </a:prstGeom>
          <a:solidFill>
            <a:srgbClr val="929292"/>
          </a:solidFill>
        </p:spPr>
      </p:sp>
      <p:pic>
        <p:nvPicPr>
          <p:cNvPr id="4" name="Picture 4">
            <a:hlinkClick r:id="rId3"/>
          </p:cNvPr>
          <p:cNvPicPr>
            <a:picLocks noChangeAspect="1"/>
          </p:cNvPicPr>
          <p:nvPr/>
        </p:nvPicPr>
        <p:blipFill>
          <a:blip r:embed="rId4"/>
          <a:srcRect/>
          <a:stretch>
            <a:fillRect/>
          </a:stretch>
        </p:blipFill>
        <p:spPr>
          <a:xfrm>
            <a:off x="2788447" y="2824543"/>
            <a:ext cx="10748854" cy="6597109"/>
          </a:xfrm>
          <a:prstGeom prst="rect">
            <a:avLst/>
          </a:prstGeom>
        </p:spPr>
      </p:pic>
      <p:grpSp>
        <p:nvGrpSpPr>
          <p:cNvPr id="5" name="Group 5"/>
          <p:cNvGrpSpPr/>
          <p:nvPr/>
        </p:nvGrpSpPr>
        <p:grpSpPr>
          <a:xfrm>
            <a:off x="2682283" y="1578559"/>
            <a:ext cx="14023385" cy="3345121"/>
            <a:chOff x="0" y="0"/>
            <a:chExt cx="18697847" cy="4460162"/>
          </a:xfrm>
        </p:grpSpPr>
        <p:sp>
          <p:nvSpPr>
            <p:cNvPr id="6" name="TextBox 6"/>
            <p:cNvSpPr txBox="1"/>
            <p:nvPr/>
          </p:nvSpPr>
          <p:spPr>
            <a:xfrm>
              <a:off x="0" y="-19050"/>
              <a:ext cx="18697847" cy="1543050"/>
            </a:xfrm>
            <a:prstGeom prst="rect">
              <a:avLst/>
            </a:prstGeom>
          </p:spPr>
          <p:txBody>
            <a:bodyPr lIns="0" tIns="0" rIns="0" bIns="0" rtlCol="0" anchor="t">
              <a:spAutoFit/>
            </a:bodyPr>
            <a:lstStyle/>
            <a:p>
              <a:pPr algn="l">
                <a:lnSpc>
                  <a:spcPts val="9000"/>
                </a:lnSpc>
              </a:pPr>
              <a:r>
                <a:rPr lang="en-US" sz="7500" spc="150">
                  <a:solidFill>
                    <a:srgbClr val="8B1000"/>
                  </a:solidFill>
                  <a:latin typeface="Arvo"/>
                </a:rPr>
                <a:t>Stafræn umbreyting</a:t>
              </a:r>
            </a:p>
          </p:txBody>
        </p:sp>
        <p:sp>
          <p:nvSpPr>
            <p:cNvPr id="7" name="TextBox 7"/>
            <p:cNvSpPr txBox="1"/>
            <p:nvPr/>
          </p:nvSpPr>
          <p:spPr>
            <a:xfrm>
              <a:off x="0" y="1864969"/>
              <a:ext cx="18697847" cy="695325"/>
            </a:xfrm>
            <a:prstGeom prst="rect">
              <a:avLst/>
            </a:prstGeom>
          </p:spPr>
          <p:txBody>
            <a:bodyPr lIns="0" tIns="0" rIns="0" bIns="0" rtlCol="0" anchor="t">
              <a:spAutoFit/>
            </a:bodyPr>
            <a:lstStyle/>
            <a:p>
              <a:pPr algn="l">
                <a:lnSpc>
                  <a:spcPts val="4079"/>
                </a:lnSpc>
              </a:pPr>
              <a:endParaRPr/>
            </a:p>
          </p:txBody>
        </p:sp>
        <p:sp>
          <p:nvSpPr>
            <p:cNvPr id="8" name="TextBox 8"/>
            <p:cNvSpPr txBox="1"/>
            <p:nvPr/>
          </p:nvSpPr>
          <p:spPr>
            <a:xfrm>
              <a:off x="0" y="3166032"/>
              <a:ext cx="18697847" cy="1294130"/>
            </a:xfrm>
            <a:prstGeom prst="rect">
              <a:avLst/>
            </a:prstGeom>
          </p:spPr>
          <p:txBody>
            <a:bodyPr lIns="0" tIns="0" rIns="0" bIns="0" rtlCol="0" anchor="t">
              <a:spAutoFit/>
            </a:bodyPr>
            <a:lstStyle/>
            <a:p>
              <a:pPr>
                <a:lnSpc>
                  <a:spcPts val="3680"/>
                </a:lnSpc>
              </a:pPr>
              <a:endParaRPr/>
            </a:p>
            <a:p>
              <a:pPr marL="0" lvl="0" indent="0" algn="l">
                <a:lnSpc>
                  <a:spcPts val="4479"/>
                </a:lnSpc>
              </a:pPr>
              <a:r>
                <a:rPr lang="en-US" sz="2799" spc="139">
                  <a:solidFill>
                    <a:srgbClr val="000000"/>
                  </a:solidFill>
                  <a:latin typeface="Roboto"/>
                </a:rPr>
                <a:t>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16230600" cy="9569201"/>
          </a:xfrm>
          <a:prstGeom prst="rect">
            <a:avLst/>
          </a:prstGeom>
          <a:solidFill>
            <a:srgbClr val="8B1000"/>
          </a:solidFill>
        </p:spPr>
      </p:sp>
      <p:grpSp>
        <p:nvGrpSpPr>
          <p:cNvPr id="3" name="Group 3"/>
          <p:cNvGrpSpPr/>
          <p:nvPr/>
        </p:nvGrpSpPr>
        <p:grpSpPr>
          <a:xfrm>
            <a:off x="2727374" y="2251812"/>
            <a:ext cx="12833252" cy="7543569"/>
            <a:chOff x="0" y="0"/>
            <a:chExt cx="17111003" cy="10058092"/>
          </a:xfrm>
        </p:grpSpPr>
        <p:sp>
          <p:nvSpPr>
            <p:cNvPr id="4" name="TextBox 4"/>
            <p:cNvSpPr txBox="1"/>
            <p:nvPr/>
          </p:nvSpPr>
          <p:spPr>
            <a:xfrm>
              <a:off x="0" y="1544251"/>
              <a:ext cx="17111003" cy="6131391"/>
            </a:xfrm>
            <a:prstGeom prst="rect">
              <a:avLst/>
            </a:prstGeom>
          </p:spPr>
          <p:txBody>
            <a:bodyPr lIns="0" tIns="0" rIns="0" bIns="0" rtlCol="0" anchor="t">
              <a:spAutoFit/>
            </a:bodyPr>
            <a:lstStyle/>
            <a:p>
              <a:pPr algn="ctr">
                <a:lnSpc>
                  <a:spcPts val="7336"/>
                </a:lnSpc>
              </a:pPr>
              <a:r>
                <a:rPr lang="en-US" sz="5600" spc="112">
                  <a:solidFill>
                    <a:srgbClr val="FFFFFF"/>
                  </a:solidFill>
                  <a:latin typeface="Arvo"/>
                </a:rPr>
                <a:t>Öll stjórnsýslan er orðin meira og minna rafræn en það hefur ekki verið hugað að langtímavörsluþættinum í því nema að litlu leyti.</a:t>
              </a:r>
            </a:p>
          </p:txBody>
        </p:sp>
        <p:sp>
          <p:nvSpPr>
            <p:cNvPr id="5" name="TextBox 5"/>
            <p:cNvSpPr txBox="1"/>
            <p:nvPr/>
          </p:nvSpPr>
          <p:spPr>
            <a:xfrm>
              <a:off x="0" y="-9525"/>
              <a:ext cx="17111003" cy="695325"/>
            </a:xfrm>
            <a:prstGeom prst="rect">
              <a:avLst/>
            </a:prstGeom>
          </p:spPr>
          <p:txBody>
            <a:bodyPr lIns="0" tIns="0" rIns="0" bIns="0" rtlCol="0" anchor="t">
              <a:spAutoFit/>
            </a:bodyPr>
            <a:lstStyle/>
            <a:p>
              <a:pPr algn="ctr">
                <a:lnSpc>
                  <a:spcPts val="4079"/>
                </a:lnSpc>
              </a:pPr>
              <a:r>
                <a:rPr lang="en-US" sz="3399" spc="339">
                  <a:solidFill>
                    <a:srgbClr val="929292"/>
                  </a:solidFill>
                  <a:latin typeface="Arvo"/>
                </a:rPr>
                <a:t>RAFRÆN SKJALAVARSLA</a:t>
              </a:r>
            </a:p>
          </p:txBody>
        </p:sp>
        <p:sp>
          <p:nvSpPr>
            <p:cNvPr id="6" name="TextBox 6"/>
            <p:cNvSpPr txBox="1"/>
            <p:nvPr/>
          </p:nvSpPr>
          <p:spPr>
            <a:xfrm>
              <a:off x="0" y="8467417"/>
              <a:ext cx="17111003" cy="1590675"/>
            </a:xfrm>
            <a:prstGeom prst="rect">
              <a:avLst/>
            </a:prstGeom>
          </p:spPr>
          <p:txBody>
            <a:bodyPr lIns="0" tIns="0" rIns="0" bIns="0" rtlCol="0" anchor="t">
              <a:spAutoFit/>
            </a:bodyPr>
            <a:lstStyle/>
            <a:p>
              <a:pPr algn="ctr">
                <a:lnSpc>
                  <a:spcPts val="4950"/>
                </a:lnSpc>
              </a:pPr>
              <a:r>
                <a:rPr lang="en-US" sz="3000" spc="240">
                  <a:solidFill>
                    <a:srgbClr val="929292"/>
                  </a:solidFill>
                  <a:latin typeface="Roboto"/>
                </a:rPr>
                <a:t>HREFNA RÓBERTSDÓTTIR</a:t>
              </a:r>
            </a:p>
            <a:p>
              <a:pPr algn="ctr">
                <a:lnSpc>
                  <a:spcPts val="4950"/>
                </a:lnSpc>
              </a:pPr>
              <a:r>
                <a:rPr lang="en-US" sz="3000" spc="240">
                  <a:solidFill>
                    <a:srgbClr val="929292"/>
                  </a:solidFill>
                  <a:latin typeface="Roboto"/>
                </a:rPr>
                <a:t>ÞJÓÐSKJALAVÖRÐUR</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8426929" y="675786"/>
            <a:ext cx="1434143" cy="10899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16230600" cy="9569201"/>
          </a:xfrm>
          <a:prstGeom prst="rect">
            <a:avLst/>
          </a:prstGeom>
          <a:solidFill>
            <a:srgbClr val="8B1000"/>
          </a:solidFill>
        </p:spPr>
      </p:sp>
      <p:grpSp>
        <p:nvGrpSpPr>
          <p:cNvPr id="3" name="Group 3"/>
          <p:cNvGrpSpPr/>
          <p:nvPr/>
        </p:nvGrpSpPr>
        <p:grpSpPr>
          <a:xfrm>
            <a:off x="2727374" y="2137323"/>
            <a:ext cx="12833252" cy="7772549"/>
            <a:chOff x="0" y="0"/>
            <a:chExt cx="17111003" cy="10363398"/>
          </a:xfrm>
        </p:grpSpPr>
        <p:sp>
          <p:nvSpPr>
            <p:cNvPr id="4" name="TextBox 4"/>
            <p:cNvSpPr txBox="1"/>
            <p:nvPr/>
          </p:nvSpPr>
          <p:spPr>
            <a:xfrm>
              <a:off x="0" y="1553776"/>
              <a:ext cx="17111003" cy="6978354"/>
            </a:xfrm>
            <a:prstGeom prst="rect">
              <a:avLst/>
            </a:prstGeom>
          </p:spPr>
          <p:txBody>
            <a:bodyPr lIns="0" tIns="0" rIns="0" bIns="0" rtlCol="0" anchor="t">
              <a:spAutoFit/>
            </a:bodyPr>
            <a:lstStyle/>
            <a:p>
              <a:pPr algn="ctr">
                <a:lnSpc>
                  <a:spcPts val="6943"/>
                </a:lnSpc>
              </a:pPr>
              <a:r>
                <a:rPr lang="en-US" sz="5300" spc="106">
                  <a:solidFill>
                    <a:srgbClr val="FFFFFF"/>
                  </a:solidFill>
                  <a:latin typeface="Arvo"/>
                </a:rPr>
                <a:t>Samkvæmt skýrslu Þjóðskjalasafns eru nú þegar um 106.000 hillumetrar af pappírsskjölum hjá stofnunum, embættum og fyrirtækjum ríkisins, og hefur pappírsumfang þeirra vaxið um 112% frá árinu 2012.</a:t>
              </a:r>
            </a:p>
          </p:txBody>
        </p:sp>
        <p:sp>
          <p:nvSpPr>
            <p:cNvPr id="5" name="TextBox 5"/>
            <p:cNvSpPr txBox="1"/>
            <p:nvPr/>
          </p:nvSpPr>
          <p:spPr>
            <a:xfrm>
              <a:off x="0" y="-9525"/>
              <a:ext cx="17111003" cy="695325"/>
            </a:xfrm>
            <a:prstGeom prst="rect">
              <a:avLst/>
            </a:prstGeom>
          </p:spPr>
          <p:txBody>
            <a:bodyPr lIns="0" tIns="0" rIns="0" bIns="0" rtlCol="0" anchor="t">
              <a:spAutoFit/>
            </a:bodyPr>
            <a:lstStyle/>
            <a:p>
              <a:pPr algn="ctr">
                <a:lnSpc>
                  <a:spcPts val="4079"/>
                </a:lnSpc>
              </a:pPr>
              <a:r>
                <a:rPr lang="en-US" sz="3399" spc="339">
                  <a:solidFill>
                    <a:srgbClr val="929292"/>
                  </a:solidFill>
                  <a:latin typeface="Arvo"/>
                </a:rPr>
                <a:t>RAFRÆN SKJALAVARSLA</a:t>
              </a:r>
            </a:p>
          </p:txBody>
        </p:sp>
        <p:sp>
          <p:nvSpPr>
            <p:cNvPr id="6" name="TextBox 6"/>
            <p:cNvSpPr txBox="1"/>
            <p:nvPr/>
          </p:nvSpPr>
          <p:spPr>
            <a:xfrm>
              <a:off x="0" y="9371530"/>
              <a:ext cx="17111003" cy="991868"/>
            </a:xfrm>
            <a:prstGeom prst="rect">
              <a:avLst/>
            </a:prstGeom>
          </p:spPr>
          <p:txBody>
            <a:bodyPr lIns="0" tIns="0" rIns="0" bIns="0" rtlCol="0" anchor="t">
              <a:spAutoFit/>
            </a:bodyPr>
            <a:lstStyle/>
            <a:p>
              <a:pPr algn="ctr">
                <a:lnSpc>
                  <a:spcPts val="3135"/>
                </a:lnSpc>
              </a:pPr>
              <a:r>
                <a:rPr lang="en-US" sz="1900" spc="152">
                  <a:solidFill>
                    <a:srgbClr val="929292"/>
                  </a:solidFill>
                  <a:latin typeface="Roboto"/>
                </a:rPr>
                <a:t> </a:t>
              </a:r>
              <a:r>
                <a:rPr lang="en-US" sz="100" spc="8">
                  <a:solidFill>
                    <a:srgbClr val="929292"/>
                  </a:solidFill>
                  <a:latin typeface="Arimo"/>
                </a:rPr>
                <a:t>Skjalageymslu</a:t>
              </a:r>
              <a:r>
                <a:rPr lang="en-US" sz="1900" spc="152">
                  <a:solidFill>
                    <a:srgbClr val="929292"/>
                  </a:solidFill>
                  <a:latin typeface="Roboto"/>
                </a:rPr>
                <a:t>R AFHENDINGARSKYLDRA AÐILA RÍKISINS. NIÐURSTÖÐUR EFTIRLITSKÖNNUNAR ÞJÓÐSKJALASAFNS ÍSLANDS 2021.</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8426929" y="675786"/>
            <a:ext cx="1434143" cy="10899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B1000"/>
        </a:solidFill>
        <a:effectLst/>
      </p:bgPr>
    </p:bg>
    <p:spTree>
      <p:nvGrpSpPr>
        <p:cNvPr id="1" name=""/>
        <p:cNvGrpSpPr/>
        <p:nvPr/>
      </p:nvGrpSpPr>
      <p:grpSpPr>
        <a:xfrm>
          <a:off x="0" y="0"/>
          <a:ext cx="0" cy="0"/>
          <a:chOff x="0" y="0"/>
          <a:chExt cx="0" cy="0"/>
        </a:xfrm>
      </p:grpSpPr>
      <p:sp>
        <p:nvSpPr>
          <p:cNvPr id="2" name="AutoShape 2"/>
          <p:cNvSpPr/>
          <p:nvPr/>
        </p:nvSpPr>
        <p:spPr>
          <a:xfrm>
            <a:off x="-349001" y="-323850"/>
            <a:ext cx="17608301" cy="9582150"/>
          </a:xfrm>
          <a:prstGeom prst="rect">
            <a:avLst/>
          </a:prstGeom>
          <a:solidFill>
            <a:srgbClr val="FFFFFF"/>
          </a:solidFill>
        </p:spPr>
      </p:sp>
      <p:grpSp>
        <p:nvGrpSpPr>
          <p:cNvPr id="3" name="Group 3"/>
          <p:cNvGrpSpPr/>
          <p:nvPr/>
        </p:nvGrpSpPr>
        <p:grpSpPr>
          <a:xfrm>
            <a:off x="1882088" y="1893026"/>
            <a:ext cx="11462455" cy="5627947"/>
            <a:chOff x="0" y="0"/>
            <a:chExt cx="15283273" cy="7503929"/>
          </a:xfrm>
        </p:grpSpPr>
        <p:sp>
          <p:nvSpPr>
            <p:cNvPr id="4" name="TextBox 4"/>
            <p:cNvSpPr txBox="1"/>
            <p:nvPr/>
          </p:nvSpPr>
          <p:spPr>
            <a:xfrm>
              <a:off x="0" y="-19050"/>
              <a:ext cx="15283273" cy="1543050"/>
            </a:xfrm>
            <a:prstGeom prst="rect">
              <a:avLst/>
            </a:prstGeom>
          </p:spPr>
          <p:txBody>
            <a:bodyPr lIns="0" tIns="0" rIns="0" bIns="0" rtlCol="0" anchor="t">
              <a:spAutoFit/>
            </a:bodyPr>
            <a:lstStyle/>
            <a:p>
              <a:pPr algn="l">
                <a:lnSpc>
                  <a:spcPts val="9000"/>
                </a:lnSpc>
              </a:pPr>
              <a:r>
                <a:rPr lang="en-US" sz="7500" spc="150">
                  <a:solidFill>
                    <a:srgbClr val="8B1000"/>
                  </a:solidFill>
                  <a:latin typeface="Arvo"/>
                </a:rPr>
                <a:t>Eftirlitskannanir 2020</a:t>
              </a:r>
            </a:p>
          </p:txBody>
        </p:sp>
        <p:sp>
          <p:nvSpPr>
            <p:cNvPr id="5" name="TextBox 5"/>
            <p:cNvSpPr txBox="1"/>
            <p:nvPr/>
          </p:nvSpPr>
          <p:spPr>
            <a:xfrm>
              <a:off x="0" y="1855444"/>
              <a:ext cx="15283273" cy="641350"/>
            </a:xfrm>
            <a:prstGeom prst="rect">
              <a:avLst/>
            </a:prstGeom>
          </p:spPr>
          <p:txBody>
            <a:bodyPr lIns="0" tIns="0" rIns="0" bIns="0" rtlCol="0" anchor="t">
              <a:spAutoFit/>
            </a:bodyPr>
            <a:lstStyle/>
            <a:p>
              <a:pPr>
                <a:lnSpc>
                  <a:spcPts val="3720"/>
                </a:lnSpc>
              </a:pPr>
              <a:r>
                <a:rPr lang="en-US" sz="3100" spc="310">
                  <a:solidFill>
                    <a:srgbClr val="929292"/>
                  </a:solidFill>
                  <a:latin typeface="Arvo"/>
                </a:rPr>
                <a:t>SKAGAFJÖRÐUR OG AUSTUR-HÚNAVATNSSÝSLA</a:t>
              </a:r>
            </a:p>
          </p:txBody>
        </p:sp>
        <p:sp>
          <p:nvSpPr>
            <p:cNvPr id="6" name="TextBox 6"/>
            <p:cNvSpPr txBox="1"/>
            <p:nvPr/>
          </p:nvSpPr>
          <p:spPr>
            <a:xfrm>
              <a:off x="0" y="3073957"/>
              <a:ext cx="15283273" cy="4429972"/>
            </a:xfrm>
            <a:prstGeom prst="rect">
              <a:avLst/>
            </a:prstGeom>
          </p:spPr>
          <p:txBody>
            <a:bodyPr lIns="0" tIns="0" rIns="0" bIns="0" rtlCol="0" anchor="t">
              <a:spAutoFit/>
            </a:bodyPr>
            <a:lstStyle/>
            <a:p>
              <a:pPr>
                <a:lnSpc>
                  <a:spcPts val="4479"/>
                </a:lnSpc>
              </a:pPr>
              <a:r>
                <a:rPr lang="en-US" sz="2799" spc="139">
                  <a:solidFill>
                    <a:srgbClr val="000000"/>
                  </a:solidFill>
                  <a:latin typeface="Roboto"/>
                </a:rPr>
                <a:t>Meginforsenda þess að geta farið í rafræn skil á gögnum er að gott skipulag sé á gögnunum og hægt sé að setja þau í kerfisóháð form sem hentar langtíma varðveislu.</a:t>
              </a:r>
            </a:p>
            <a:p>
              <a:pPr marL="0" lvl="0" indent="0" algn="l">
                <a:lnSpc>
                  <a:spcPts val="4480"/>
                </a:lnSpc>
              </a:pPr>
              <a:r>
                <a:rPr lang="en-US" sz="2799" spc="139">
                  <a:solidFill>
                    <a:srgbClr val="000000"/>
                  </a:solidFill>
                  <a:latin typeface="Roboto"/>
                </a:rPr>
                <a:t>En hvernig er staðan á skjalavörslu opinberra aðila hjá sveitarfélögum á Norðurlandi vestra? Eru þau undir það búin að fara í rafræn skil á gögnum?</a:t>
              </a:r>
            </a:p>
          </p:txBody>
        </p:sp>
      </p:grpSp>
      <p:sp>
        <p:nvSpPr>
          <p:cNvPr id="7" name="AutoShape 7"/>
          <p:cNvSpPr/>
          <p:nvPr/>
        </p:nvSpPr>
        <p:spPr>
          <a:xfrm>
            <a:off x="1028700" y="1582800"/>
            <a:ext cx="152400" cy="6248400"/>
          </a:xfrm>
          <a:prstGeom prst="rect">
            <a:avLst/>
          </a:prstGeom>
          <a:solidFill>
            <a:srgbClr val="929292"/>
          </a:solid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81CC973BAE24C961FEDD18F9DD79B" ma:contentTypeVersion="13" ma:contentTypeDescription="Create a new document." ma:contentTypeScope="" ma:versionID="f656b73329a4656fe0f781057263d7d1">
  <xsd:schema xmlns:xsd="http://www.w3.org/2001/XMLSchema" xmlns:xs="http://www.w3.org/2001/XMLSchema" xmlns:p="http://schemas.microsoft.com/office/2006/metadata/properties" xmlns:ns2="d48a7f1c-e4e6-49e6-9187-7cd515314d48" xmlns:ns3="cf393e1e-2fe1-4b41-8a07-dca823d880f6" targetNamespace="http://schemas.microsoft.com/office/2006/metadata/properties" ma:root="true" ma:fieldsID="2cf3fe9d55777342a875965f07d9fc01" ns2:_="" ns3:_="">
    <xsd:import namespace="d48a7f1c-e4e6-49e6-9187-7cd515314d48"/>
    <xsd:import namespace="cf393e1e-2fe1-4b41-8a07-dca823d880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7f1c-e4e6-49e6-9187-7cd515314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93e1e-2fe1-4b41-8a07-dca823d880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2F813-5BA2-4102-BF6F-408F7919053D}"/>
</file>

<file path=customXml/itemProps2.xml><?xml version="1.0" encoding="utf-8"?>
<ds:datastoreItem xmlns:ds="http://schemas.openxmlformats.org/officeDocument/2006/customXml" ds:itemID="{CE17A3F8-5A23-4755-AA27-5967A348710E}">
  <ds:schemaRefs>
    <ds:schemaRef ds:uri="http://schemas.microsoft.com/sharepoint/v3/contenttype/forms"/>
  </ds:schemaRefs>
</ds:datastoreItem>
</file>

<file path=customXml/itemProps3.xml><?xml version="1.0" encoding="utf-8"?>
<ds:datastoreItem xmlns:ds="http://schemas.openxmlformats.org/officeDocument/2006/customXml" ds:itemID="{B8E81F87-B7D1-4DFE-ACD7-785D4DCD16EF}">
  <ds:schemaRefs>
    <ds:schemaRef ds:uri="http://purl.org/dc/dcmitype/"/>
    <ds:schemaRef ds:uri="cf393e1e-2fe1-4b41-8a07-dca823d880f6"/>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d48a7f1c-e4e6-49e6-9187-7cd515314d4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TotalTime>
  <Words>1194</Words>
  <Application>Microsoft Office PowerPoint</Application>
  <PresentationFormat>Custom</PresentationFormat>
  <Paragraphs>270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Roboto</vt:lpstr>
      <vt:lpstr>Arvo</vt:lpstr>
      <vt:lpstr>Arimo Bold</vt:lpstr>
      <vt:lpstr>Calibri</vt:lpstr>
      <vt:lpstr>Open Sans Light</vt:lpstr>
      <vt:lpstr>Arial</vt:lpstr>
      <vt:lpstr>Roboto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Rafræn skjalavarsla 2021_Sv</dc:title>
  <cp:lastModifiedBy>Sveinbjörg Rut Pétursdóttir</cp:lastModifiedBy>
  <cp:revision>2</cp:revision>
  <cp:lastPrinted>2021-10-22T09:55:33Z</cp:lastPrinted>
  <dcterms:created xsi:type="dcterms:W3CDTF">2006-08-16T00:00:00Z</dcterms:created>
  <dcterms:modified xsi:type="dcterms:W3CDTF">2021-10-22T10:07:28Z</dcterms:modified>
  <dc:identifier>DAEtQ4LxfZE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0x01010092D81CC973BAE24C961FEDD18F9DD79B</vt:lpwstr>
  </property>
</Properties>
</file>